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drawings/drawing9.xml" ContentType="application/vnd.openxmlformats-officedocument.drawingml.chartshapes+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86"/>
  </p:notesMasterIdLst>
  <p:handoutMasterIdLst>
    <p:handoutMasterId r:id="rId87"/>
  </p:handoutMasterIdLst>
  <p:sldIdLst>
    <p:sldId id="672" r:id="rId2"/>
    <p:sldId id="673" r:id="rId3"/>
    <p:sldId id="584" r:id="rId4"/>
    <p:sldId id="585" r:id="rId5"/>
    <p:sldId id="588" r:id="rId6"/>
    <p:sldId id="602" r:id="rId7"/>
    <p:sldId id="674" r:id="rId8"/>
    <p:sldId id="589" r:id="rId9"/>
    <p:sldId id="675" r:id="rId10"/>
    <p:sldId id="590" r:id="rId11"/>
    <p:sldId id="676" r:id="rId12"/>
    <p:sldId id="592" r:id="rId13"/>
    <p:sldId id="679" r:id="rId14"/>
    <p:sldId id="607" r:id="rId15"/>
    <p:sldId id="605" r:id="rId16"/>
    <p:sldId id="606" r:id="rId17"/>
    <p:sldId id="677" r:id="rId18"/>
    <p:sldId id="591" r:id="rId19"/>
    <p:sldId id="678" r:id="rId20"/>
    <p:sldId id="587" r:id="rId21"/>
    <p:sldId id="593" r:id="rId22"/>
    <p:sldId id="608" r:id="rId23"/>
    <p:sldId id="594" r:id="rId24"/>
    <p:sldId id="596" r:id="rId25"/>
    <p:sldId id="597" r:id="rId26"/>
    <p:sldId id="598" r:id="rId27"/>
    <p:sldId id="599" r:id="rId28"/>
    <p:sldId id="609" r:id="rId29"/>
    <p:sldId id="694" r:id="rId30"/>
    <p:sldId id="696" r:id="rId31"/>
    <p:sldId id="697" r:id="rId32"/>
    <p:sldId id="600" r:id="rId33"/>
    <p:sldId id="595" r:id="rId34"/>
    <p:sldId id="601" r:id="rId35"/>
    <p:sldId id="615" r:id="rId36"/>
    <p:sldId id="658" r:id="rId37"/>
    <p:sldId id="616" r:id="rId38"/>
    <p:sldId id="623" r:id="rId39"/>
    <p:sldId id="657" r:id="rId40"/>
    <p:sldId id="698" r:id="rId41"/>
    <p:sldId id="659" r:id="rId42"/>
    <p:sldId id="660" r:id="rId43"/>
    <p:sldId id="619" r:id="rId44"/>
    <p:sldId id="661" r:id="rId45"/>
    <p:sldId id="650" r:id="rId46"/>
    <p:sldId id="652" r:id="rId47"/>
    <p:sldId id="699" r:id="rId48"/>
    <p:sldId id="617" r:id="rId49"/>
    <p:sldId id="643" r:id="rId50"/>
    <p:sldId id="700" r:id="rId51"/>
    <p:sldId id="662" r:id="rId52"/>
    <p:sldId id="629" r:id="rId53"/>
    <p:sldId id="701" r:id="rId54"/>
    <p:sldId id="644" r:id="rId55"/>
    <p:sldId id="649" r:id="rId56"/>
    <p:sldId id="654" r:id="rId57"/>
    <p:sldId id="703" r:id="rId58"/>
    <p:sldId id="687" r:id="rId59"/>
    <p:sldId id="625" r:id="rId60"/>
    <p:sldId id="663" r:id="rId61"/>
    <p:sldId id="664" r:id="rId62"/>
    <p:sldId id="665" r:id="rId63"/>
    <p:sldId id="666" r:id="rId64"/>
    <p:sldId id="621" r:id="rId65"/>
    <p:sldId id="704" r:id="rId66"/>
    <p:sldId id="705" r:id="rId67"/>
    <p:sldId id="618" r:id="rId68"/>
    <p:sldId id="620" r:id="rId69"/>
    <p:sldId id="655" r:id="rId70"/>
    <p:sldId id="668" r:id="rId71"/>
    <p:sldId id="702" r:id="rId72"/>
    <p:sldId id="667" r:id="rId73"/>
    <p:sldId id="631" r:id="rId74"/>
    <p:sldId id="688" r:id="rId75"/>
    <p:sldId id="689" r:id="rId76"/>
    <p:sldId id="690" r:id="rId77"/>
    <p:sldId id="640" r:id="rId78"/>
    <p:sldId id="638" r:id="rId79"/>
    <p:sldId id="639" r:id="rId80"/>
    <p:sldId id="691" r:id="rId81"/>
    <p:sldId id="692" r:id="rId82"/>
    <p:sldId id="693" r:id="rId83"/>
    <p:sldId id="706" r:id="rId84"/>
    <p:sldId id="656" r:id="rId8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BC8F6C8-4A9F-4677-BB81-A5CA6B7D8712}">
          <p14:sldIdLst>
            <p14:sldId id="672"/>
            <p14:sldId id="673"/>
            <p14:sldId id="584"/>
            <p14:sldId id="585"/>
            <p14:sldId id="588"/>
            <p14:sldId id="602"/>
            <p14:sldId id="674"/>
            <p14:sldId id="589"/>
            <p14:sldId id="675"/>
            <p14:sldId id="590"/>
            <p14:sldId id="676"/>
            <p14:sldId id="592"/>
            <p14:sldId id="679"/>
            <p14:sldId id="607"/>
            <p14:sldId id="605"/>
            <p14:sldId id="606"/>
            <p14:sldId id="677"/>
            <p14:sldId id="591"/>
            <p14:sldId id="678"/>
            <p14:sldId id="587"/>
            <p14:sldId id="593"/>
            <p14:sldId id="608"/>
            <p14:sldId id="594"/>
            <p14:sldId id="596"/>
            <p14:sldId id="597"/>
            <p14:sldId id="598"/>
            <p14:sldId id="599"/>
            <p14:sldId id="609"/>
            <p14:sldId id="694"/>
            <p14:sldId id="696"/>
            <p14:sldId id="697"/>
            <p14:sldId id="600"/>
            <p14:sldId id="595"/>
            <p14:sldId id="601"/>
            <p14:sldId id="615"/>
            <p14:sldId id="658"/>
            <p14:sldId id="616"/>
            <p14:sldId id="623"/>
            <p14:sldId id="657"/>
            <p14:sldId id="698"/>
            <p14:sldId id="659"/>
            <p14:sldId id="660"/>
            <p14:sldId id="619"/>
            <p14:sldId id="661"/>
            <p14:sldId id="650"/>
            <p14:sldId id="652"/>
            <p14:sldId id="699"/>
            <p14:sldId id="617"/>
            <p14:sldId id="643"/>
            <p14:sldId id="700"/>
            <p14:sldId id="662"/>
            <p14:sldId id="629"/>
            <p14:sldId id="701"/>
            <p14:sldId id="644"/>
            <p14:sldId id="649"/>
            <p14:sldId id="654"/>
            <p14:sldId id="703"/>
            <p14:sldId id="687"/>
            <p14:sldId id="625"/>
            <p14:sldId id="663"/>
            <p14:sldId id="664"/>
            <p14:sldId id="665"/>
            <p14:sldId id="666"/>
            <p14:sldId id="621"/>
            <p14:sldId id="704"/>
            <p14:sldId id="705"/>
            <p14:sldId id="618"/>
            <p14:sldId id="620"/>
            <p14:sldId id="655"/>
            <p14:sldId id="668"/>
            <p14:sldId id="702"/>
            <p14:sldId id="667"/>
            <p14:sldId id="631"/>
            <p14:sldId id="688"/>
            <p14:sldId id="689"/>
            <p14:sldId id="690"/>
            <p14:sldId id="640"/>
            <p14:sldId id="638"/>
            <p14:sldId id="639"/>
            <p14:sldId id="691"/>
            <p14:sldId id="692"/>
            <p14:sldId id="693"/>
            <p14:sldId id="706"/>
            <p14:sldId id="65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AE96"/>
    <a:srgbClr val="ACA2C7"/>
    <a:srgbClr val="A2C9AC"/>
    <a:srgbClr val="9EC2DB"/>
    <a:srgbClr val="2DB9FF"/>
    <a:srgbClr val="FFCC00"/>
    <a:srgbClr val="FFFFFF"/>
    <a:srgbClr val="60E146"/>
    <a:srgbClr val="50CBF2"/>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303" autoAdjust="0"/>
  </p:normalViewPr>
  <p:slideViewPr>
    <p:cSldViewPr snapToGrid="0">
      <p:cViewPr>
        <p:scale>
          <a:sx n="125" d="100"/>
          <a:sy n="125" d="100"/>
        </p:scale>
        <p:origin x="-1548" y="22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slide" Target="slides/slide8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7.xml"/><Relationship Id="rId1" Type="http://schemas.openxmlformats.org/officeDocument/2006/relationships/package" Target="../embeddings/Microsoft_Excel_Worksheet13.xlsx"/><Relationship Id="rId4" Type="http://schemas.microsoft.com/office/2011/relationships/chartStyle" Target="style3.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9.xml"/><Relationship Id="rId1" Type="http://schemas.openxmlformats.org/officeDocument/2006/relationships/package" Target="../embeddings/Microsoft_Excel_Worksheet15.xlsx"/><Relationship Id="rId4"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20264002087458369"/>
          <c:y val="9.4140724889301641E-2"/>
          <c:w val="0.89014807102510263"/>
          <c:h val="0.67163325369969007"/>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39FF29"/>
            </a:solidFill>
            <a:scene3d>
              <a:camera prst="orthographicFront"/>
              <a:lightRig rig="threePt" dir="t"/>
            </a:scene3d>
            <a:sp3d>
              <a:bevelT/>
            </a:sp3d>
          </c:spPr>
          <c:invertIfNegative val="0"/>
          <c:dPt>
            <c:idx val="1"/>
            <c:invertIfNegative val="0"/>
            <c:bubble3D val="0"/>
            <c:spPr>
              <a:solidFill>
                <a:srgbClr val="00B0F0"/>
              </a:solidFill>
              <a:scene3d>
                <a:camera prst="orthographicFront"/>
                <a:lightRig rig="threePt" dir="t"/>
              </a:scene3d>
              <a:sp3d>
                <a:bevelT/>
              </a:sp3d>
            </c:spPr>
          </c:dPt>
          <c:dLbls>
            <c:dLbl>
              <c:idx val="0"/>
              <c:layout>
                <c:manualLayout>
                  <c:x val="2.1273745851613938E-3"/>
                  <c:y val="-9.8693186046319333E-3"/>
                </c:manualLayout>
              </c:layout>
              <c:tx>
                <c:rich>
                  <a:bodyPr/>
                  <a:lstStyle/>
                  <a:p>
                    <a:pPr>
                      <a:defRPr sz="1800" b="1"/>
                    </a:pPr>
                    <a:r>
                      <a:rPr lang="ru-RU" dirty="0" smtClean="0"/>
                      <a:t>258 016 296,5</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3.6755580562616128E-3"/>
                  <c:y val="-8.0213628063726179E-17"/>
                </c:manualLayout>
              </c:layout>
              <c:tx>
                <c:rich>
                  <a:bodyPr/>
                  <a:lstStyle/>
                  <a:p>
                    <a:pPr>
                      <a:defRPr sz="1800" b="1"/>
                    </a:pPr>
                    <a:r>
                      <a:rPr lang="ru-RU" dirty="0" smtClean="0"/>
                      <a:t>274 013 670,7</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2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Лист1!$B$2:$B$3</c:f>
              <c:numCache>
                <c:formatCode>#,##0.0</c:formatCode>
                <c:ptCount val="2"/>
                <c:pt idx="0">
                  <c:v>258016296.5</c:v>
                </c:pt>
                <c:pt idx="1">
                  <c:v>274013670.69999999</c:v>
                </c:pt>
              </c:numCache>
            </c:numRef>
          </c:val>
        </c:ser>
        <c:ser>
          <c:idx val="1"/>
          <c:order val="1"/>
          <c:tx>
            <c:strRef>
              <c:f>Лист1!$C$1</c:f>
              <c:strCache>
                <c:ptCount val="1"/>
                <c:pt idx="0">
                  <c:v>Безвозмездные поступления</c:v>
                </c:pt>
              </c:strCache>
            </c:strRef>
          </c:tx>
          <c:spPr>
            <a:solidFill>
              <a:schemeClr val="accent6"/>
            </a:solidFill>
            <a:scene3d>
              <a:camera prst="orthographicFront"/>
              <a:lightRig rig="threePt" dir="t"/>
            </a:scene3d>
            <a:sp3d>
              <a:bevelT/>
            </a:sp3d>
          </c:spPr>
          <c:invertIfNegative val="0"/>
          <c:dLbls>
            <c:dLbl>
              <c:idx val="0"/>
              <c:layout>
                <c:manualLayout>
                  <c:x val="-6.2378167641325534E-3"/>
                  <c:y val="-2.5157336229129573E-17"/>
                </c:manualLayout>
              </c:layout>
              <c:tx>
                <c:rich>
                  <a:bodyPr/>
                  <a:lstStyle/>
                  <a:p>
                    <a:r>
                      <a:rPr lang="ru-RU" dirty="0" smtClean="0"/>
                      <a:t>29 647 766,9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6.5321960111428042E-3"/>
                  <c:y val="-4.375339347185589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Лист1!$C$2:$C$3</c:f>
              <c:numCache>
                <c:formatCode>General</c:formatCode>
                <c:ptCount val="2"/>
                <c:pt idx="0" formatCode="#,##0.0">
                  <c:v>29647766.899999999</c:v>
                </c:pt>
              </c:numCache>
            </c:numRef>
          </c:val>
        </c:ser>
        <c:dLbls>
          <c:showLegendKey val="0"/>
          <c:showVal val="0"/>
          <c:showCatName val="0"/>
          <c:showSerName val="0"/>
          <c:showPercent val="0"/>
          <c:showBubbleSize val="0"/>
        </c:dLbls>
        <c:gapWidth val="100"/>
        <c:gapDepth val="100"/>
        <c:shape val="box"/>
        <c:axId val="46518784"/>
        <c:axId val="31372352"/>
        <c:axId val="0"/>
      </c:bar3DChart>
      <c:catAx>
        <c:axId val="46518784"/>
        <c:scaling>
          <c:orientation val="minMax"/>
        </c:scaling>
        <c:delete val="0"/>
        <c:axPos val="b"/>
        <c:numFmt formatCode="General" sourceLinked="1"/>
        <c:majorTickMark val="out"/>
        <c:minorTickMark val="none"/>
        <c:tickLblPos val="nextTo"/>
        <c:txPr>
          <a:bodyPr/>
          <a:lstStyle/>
          <a:p>
            <a:pPr>
              <a:defRPr sz="2000" b="1"/>
            </a:pPr>
            <a:endParaRPr lang="ru-RU"/>
          </a:p>
        </c:txPr>
        <c:crossAx val="31372352"/>
        <c:crosses val="autoZero"/>
        <c:auto val="1"/>
        <c:lblAlgn val="ctr"/>
        <c:lblOffset val="100"/>
        <c:noMultiLvlLbl val="0"/>
      </c:catAx>
      <c:valAx>
        <c:axId val="31372352"/>
        <c:scaling>
          <c:orientation val="minMax"/>
          <c:min val="0"/>
        </c:scaling>
        <c:delete val="0"/>
        <c:axPos val="l"/>
        <c:majorGridlines/>
        <c:numFmt formatCode="#,##0" sourceLinked="0"/>
        <c:majorTickMark val="out"/>
        <c:minorTickMark val="none"/>
        <c:tickLblPos val="nextTo"/>
        <c:txPr>
          <a:bodyPr/>
          <a:lstStyle/>
          <a:p>
            <a:pPr>
              <a:defRPr sz="2000" b="1"/>
            </a:pPr>
            <a:endParaRPr lang="ru-RU"/>
          </a:p>
        </c:txPr>
        <c:crossAx val="46518784"/>
        <c:crosses val="autoZero"/>
        <c:crossBetween val="between"/>
      </c:valAx>
    </c:plotArea>
    <c:legend>
      <c:legendPos val="b"/>
      <c:legendEntry>
        <c:idx val="0"/>
        <c:txPr>
          <a:bodyPr/>
          <a:lstStyle/>
          <a:p>
            <a:pPr>
              <a:defRPr sz="1600" b="1"/>
            </a:pPr>
            <a:endParaRPr lang="ru-RU"/>
          </a:p>
        </c:txPr>
      </c:legendEntry>
      <c:legendEntry>
        <c:idx val="1"/>
        <c:txPr>
          <a:bodyPr/>
          <a:lstStyle/>
          <a:p>
            <a:pPr>
              <a:defRPr sz="1600" b="1"/>
            </a:pPr>
            <a:endParaRPr lang="ru-RU"/>
          </a:p>
        </c:txPr>
      </c:legendEntry>
      <c:layout>
        <c:manualLayout>
          <c:xMode val="edge"/>
          <c:yMode val="edge"/>
          <c:x val="6.2178999554880196E-2"/>
          <c:y val="0.89298044337090854"/>
          <c:w val="0.9"/>
          <c:h val="6.6003716626840778E-2"/>
        </c:manualLayout>
      </c:layout>
      <c:overlay val="0"/>
      <c:txPr>
        <a:bodyPr/>
        <a:lstStyle/>
        <a:p>
          <a:pPr>
            <a:defRPr sz="1600" b="1"/>
          </a:pPr>
          <a:endParaRPr lang="ru-RU"/>
        </a:p>
      </c:txPr>
    </c:legend>
    <c:plotVisOnly val="1"/>
    <c:dispBlanksAs val="gap"/>
    <c:showDLblsOverMax val="0"/>
  </c:chart>
  <c:txPr>
    <a:bodyPr/>
    <a:lstStyle/>
    <a:p>
      <a:pPr algn="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2017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4554249006E-2"/>
          <c:w val="0.98286349372112203"/>
          <c:h val="0.72537896890320752"/>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2.4788358608473391E-3"/>
                  <c:y val="-9.8694277817853952E-3"/>
                </c:manualLayout>
              </c:layout>
              <c:tx>
                <c:rich>
                  <a:bodyPr/>
                  <a:lstStyle/>
                  <a:p>
                    <a:r>
                      <a:rPr lang="ru-RU" dirty="0" smtClean="0"/>
                      <a:t>231 088 521,3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8623779379069467"/>
                      <c:h val="8.3168142358867964E-2"/>
                    </c:manualLayout>
                  </c15:layout>
                </c:ext>
              </c:extLst>
            </c:dLbl>
            <c:dLbl>
              <c:idx val="1"/>
              <c:layout>
                <c:manualLayout>
                  <c:x val="-4.4564183910241707E-3"/>
                  <c:y val="-8.167091591714537E-2"/>
                </c:manualLayout>
              </c:layout>
              <c:tx>
                <c:rich>
                  <a:bodyPr/>
                  <a:lstStyle/>
                  <a:p>
                    <a:pPr>
                      <a:defRPr sz="1000">
                        <a:solidFill>
                          <a:schemeClr val="dk1"/>
                        </a:solidFill>
                        <a:latin typeface="+mn-lt"/>
                        <a:ea typeface="+mn-ea"/>
                        <a:cs typeface="+mn-cs"/>
                      </a:defRPr>
                    </a:pPr>
                    <a:r>
                      <a:rPr lang="ru-RU" dirty="0" smtClean="0">
                        <a:solidFill>
                          <a:schemeClr val="tx1"/>
                        </a:solidFill>
                      </a:rPr>
                      <a:t>5 217 584,9</a:t>
                    </a:r>
                    <a:endParaRPr lang="en-US"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#,##0.0</c:formatCode>
                <c:ptCount val="2"/>
                <c:pt idx="0">
                  <c:v>231088521.30000001</c:v>
                </c:pt>
                <c:pt idx="1">
                  <c:v>4662523.5</c:v>
                </c:pt>
              </c:numCache>
            </c:numRef>
          </c:val>
        </c:ser>
        <c:dLbls>
          <c:showLegendKey val="0"/>
          <c:showVal val="0"/>
          <c:showCatName val="0"/>
          <c:showSerName val="0"/>
          <c:showPercent val="0"/>
          <c:showBubbleSize val="0"/>
        </c:dLbls>
        <c:gapWidth val="74"/>
        <c:gapDepth val="100"/>
        <c:shape val="box"/>
        <c:axId val="89897472"/>
        <c:axId val="46696704"/>
        <c:axId val="0"/>
      </c:bar3DChart>
      <c:catAx>
        <c:axId val="89897472"/>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46696704"/>
        <c:crosses val="autoZero"/>
        <c:auto val="1"/>
        <c:lblAlgn val="ctr"/>
        <c:lblOffset val="100"/>
        <c:noMultiLvlLbl val="0"/>
      </c:catAx>
      <c:valAx>
        <c:axId val="46696704"/>
        <c:scaling>
          <c:orientation val="minMax"/>
          <c:min val="0"/>
        </c:scaling>
        <c:delete val="1"/>
        <c:axPos val="l"/>
        <c:majorGridlines/>
        <c:numFmt formatCode="#,##0" sourceLinked="0"/>
        <c:majorTickMark val="out"/>
        <c:minorTickMark val="none"/>
        <c:tickLblPos val="nextTo"/>
        <c:crossAx val="8989747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FF0000"/>
              </a:solidFill>
              <a:ln>
                <a:noFill/>
              </a:ln>
              <a:effectLst/>
              <a:scene3d>
                <a:camera prst="orthographicFront"/>
                <a:lightRig rig="threePt" dir="t"/>
              </a:scene3d>
              <a:sp3d>
                <a:bevelT/>
              </a:sp3d>
            </c:spPr>
          </c:dPt>
          <c:dPt>
            <c:idx val="3"/>
            <c:bubble3D val="0"/>
            <c:spPr>
              <a:solidFill>
                <a:srgbClr val="ACA2C7"/>
              </a:solidFill>
              <a:ln>
                <a:noFill/>
              </a:ln>
              <a:effectLst/>
              <a:scene3d>
                <a:camera prst="orthographicFront"/>
                <a:lightRig rig="threePt" dir="t"/>
              </a:scene3d>
              <a:sp3d>
                <a:bevelT/>
              </a:sp3d>
            </c:spPr>
          </c:dPt>
          <c:dPt>
            <c:idx val="4"/>
            <c:bubble3D val="0"/>
            <c:spPr>
              <a:solidFill>
                <a:srgbClr val="2DB9FF"/>
              </a:solidFill>
              <a:ln>
                <a:noFill/>
              </a:ln>
              <a:effectLst/>
              <a:scene3d>
                <a:camera prst="orthographicFront"/>
                <a:lightRig rig="threePt" dir="t"/>
              </a:scene3d>
              <a:sp3d>
                <a:bevelT/>
              </a:sp3d>
            </c:spPr>
          </c:dPt>
          <c:dPt>
            <c:idx val="5"/>
            <c:bubble3D val="0"/>
            <c:spPr>
              <a:solidFill>
                <a:srgbClr val="FFCC00"/>
              </a:solidFill>
              <a:ln>
                <a:noFill/>
              </a:ln>
              <a:effectLst/>
              <a:scene3d>
                <a:camera prst="orthographicFront"/>
                <a:lightRig rig="threePt" dir="t"/>
              </a:scene3d>
              <a:sp3d>
                <a:bevelT/>
              </a:sp3d>
            </c:spPr>
          </c:dPt>
          <c:dLbls>
            <c:dLbl>
              <c:idx val="0"/>
              <c:layout>
                <c:manualLayout>
                  <c:x val="-2.7037466203167246E-2"/>
                  <c:y val="0.208203053565672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37 422 052,2</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8.2137206777310429E-2"/>
                  <c:y val="-0.15456436366506818"/>
                </c:manualLayout>
              </c:layout>
              <c:tx>
                <c:rich>
                  <a:bodyPr/>
                  <a:lstStyle/>
                  <a:p>
                    <a:r>
                      <a:rPr lang="ru-RU" dirty="0" smtClean="0"/>
                      <a:t>20 110 853,4</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0.11741985322518347"/>
                  <c:y val="-1.3156250217819121E-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1 284 753,3</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17110853611432986"/>
                      <c:h val="0.10910241482972521"/>
                    </c:manualLayout>
                  </c15:layout>
                </c:ext>
              </c:extLst>
            </c:dLbl>
            <c:dLbl>
              <c:idx val="3"/>
              <c:layout>
                <c:manualLayout>
                  <c:x val="-6.8788180156507145E-2"/>
                  <c:y val="-3.5087719298245615E-3"/>
                </c:manualLayout>
              </c:layout>
              <c:tx>
                <c:rich>
                  <a:bodyPr/>
                  <a:lstStyle/>
                  <a:p>
                    <a:r>
                      <a:rPr lang="ru-RU" dirty="0" smtClean="0"/>
                      <a:t>9 577 527,4</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5.9740513316484341E-2"/>
                  <c:y val="-7.7196929331202022E-2"/>
                </c:manualLayout>
              </c:layout>
              <c:tx>
                <c:rich>
                  <a:bodyPr/>
                  <a:lstStyle/>
                  <a:p>
                    <a:r>
                      <a:rPr lang="ru-RU" dirty="0" smtClean="0"/>
                      <a:t>44 644 089,7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5.8278543687253465E-2"/>
                  <c:y val="5.1528295805129624E-2"/>
                </c:manualLayout>
              </c:layout>
              <c:tx>
                <c:rich>
                  <a:bodyPr/>
                  <a:lstStyle/>
                  <a:p>
                    <a:r>
                      <a:rPr lang="ru-RU" b="1" dirty="0" smtClean="0"/>
                      <a:t>8 954 142,2</a:t>
                    </a:r>
                    <a:endParaRPr lang="en-US" b="1" dirty="0"/>
                  </a:p>
                </c:rich>
              </c:tx>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и кинематография</c:v>
                </c:pt>
              </c:strCache>
            </c:strRef>
          </c:cat>
          <c:val>
            <c:numRef>
              <c:f>Лист1!$B$2:$B$7</c:f>
              <c:numCache>
                <c:formatCode>#,##0.0</c:formatCode>
                <c:ptCount val="6"/>
                <c:pt idx="0">
                  <c:v>37422052.200000003</c:v>
                </c:pt>
                <c:pt idx="1">
                  <c:v>20110853.399999999</c:v>
                </c:pt>
                <c:pt idx="2">
                  <c:v>1284753.3</c:v>
                </c:pt>
                <c:pt idx="3">
                  <c:v>9577527.4000000004</c:v>
                </c:pt>
                <c:pt idx="4">
                  <c:v>44644089.700000003</c:v>
                </c:pt>
                <c:pt idx="5">
                  <c:v>20110853.399999999</c:v>
                </c:pt>
              </c:numCache>
            </c:numRef>
          </c:val>
        </c:ser>
        <c:ser>
          <c:idx val="1"/>
          <c:order val="1"/>
          <c:tx>
            <c:strRef>
              <c:f>Лист1!$C$1</c:f>
              <c:strCache>
                <c:ptCount val="1"/>
                <c:pt idx="0">
                  <c:v>Столбец1</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и кинематография</c:v>
                </c:pt>
              </c:strCache>
            </c:strRef>
          </c:cat>
          <c:val>
            <c:numRef>
              <c:f>Лист1!$C$2:$C$7</c:f>
              <c:numCache>
                <c:formatCode>#,##0.0</c:formatCode>
                <c:ptCount val="6"/>
                <c:pt idx="0">
                  <c:v>133150129.40000001</c:v>
                </c:pt>
                <c:pt idx="1">
                  <c:v>0</c:v>
                </c:pt>
                <c:pt idx="2">
                  <c:v>0</c:v>
                </c:pt>
                <c:pt idx="3">
                  <c:v>0</c:v>
                </c:pt>
                <c:pt idx="4">
                  <c:v>0</c:v>
                </c:pt>
                <c:pt idx="5">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Столбец1</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delete val="1"/>
              <c:extLst>
                <c:ext xmlns:c15="http://schemas.microsoft.com/office/drawing/2012/chart" uri="{CE6537A1-D6FC-4f65-9D91-7224C49458BB}">
                  <c15:layout>
                    <c:manualLayout>
                      <c:w val="0.26470762585614954"/>
                      <c:h val="0.18487036054322256"/>
                    </c:manualLayout>
                  </c15:layout>
                </c:ext>
              </c:extLst>
            </c:dLbl>
            <c:dLbl>
              <c:idx val="1"/>
              <c:delete val="1"/>
              <c:extLst>
                <c:ext xmlns:c15="http://schemas.microsoft.com/office/drawing/2012/chart" uri="{CE6537A1-D6FC-4f65-9D91-7224C49458BB}">
                  <c15:layout>
                    <c:manualLayout>
                      <c:w val="0.22812400257721752"/>
                      <c:h val="0.1509696666200421"/>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социальной сферы</c:v>
                </c:pt>
              </c:strCache>
            </c:strRef>
          </c:cat>
          <c:val>
            <c:numRef>
              <c:f>Лист1!$B$2:$B$3</c:f>
              <c:numCache>
                <c:formatCode>#,##0.0</c:formatCode>
                <c:ptCount val="2"/>
                <c:pt idx="0">
                  <c:v>231088521.30000001</c:v>
                </c:pt>
                <c:pt idx="1">
                  <c:v>121993418.2</c:v>
                </c:pt>
              </c:numCache>
            </c:numRef>
          </c:val>
        </c:ser>
        <c:dLbls>
          <c:showLegendKey val="0"/>
          <c:showVal val="0"/>
          <c:showCatName val="0"/>
          <c:showSerName val="0"/>
          <c:showPercent val="0"/>
          <c:showBubbleSize val="0"/>
        </c:dLbls>
        <c:gapWidth val="60"/>
        <c:gapDepth val="100"/>
        <c:shape val="box"/>
        <c:axId val="95527424"/>
        <c:axId val="46670976"/>
        <c:axId val="0"/>
      </c:bar3DChart>
      <c:catAx>
        <c:axId val="95527424"/>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46670976"/>
        <c:crosses val="autoZero"/>
        <c:auto val="1"/>
        <c:lblAlgn val="ctr"/>
        <c:lblOffset val="100"/>
        <c:noMultiLvlLbl val="0"/>
      </c:catAx>
      <c:valAx>
        <c:axId val="46670976"/>
        <c:scaling>
          <c:orientation val="minMax"/>
          <c:max val="250000000"/>
          <c:min val="0"/>
        </c:scaling>
        <c:delete val="1"/>
        <c:axPos val="l"/>
        <c:majorGridlines/>
        <c:numFmt formatCode="#,##0" sourceLinked="0"/>
        <c:majorTickMark val="out"/>
        <c:minorTickMark val="none"/>
        <c:tickLblPos val="nextTo"/>
        <c:crossAx val="95527424"/>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60E146"/>
              </a:solidFill>
              <a:ln>
                <a:noFill/>
              </a:ln>
              <a:effectLst/>
              <a:scene3d>
                <a:camera prst="orthographicFront"/>
                <a:lightRig rig="threePt" dir="t"/>
              </a:scene3d>
              <a:sp3d>
                <a:bevelT/>
              </a:sp3d>
            </c:spPr>
          </c:dPt>
          <c:dPt>
            <c:idx val="1"/>
            <c:bubble3D val="0"/>
            <c:spPr>
              <a:solidFill>
                <a:srgbClr val="FF0000"/>
              </a:solidFill>
              <a:ln>
                <a:noFill/>
              </a:ln>
              <a:effectLst/>
              <a:scene3d>
                <a:camera prst="orthographicFront"/>
                <a:lightRig rig="threePt" dir="t"/>
              </a:scene3d>
              <a:sp3d>
                <a:bevelT/>
              </a:sp3d>
            </c:spPr>
          </c:dPt>
          <c:dPt>
            <c:idx val="2"/>
            <c:bubble3D val="0"/>
            <c:explosion val="10"/>
            <c:spPr>
              <a:solidFill>
                <a:schemeClr val="accent5"/>
              </a:solidFill>
              <a:ln>
                <a:noFill/>
              </a:ln>
              <a:effectLst/>
              <a:scene3d>
                <a:camera prst="orthographicFront"/>
                <a:lightRig rig="threePt" dir="t"/>
              </a:scene3d>
              <a:sp3d>
                <a:bevelT/>
              </a:sp3d>
            </c:spPr>
          </c:dPt>
          <c:dLbls>
            <c:dLbl>
              <c:idx val="0"/>
              <c:layout>
                <c:manualLayout>
                  <c:x val="-0.1429123213595983"/>
                  <c:y val="-0.120150407324501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sz="1800" b="1" i="0" u="none" strike="noStrike" baseline="0" dirty="0" smtClean="0">
                        <a:effectLst/>
                      </a:rPr>
                      <a:t>222 131 326,5</a:t>
                    </a:r>
                    <a:r>
                      <a:rPr lang="en-US" dirty="0"/>
                      <a:t>
</a:t>
                    </a:r>
                    <a:r>
                      <a:rPr lang="en-US" dirty="0" smtClean="0"/>
                      <a:t>96%</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3.7332262783490416E-2"/>
                  <c:y val="0.1094288971046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1 </a:t>
                    </a:r>
                    <a:r>
                      <a:rPr lang="ru-RU" sz="1800" b="1" i="0" u="none" strike="noStrike" baseline="0" dirty="0" smtClean="0">
                        <a:effectLst/>
                      </a:rPr>
                      <a:t>158 368,7</a:t>
                    </a:r>
                  </a:p>
                  <a:p>
                    <a:pPr>
                      <a:defRPr sz="1800" b="1" i="0" u="none" strike="noStrike" kern="1200" baseline="0">
                        <a:solidFill>
                          <a:schemeClr val="tx1"/>
                        </a:solidFill>
                        <a:latin typeface="+mn-lt"/>
                        <a:ea typeface="+mn-ea"/>
                        <a:cs typeface="+mn-cs"/>
                      </a:defRPr>
                    </a:pPr>
                    <a:r>
                      <a:rPr lang="ru-RU" sz="1800" b="1" i="0" u="none" strike="noStrike" baseline="0" dirty="0" smtClean="0">
                        <a:effectLst/>
                      </a:rPr>
                      <a:t>0</a:t>
                    </a:r>
                    <a:r>
                      <a:rPr lang="en-US" sz="1800" b="1" i="0" u="none" strike="noStrike" baseline="0" dirty="0" smtClean="0"/>
                      <a:t>,5</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0.10196987253765932"/>
                  <c:y val="4.642174828446662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sz="1800" b="1" i="0" u="none" strike="noStrike" baseline="0" dirty="0" smtClean="0">
                        <a:effectLst/>
                      </a:rPr>
                      <a:t>7 798 826,1</a:t>
                    </a:r>
                    <a:r>
                      <a:rPr lang="en-US" dirty="0"/>
                      <a:t>
</a:t>
                    </a:r>
                    <a:r>
                      <a:rPr lang="en-US" dirty="0" smtClean="0"/>
                      <a:t>3,</a:t>
                    </a:r>
                    <a:r>
                      <a:rPr lang="ru-RU" dirty="0" smtClean="0"/>
                      <a:t>4</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Государственные программы Республики Татарстан</c:v>
                </c:pt>
                <c:pt idx="1">
                  <c:v>Расходы органов государственной власти не отнесенные к государственным программам</c:v>
                </c:pt>
                <c:pt idx="2">
                  <c:v>Непрограммные направления расходов</c:v>
                </c:pt>
              </c:strCache>
            </c:strRef>
          </c:cat>
          <c:val>
            <c:numRef>
              <c:f>Лист1!$B$2:$B$4</c:f>
              <c:numCache>
                <c:formatCode>#,##0.0</c:formatCode>
                <c:ptCount val="3"/>
                <c:pt idx="0">
                  <c:v>222131326.5</c:v>
                </c:pt>
                <c:pt idx="1">
                  <c:v>1158368.7</c:v>
                </c:pt>
                <c:pt idx="2">
                  <c:v>7798826.0999999996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8539976825028968E-2"/>
          <c:y val="0.14664226771494623"/>
          <c:w val="0.3367107964343391"/>
          <c:h val="0.74203240248064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444740698465921"/>
          <c:y val="0.15932640268746509"/>
          <c:w val="0.82941094240217572"/>
          <c:h val="0.69181907006043375"/>
        </c:manualLayout>
      </c:layout>
      <c:lineChart>
        <c:grouping val="stacked"/>
        <c:varyColors val="0"/>
        <c:ser>
          <c:idx val="0"/>
          <c:order val="0"/>
          <c:tx>
            <c:strRef>
              <c:f>Лист1!$B$1</c:f>
              <c:strCache>
                <c:ptCount val="1"/>
                <c:pt idx="0">
                  <c:v>Всего</c:v>
                </c:pt>
              </c:strCache>
            </c:strRef>
          </c:tx>
          <c:dLbls>
            <c:dLbl>
              <c:idx val="0"/>
              <c:layout>
                <c:manualLayout>
                  <c:x val="-4.9837208170625695E-2"/>
                  <c:y val="-7.8862394436164954E-2"/>
                </c:manualLayout>
              </c:layout>
              <c:tx>
                <c:rich>
                  <a:bodyPr/>
                  <a:lstStyle/>
                  <a:p>
                    <a:r>
                      <a:rPr lang="ru-RU" dirty="0" smtClean="0"/>
                      <a:t>43,8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1066639978478129E-2"/>
                  <c:y val="-7.6045880349159004E-2"/>
                </c:manualLayout>
              </c:layout>
              <c:spPr>
                <a:noFill/>
                <a:ln w="25400" cap="flat" cmpd="sng" algn="ctr">
                  <a:noFill/>
                  <a:prstDash val="solid"/>
                </a:ln>
                <a:effectLst/>
              </c:spPr>
              <c:txPr>
                <a:bodyPr/>
                <a:lstStyle/>
                <a:p>
                  <a:pPr>
                    <a:defRPr lang="ru-RU" sz="2400" b="1">
                      <a:solidFill>
                        <a:schemeClr val="tx2"/>
                      </a:solidFill>
                      <a:latin typeface="+mn-lt"/>
                      <a:ea typeface="+mn-ea"/>
                      <a:cs typeface="+mn-cs"/>
                    </a:defRPr>
                  </a:pPr>
                  <a:endParaRPr lang="ru-RU"/>
                </a:p>
              </c:txPr>
              <c:showLegendKey val="0"/>
              <c:showVal val="1"/>
              <c:showCatName val="0"/>
              <c:showSerName val="0"/>
              <c:showPercent val="0"/>
              <c:showBubbleSize val="0"/>
            </c:dLbl>
            <c:dLbl>
              <c:idx val="2"/>
              <c:layout>
                <c:manualLayout>
                  <c:x val="-4.6009380600223165E-2"/>
                  <c:y val="-8.1678908523170848E-2"/>
                </c:manualLayout>
              </c:layout>
              <c:showLegendKey val="0"/>
              <c:showVal val="1"/>
              <c:showCatName val="0"/>
              <c:showSerName val="0"/>
              <c:showPercent val="0"/>
              <c:showBubbleSize val="0"/>
            </c:dLbl>
            <c:dLbl>
              <c:idx val="3"/>
              <c:layout>
                <c:manualLayout>
                  <c:x val="-5.0610318660245478E-2"/>
                  <c:y val="-8.449542261017679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753669243362327E-2"/>
                  <c:y val="-9.012845078418854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3601597067727096E-2"/>
                  <c:y val="-7.886239443616488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8100716082051485E-2"/>
                  <c:y val="-8.167890852317084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7750094375236048E-2"/>
                  <c:y val="-7.347669504371343E-2"/>
                </c:manualLayout>
              </c:layout>
              <c:showLegendKey val="0"/>
              <c:showVal val="1"/>
              <c:showCatName val="0"/>
              <c:showSerName val="0"/>
              <c:showPercent val="0"/>
              <c:showBubbleSize val="0"/>
              <c:extLst>
                <c:ext xmlns:c15="http://schemas.microsoft.com/office/drawing/2012/chart" uri="{CE6537A1-D6FC-4f65-9D91-7224C49458BB}"/>
              </c:extLst>
            </c:dLbl>
            <c:spPr>
              <a:noFill/>
              <a:ln w="25400" cap="flat" cmpd="sng" algn="ctr">
                <a:noFill/>
                <a:prstDash val="solid"/>
              </a:ln>
              <a:effectLst/>
            </c:spPr>
            <c:txPr>
              <a:bodyPr/>
              <a:lstStyle/>
              <a:p>
                <a:pPr>
                  <a:defRPr sz="2400" b="1">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0.0</c:formatCode>
                <c:ptCount val="8"/>
                <c:pt idx="0">
                  <c:v>43.8</c:v>
                </c:pt>
                <c:pt idx="1">
                  <c:v>49.9</c:v>
                </c:pt>
                <c:pt idx="2">
                  <c:v>57</c:v>
                </c:pt>
                <c:pt idx="3">
                  <c:v>74.099999999999994</c:v>
                </c:pt>
                <c:pt idx="4">
                  <c:v>89</c:v>
                </c:pt>
                <c:pt idx="5">
                  <c:v>93.7</c:v>
                </c:pt>
                <c:pt idx="6">
                  <c:v>97.1</c:v>
                </c:pt>
                <c:pt idx="7">
                  <c:v>105.3</c:v>
                </c:pt>
              </c:numCache>
            </c:numRef>
          </c:val>
          <c:smooth val="0"/>
        </c:ser>
        <c:dLbls>
          <c:showLegendKey val="0"/>
          <c:showVal val="1"/>
          <c:showCatName val="0"/>
          <c:showSerName val="0"/>
          <c:showPercent val="0"/>
          <c:showBubbleSize val="0"/>
        </c:dLbls>
        <c:marker val="1"/>
        <c:smooth val="0"/>
        <c:axId val="154684928"/>
        <c:axId val="152539072"/>
      </c:lineChart>
      <c:catAx>
        <c:axId val="154684928"/>
        <c:scaling>
          <c:orientation val="minMax"/>
        </c:scaling>
        <c:delete val="0"/>
        <c:axPos val="b"/>
        <c:majorGridlines/>
        <c:numFmt formatCode="General" sourceLinked="1"/>
        <c:majorTickMark val="none"/>
        <c:minorTickMark val="none"/>
        <c:tickLblPos val="nextTo"/>
        <c:txPr>
          <a:bodyPr/>
          <a:lstStyle/>
          <a:p>
            <a:pPr>
              <a:defRPr sz="2000" b="1"/>
            </a:pPr>
            <a:endParaRPr lang="ru-RU"/>
          </a:p>
        </c:txPr>
        <c:crossAx val="152539072"/>
        <c:crosses val="autoZero"/>
        <c:auto val="1"/>
        <c:lblAlgn val="ctr"/>
        <c:lblOffset val="100"/>
        <c:noMultiLvlLbl val="0"/>
      </c:catAx>
      <c:valAx>
        <c:axId val="152539072"/>
        <c:scaling>
          <c:orientation val="minMax"/>
        </c:scaling>
        <c:delete val="0"/>
        <c:axPos val="l"/>
        <c:numFmt formatCode="0.0" sourceLinked="1"/>
        <c:majorTickMark val="out"/>
        <c:minorTickMark val="none"/>
        <c:tickLblPos val="nextTo"/>
        <c:txPr>
          <a:bodyPr/>
          <a:lstStyle/>
          <a:p>
            <a:pPr>
              <a:defRPr sz="2000" b="1"/>
            </a:pPr>
            <a:endParaRPr lang="ru-RU"/>
          </a:p>
        </c:txPr>
        <c:crossAx val="154684928"/>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135993284733"/>
          <c:y val="0.17677259275167487"/>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FF0000"/>
              </a:solidFill>
              <a:ln>
                <a:noFill/>
              </a:ln>
              <a:effectLst/>
              <a:scene3d>
                <a:camera prst="orthographicFront"/>
                <a:lightRig rig="threePt" dir="t"/>
              </a:scene3d>
              <a:sp3d>
                <a:bevelT/>
              </a:sp3d>
            </c:spPr>
          </c:dPt>
          <c:dPt>
            <c:idx val="1"/>
            <c:bubble3D val="0"/>
            <c:explosion val="5"/>
            <c:spPr>
              <a:solidFill>
                <a:srgbClr val="60E146"/>
              </a:solidFill>
              <a:ln>
                <a:noFill/>
              </a:ln>
              <a:effectLst/>
              <a:scene3d>
                <a:camera prst="orthographicFront"/>
                <a:lightRig rig="threePt" dir="t"/>
              </a:scene3d>
              <a:sp3d>
                <a:bevelT/>
              </a:sp3d>
            </c:spPr>
          </c:dPt>
          <c:dPt>
            <c:idx val="2"/>
            <c:bubble3D val="0"/>
            <c:spPr>
              <a:solidFill>
                <a:schemeClr val="accent5"/>
              </a:solidFill>
              <a:ln>
                <a:noFill/>
              </a:ln>
              <a:effectLst/>
              <a:scene3d>
                <a:camera prst="orthographicFront"/>
                <a:lightRig rig="threePt" dir="t"/>
              </a:scene3d>
              <a:sp3d>
                <a:bevelT/>
              </a:sp3d>
            </c:spPr>
          </c:dPt>
          <c:dPt>
            <c:idx val="3"/>
            <c:bubble3D val="0"/>
            <c:explosion val="4"/>
            <c:spPr>
              <a:solidFill>
                <a:schemeClr val="accent4">
                  <a:lumMod val="60000"/>
                  <a:lumOff val="40000"/>
                </a:schemeClr>
              </a:solidFill>
              <a:ln>
                <a:noFill/>
              </a:ln>
              <a:effectLst/>
              <a:scene3d>
                <a:camera prst="orthographicFront"/>
                <a:lightRig rig="threePt" dir="t"/>
              </a:scene3d>
              <a:sp3d>
                <a:bevelT/>
              </a:sp3d>
            </c:spPr>
          </c:dPt>
          <c:dLbls>
            <c:dLbl>
              <c:idx val="0"/>
              <c:layout>
                <c:manualLayout>
                  <c:x val="7.3387408265739668E-2"/>
                  <c:y val="-2.564012493661986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ru-RU" dirty="0" smtClean="0"/>
                      <a:t>389 083,1</a:t>
                    </a:r>
                    <a:r>
                      <a:rPr lang="en-US" dirty="0"/>
                      <a:t>
</a:t>
                    </a:r>
                    <a:r>
                      <a:rPr lang="ru-RU" dirty="0" smtClean="0"/>
                      <a:t>1,03</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13518733101583624"/>
                      <c:h val="0.132432632276798"/>
                    </c:manualLayout>
                  </c15:layout>
                </c:ext>
              </c:extLst>
            </c:dLbl>
            <c:dLbl>
              <c:idx val="1"/>
              <c:layout>
                <c:manualLayout>
                  <c:x val="-0.15449992852863259"/>
                  <c:y val="0.1614947774699227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ru-RU" dirty="0" smtClean="0"/>
                      <a:t>13 072 299,5</a:t>
                    </a:r>
                    <a:r>
                      <a:rPr lang="en-US" dirty="0"/>
                      <a:t>
</a:t>
                    </a:r>
                    <a:r>
                      <a:rPr lang="ru-RU" dirty="0" smtClean="0"/>
                      <a:t>34,6</a:t>
                    </a:r>
                    <a:r>
                      <a:rPr lang="en-US" dirty="0" smtClean="0"/>
                      <a:t>%</a:t>
                    </a:r>
                    <a:endParaRPr lang="en-US" dirty="0"/>
                  </a:p>
                </c:rich>
              </c:tx>
              <c:spPr>
                <a:noFill/>
                <a:ln>
                  <a:noFill/>
                </a:ln>
                <a:effectLst/>
              </c:sp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dLbl>
              <c:idx val="2"/>
              <c:layout>
                <c:manualLayout>
                  <c:x val="0.17184532987837703"/>
                  <c:y val="-0.16568285338152727"/>
                </c:manualLayout>
              </c:layout>
              <c:tx>
                <c:rich>
                  <a:bodyPr/>
                  <a:lstStyle/>
                  <a:p>
                    <a:r>
                      <a:rPr lang="ru-RU" dirty="0" smtClean="0"/>
                      <a:t>21 935 678,2</a:t>
                    </a:r>
                    <a:r>
                      <a:rPr lang="en-US" dirty="0"/>
                      <a:t>
</a:t>
                    </a:r>
                    <a:r>
                      <a:rPr lang="en-US" dirty="0" smtClean="0"/>
                      <a:t>5</a:t>
                    </a:r>
                    <a:r>
                      <a:rPr lang="ru-RU" dirty="0" smtClean="0"/>
                      <a:t>8</a:t>
                    </a:r>
                    <a:r>
                      <a:rPr lang="en-US" dirty="0" smtClean="0"/>
                      <a:t>%</a:t>
                    </a:r>
                    <a:endParaRPr lang="en-US" dirty="0"/>
                  </a:p>
                </c:rich>
              </c:tx>
              <c:showLegendKey val="0"/>
              <c:showVal val="1"/>
              <c:showCatName val="0"/>
              <c:showSerName val="0"/>
              <c:showPercent val="1"/>
              <c:showBubbleSize val="0"/>
              <c:separator>
</c:separator>
              <c:extLst>
                <c:ext xmlns:c15="http://schemas.microsoft.com/office/drawing/2012/chart" uri="{CE6537A1-D6FC-4f65-9D91-7224C49458BB}"/>
              </c:extLst>
            </c:dLbl>
            <c:dLbl>
              <c:idx val="3"/>
              <c:layout>
                <c:manualLayout>
                  <c:x val="-7.5313181449074935E-3"/>
                  <c:y val="2.6396685159000153E-2"/>
                </c:manualLayout>
              </c:layout>
              <c:tx>
                <c:rich>
                  <a:bodyPr/>
                  <a:lstStyle/>
                  <a:p>
                    <a:r>
                      <a:rPr lang="ru-RU" dirty="0" smtClean="0"/>
                      <a:t>2 392 485,5</a:t>
                    </a:r>
                    <a:r>
                      <a:rPr lang="en-US" dirty="0"/>
                      <a:t>
</a:t>
                    </a:r>
                    <a:r>
                      <a:rPr lang="ru-RU" dirty="0" smtClean="0"/>
                      <a:t>6,3</a:t>
                    </a:r>
                    <a:r>
                      <a:rPr lang="en-US" dirty="0" smtClean="0"/>
                      <a:t>%</a:t>
                    </a:r>
                    <a:endParaRPr lang="en-US" dirty="0"/>
                  </a:p>
                </c:rich>
              </c:tx>
              <c:showLegendKey val="0"/>
              <c:showVal val="1"/>
              <c:showCatName val="0"/>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389083.1</c:v>
                </c:pt>
                <c:pt idx="1">
                  <c:v>13072299.5</c:v>
                </c:pt>
                <c:pt idx="2">
                  <c:v>21935678.199999999</c:v>
                </c:pt>
                <c:pt idx="3">
                  <c:v>2392485.5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21002095479664115"/>
          <c:h val="0.742032402480642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4020342688263"/>
          <c:y val="9.093131389959519E-2"/>
          <c:w val="0.89014807102510085"/>
          <c:h val="0.61163766517123852"/>
        </c:manualLayout>
      </c:layout>
      <c:barChart>
        <c:barDir val="col"/>
        <c:grouping val="stacked"/>
        <c:varyColors val="0"/>
        <c:ser>
          <c:idx val="0"/>
          <c:order val="0"/>
          <c:tx>
            <c:strRef>
              <c:f>Лист1!$B$1</c:f>
              <c:strCache>
                <c:ptCount val="1"/>
                <c:pt idx="0">
                  <c:v>Объем гос.долга Республики Татарстан, млрд.руб</c:v>
                </c:pt>
              </c:strCache>
            </c:strRef>
          </c:tx>
          <c:spPr>
            <a:solidFill>
              <a:schemeClr val="accent6"/>
            </a:solidFill>
            <a:scene3d>
              <a:camera prst="orthographicFront"/>
              <a:lightRig rig="threePt" dir="t"/>
            </a:scene3d>
            <a:sp3d>
              <a:bevelT/>
            </a:sp3d>
          </c:spPr>
          <c:invertIfNegative val="0"/>
          <c:dLbls>
            <c:dLbl>
              <c:idx val="0"/>
              <c:layout>
                <c:manualLayout>
                  <c:x val="-1.50899312374409E-3"/>
                  <c:y val="5.112152371122931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4.5269793712322702E-3"/>
                  <c:y val="4.600937134010637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5089931237441453E-3"/>
                  <c:y val="2.556076185561470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0899312374409E-3"/>
                  <c:y val="3.57850665978605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5089931237439794E-3"/>
                  <c:y val="4.34532951545449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8341142783422009E-2"/>
                </c:manualLayout>
              </c:layout>
              <c:dLblPos val="ctr"/>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accent6"/>
                </a:solidFill>
                <a:prstDash val="solid"/>
              </a:ln>
              <a:effectLst/>
            </c:spPr>
            <c:txPr>
              <a:bodyPr/>
              <a:lstStyle/>
              <a:p>
                <a:pPr>
                  <a:defRPr sz="2400" b="1">
                    <a:solidFill>
                      <a:schemeClr val="dk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2012</c:v>
                </c:pt>
                <c:pt idx="1">
                  <c:v>2013</c:v>
                </c:pt>
                <c:pt idx="2">
                  <c:v>2014</c:v>
                </c:pt>
                <c:pt idx="3">
                  <c:v>2015</c:v>
                </c:pt>
                <c:pt idx="4">
                  <c:v>2016</c:v>
                </c:pt>
                <c:pt idx="5">
                  <c:v>2017</c:v>
                </c:pt>
              </c:numCache>
            </c:numRef>
          </c:cat>
          <c:val>
            <c:numRef>
              <c:f>Лист1!$B$2:$B$7</c:f>
              <c:numCache>
                <c:formatCode>#,##0.0</c:formatCode>
                <c:ptCount val="6"/>
                <c:pt idx="0">
                  <c:v>85.8</c:v>
                </c:pt>
                <c:pt idx="1">
                  <c:v>85.3</c:v>
                </c:pt>
                <c:pt idx="2">
                  <c:v>93.2</c:v>
                </c:pt>
                <c:pt idx="3">
                  <c:v>91.3</c:v>
                </c:pt>
                <c:pt idx="4">
                  <c:v>93.4</c:v>
                </c:pt>
                <c:pt idx="5">
                  <c:v>93.3</c:v>
                </c:pt>
              </c:numCache>
            </c:numRef>
          </c:val>
        </c:ser>
        <c:dLbls>
          <c:showLegendKey val="0"/>
          <c:showVal val="0"/>
          <c:showCatName val="0"/>
          <c:showSerName val="0"/>
          <c:showPercent val="0"/>
          <c:showBubbleSize val="0"/>
        </c:dLbls>
        <c:gapWidth val="150"/>
        <c:overlap val="100"/>
        <c:axId val="156923904"/>
        <c:axId val="153987328"/>
      </c:barChart>
      <c:lineChart>
        <c:grouping val="standard"/>
        <c:varyColors val="0"/>
        <c:ser>
          <c:idx val="1"/>
          <c:order val="1"/>
          <c:tx>
            <c:strRef>
              <c:f>Лист1!$C$1</c:f>
              <c:strCache>
                <c:ptCount val="1"/>
                <c:pt idx="0">
                  <c:v>Долговая нагрузка на бюджет Республики Татарстан,%</c:v>
                </c:pt>
              </c:strCache>
            </c:strRef>
          </c:tx>
          <c:spPr>
            <a:ln w="63500"/>
          </c:spPr>
          <c:marker>
            <c:symbol val="square"/>
            <c:size val="4"/>
            <c:spPr>
              <a:ln w="63500" cap="rnd"/>
            </c:spPr>
          </c:marker>
          <c:dLbls>
            <c:dLbl>
              <c:idx val="5"/>
              <c:layout>
                <c:manualLayout>
                  <c:x val="-3.2217003191936433E-2"/>
                  <c:y val="-6.210621080221952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accent2"/>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Лист1!$A$2:$A$7</c:f>
              <c:numCache>
                <c:formatCode>General</c:formatCode>
                <c:ptCount val="6"/>
                <c:pt idx="0">
                  <c:v>2012</c:v>
                </c:pt>
                <c:pt idx="1">
                  <c:v>2013</c:v>
                </c:pt>
                <c:pt idx="2">
                  <c:v>2014</c:v>
                </c:pt>
                <c:pt idx="3">
                  <c:v>2015</c:v>
                </c:pt>
                <c:pt idx="4">
                  <c:v>2016</c:v>
                </c:pt>
                <c:pt idx="5">
                  <c:v>2017</c:v>
                </c:pt>
              </c:numCache>
            </c:numRef>
          </c:cat>
          <c:val>
            <c:numRef>
              <c:f>Лист1!$C$2:$C$7</c:f>
              <c:numCache>
                <c:formatCode>0</c:formatCode>
                <c:ptCount val="6"/>
                <c:pt idx="0">
                  <c:v>67</c:v>
                </c:pt>
                <c:pt idx="1">
                  <c:v>65</c:v>
                </c:pt>
                <c:pt idx="2">
                  <c:v>62</c:v>
                </c:pt>
                <c:pt idx="3">
                  <c:v>54</c:v>
                </c:pt>
                <c:pt idx="4">
                  <c:v>49</c:v>
                </c:pt>
                <c:pt idx="5">
                  <c:v>44</c:v>
                </c:pt>
              </c:numCache>
            </c:numRef>
          </c:val>
          <c:smooth val="0"/>
        </c:ser>
        <c:dLbls>
          <c:showLegendKey val="0"/>
          <c:showVal val="0"/>
          <c:showCatName val="0"/>
          <c:showSerName val="0"/>
          <c:showPercent val="0"/>
          <c:showBubbleSize val="0"/>
        </c:dLbls>
        <c:marker val="1"/>
        <c:smooth val="0"/>
        <c:axId val="156925440"/>
        <c:axId val="153985024"/>
      </c:lineChart>
      <c:catAx>
        <c:axId val="156923904"/>
        <c:scaling>
          <c:orientation val="minMax"/>
        </c:scaling>
        <c:delete val="0"/>
        <c:axPos val="b"/>
        <c:numFmt formatCode="General" sourceLinked="1"/>
        <c:majorTickMark val="out"/>
        <c:minorTickMark val="none"/>
        <c:tickLblPos val="nextTo"/>
        <c:txPr>
          <a:bodyPr/>
          <a:lstStyle/>
          <a:p>
            <a:pPr>
              <a:defRPr sz="1800" b="1"/>
            </a:pPr>
            <a:endParaRPr lang="ru-RU"/>
          </a:p>
        </c:txPr>
        <c:crossAx val="153987328"/>
        <c:crosses val="autoZero"/>
        <c:auto val="1"/>
        <c:lblAlgn val="ctr"/>
        <c:lblOffset val="100"/>
        <c:noMultiLvlLbl val="0"/>
      </c:catAx>
      <c:valAx>
        <c:axId val="153987328"/>
        <c:scaling>
          <c:orientation val="minMax"/>
          <c:max val="100"/>
        </c:scaling>
        <c:delete val="0"/>
        <c:axPos val="l"/>
        <c:majorGridlines/>
        <c:numFmt formatCode="#,##0" sourceLinked="0"/>
        <c:majorTickMark val="out"/>
        <c:minorTickMark val="none"/>
        <c:tickLblPos val="nextTo"/>
        <c:txPr>
          <a:bodyPr/>
          <a:lstStyle/>
          <a:p>
            <a:pPr>
              <a:defRPr sz="2000" b="1">
                <a:solidFill>
                  <a:schemeClr val="accent6"/>
                </a:solidFill>
              </a:defRPr>
            </a:pPr>
            <a:endParaRPr lang="ru-RU"/>
          </a:p>
        </c:txPr>
        <c:crossAx val="156923904"/>
        <c:crosses val="autoZero"/>
        <c:crossBetween val="between"/>
      </c:valAx>
      <c:valAx>
        <c:axId val="153985024"/>
        <c:scaling>
          <c:orientation val="minMax"/>
          <c:max val="100"/>
        </c:scaling>
        <c:delete val="0"/>
        <c:axPos val="r"/>
        <c:numFmt formatCode="0" sourceLinked="1"/>
        <c:majorTickMark val="out"/>
        <c:minorTickMark val="none"/>
        <c:tickLblPos val="nextTo"/>
        <c:txPr>
          <a:bodyPr/>
          <a:lstStyle/>
          <a:p>
            <a:pPr>
              <a:defRPr sz="2000" b="1">
                <a:solidFill>
                  <a:schemeClr val="accent2"/>
                </a:solidFill>
              </a:defRPr>
            </a:pPr>
            <a:endParaRPr lang="ru-RU"/>
          </a:p>
        </c:txPr>
        <c:crossAx val="156925440"/>
        <c:crosses val="max"/>
        <c:crossBetween val="between"/>
      </c:valAx>
      <c:catAx>
        <c:axId val="156925440"/>
        <c:scaling>
          <c:orientation val="minMax"/>
        </c:scaling>
        <c:delete val="1"/>
        <c:axPos val="b"/>
        <c:numFmt formatCode="General" sourceLinked="1"/>
        <c:majorTickMark val="out"/>
        <c:minorTickMark val="none"/>
        <c:tickLblPos val="none"/>
        <c:crossAx val="153985024"/>
        <c:crosses val="autoZero"/>
        <c:auto val="1"/>
        <c:lblAlgn val="ctr"/>
        <c:lblOffset val="100"/>
        <c:noMultiLvlLbl val="0"/>
      </c:catAx>
    </c:plotArea>
    <c:legend>
      <c:legendPos val="b"/>
      <c:overlay val="0"/>
    </c:legend>
    <c:plotVisOnly val="1"/>
    <c:dispBlanksAs val="gap"/>
    <c:showDLblsOverMax val="0"/>
  </c:chart>
  <c:txPr>
    <a:bodyPr/>
    <a:lstStyle/>
    <a:p>
      <a:pPr algn="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pPr>
                      <a:defRPr sz="1000">
                        <a:solidFill>
                          <a:schemeClr val="dk1"/>
                        </a:solidFill>
                        <a:latin typeface="+mn-lt"/>
                        <a:ea typeface="+mn-ea"/>
                        <a:cs typeface="+mn-cs"/>
                      </a:defRPr>
                    </a:pPr>
                    <a:r>
                      <a:rPr lang="ru-RU" dirty="0" smtClean="0"/>
                      <a:t>235 792</a:t>
                    </a:r>
                    <a:r>
                      <a:rPr lang="ru-RU" baseline="0" dirty="0" smtClean="0"/>
                      <a:t> 453,9 </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pPr>
                      <a:defRPr sz="1000">
                        <a:solidFill>
                          <a:schemeClr val="dk1"/>
                        </a:solidFill>
                        <a:latin typeface="+mn-lt"/>
                        <a:ea typeface="+mn-ea"/>
                        <a:cs typeface="+mn-cs"/>
                      </a:defRPr>
                    </a:pPr>
                    <a:r>
                      <a:rPr lang="ru-RU" dirty="0" smtClean="0"/>
                      <a:t>244</a:t>
                    </a:r>
                    <a:r>
                      <a:rPr lang="ru-RU" baseline="0" dirty="0" smtClean="0"/>
                      <a:t> 267 721,0</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235792453.90000001</c:v>
                </c:pt>
                <c:pt idx="1">
                  <c:v>244267721</c:v>
                </c:pt>
              </c:numCache>
            </c:numRef>
          </c:val>
        </c:ser>
        <c:dLbls>
          <c:showLegendKey val="0"/>
          <c:showVal val="0"/>
          <c:showCatName val="0"/>
          <c:showSerName val="0"/>
          <c:showPercent val="0"/>
          <c:showBubbleSize val="0"/>
        </c:dLbls>
        <c:gapWidth val="100"/>
        <c:gapDepth val="100"/>
        <c:shape val="box"/>
        <c:axId val="46635520"/>
        <c:axId val="31374656"/>
        <c:axId val="0"/>
      </c:bar3DChart>
      <c:catAx>
        <c:axId val="4663552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31374656"/>
        <c:crosses val="autoZero"/>
        <c:auto val="1"/>
        <c:lblAlgn val="ctr"/>
        <c:lblOffset val="100"/>
        <c:noMultiLvlLbl val="0"/>
      </c:catAx>
      <c:valAx>
        <c:axId val="31374656"/>
        <c:scaling>
          <c:orientation val="minMax"/>
          <c:min val="0"/>
        </c:scaling>
        <c:delete val="1"/>
        <c:axPos val="l"/>
        <c:majorGridlines/>
        <c:numFmt formatCode="#,##0" sourceLinked="0"/>
        <c:majorTickMark val="out"/>
        <c:minorTickMark val="none"/>
        <c:tickLblPos val="nextTo"/>
        <c:crossAx val="4663552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5805181834204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ru-RU" dirty="0" smtClean="0"/>
                      <a:t>235</a:t>
                    </a:r>
                    <a:r>
                      <a:rPr lang="ru-RU" baseline="0" dirty="0" smtClean="0"/>
                      <a:t> 792 453,9</a:t>
                    </a:r>
                    <a:endParaRPr lang="en-US" dirty="0"/>
                  </a:p>
                </c:rich>
              </c:tx>
              <c:showLegendKey val="0"/>
              <c:showVal val="1"/>
              <c:showCatName val="0"/>
              <c:showSerName val="0"/>
              <c:showPercent val="0"/>
              <c:showBubbleSize val="0"/>
            </c:dLbl>
            <c:dLbl>
              <c:idx val="1"/>
              <c:layout>
                <c:manualLayout>
                  <c:x val="6.1662198659708095E-3"/>
                  <c:y val="-1.5993920037246912E-2"/>
                </c:manualLayout>
              </c:layout>
              <c:tx>
                <c:rich>
                  <a:bodyPr/>
                  <a:lstStyle/>
                  <a:p>
                    <a:r>
                      <a:rPr lang="ru-RU" dirty="0" smtClean="0"/>
                      <a:t>231</a:t>
                    </a:r>
                    <a:r>
                      <a:rPr lang="ru-RU" baseline="0" dirty="0" smtClean="0"/>
                      <a:t> 088 521,3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235792453.90000001</c:v>
                </c:pt>
                <c:pt idx="1">
                  <c:v>231088521.30000001</c:v>
                </c:pt>
              </c:numCache>
            </c:numRef>
          </c:val>
        </c:ser>
        <c:dLbls>
          <c:showLegendKey val="0"/>
          <c:showVal val="0"/>
          <c:showCatName val="0"/>
          <c:showSerName val="0"/>
          <c:showPercent val="0"/>
          <c:showBubbleSize val="0"/>
        </c:dLbls>
        <c:gapWidth val="100"/>
        <c:gapDepth val="100"/>
        <c:shape val="box"/>
        <c:axId val="45933568"/>
        <c:axId val="96065152"/>
        <c:axId val="0"/>
      </c:bar3DChart>
      <c:catAx>
        <c:axId val="45933568"/>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96065152"/>
        <c:crosses val="autoZero"/>
        <c:auto val="1"/>
        <c:lblAlgn val="ctr"/>
        <c:lblOffset val="100"/>
        <c:noMultiLvlLbl val="0"/>
      </c:catAx>
      <c:valAx>
        <c:axId val="96065152"/>
        <c:scaling>
          <c:orientation val="minMax"/>
          <c:min val="0"/>
        </c:scaling>
        <c:delete val="1"/>
        <c:axPos val="l"/>
        <c:majorGridlines/>
        <c:numFmt formatCode="#,##0" sourceLinked="0"/>
        <c:majorTickMark val="out"/>
        <c:minorTickMark val="none"/>
        <c:tickLblPos val="nextTo"/>
        <c:crossAx val="45933568"/>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71852800004449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1.3192891899286262E-4"/>
                  <c:y val="1.4759393237334547E-2"/>
                </c:manualLayout>
              </c:layout>
              <c:tx>
                <c:rich>
                  <a:bodyPr/>
                  <a:lstStyle/>
                  <a:p>
                    <a:pPr>
                      <a:defRPr sz="1000">
                        <a:solidFill>
                          <a:schemeClr val="dk1"/>
                        </a:solidFill>
                        <a:latin typeface="+mn-lt"/>
                        <a:ea typeface="+mn-ea"/>
                        <a:cs typeface="+mn-cs"/>
                      </a:defRPr>
                    </a:pPr>
                    <a:r>
                      <a:rPr lang="ru-RU" dirty="0" smtClean="0"/>
                      <a:t>0,0</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1.751056561177914E-3"/>
                  <c:y val="4.5301635978599163E-3"/>
                </c:manualLayout>
              </c:layout>
              <c:tx>
                <c:rich>
                  <a:bodyPr/>
                  <a:lstStyle/>
                  <a:p>
                    <a:pPr>
                      <a:defRPr sz="1000">
                        <a:solidFill>
                          <a:schemeClr val="dk1"/>
                        </a:solidFill>
                        <a:latin typeface="+mn-lt"/>
                        <a:ea typeface="+mn-ea"/>
                        <a:cs typeface="+mn-cs"/>
                      </a:defRPr>
                    </a:pPr>
                    <a:r>
                      <a:rPr lang="ru-RU" dirty="0" smtClean="0"/>
                      <a:t>13</a:t>
                    </a:r>
                    <a:r>
                      <a:rPr lang="ru-RU" baseline="0" dirty="0" smtClean="0"/>
                      <a:t> 179 199,7</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c:formatCode>
                <c:ptCount val="2"/>
                <c:pt idx="0">
                  <c:v>0</c:v>
                </c:pt>
                <c:pt idx="1">
                  <c:v>13179199.699999999</c:v>
                </c:pt>
              </c:numCache>
            </c:numRef>
          </c:val>
        </c:ser>
        <c:dLbls>
          <c:showLegendKey val="0"/>
          <c:showVal val="0"/>
          <c:showCatName val="0"/>
          <c:showSerName val="0"/>
          <c:showPercent val="0"/>
          <c:showBubbleSize val="0"/>
        </c:dLbls>
        <c:gapWidth val="100"/>
        <c:gapDepth val="100"/>
        <c:shape val="box"/>
        <c:axId val="45940736"/>
        <c:axId val="44532864"/>
        <c:axId val="0"/>
      </c:bar3DChart>
      <c:catAx>
        <c:axId val="4594073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44532864"/>
        <c:crosses val="autoZero"/>
        <c:auto val="1"/>
        <c:lblAlgn val="ctr"/>
        <c:lblOffset val="100"/>
        <c:noMultiLvlLbl val="0"/>
      </c:catAx>
      <c:valAx>
        <c:axId val="44532864"/>
        <c:scaling>
          <c:orientation val="minMax"/>
          <c:max val="50000000"/>
          <c:min val="0"/>
        </c:scaling>
        <c:delete val="1"/>
        <c:axPos val="l"/>
        <c:majorGridlines/>
        <c:numFmt formatCode="#,##0" sourceLinked="0"/>
        <c:majorTickMark val="out"/>
        <c:minorTickMark val="none"/>
        <c:tickLblPos val="nextTo"/>
        <c:crossAx val="4594073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b="1">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2</a:t>
                    </a:r>
                    <a:r>
                      <a:rPr lang="ru-RU" dirty="0" smtClean="0"/>
                      <a:t>20</a:t>
                    </a:r>
                    <a:r>
                      <a:rPr lang="ru-RU" baseline="0" dirty="0" smtClean="0"/>
                      <a:t> 238 182,6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ru-RU" dirty="0" smtClean="0"/>
                      <a:t>244</a:t>
                    </a:r>
                    <a:r>
                      <a:rPr lang="ru-RU" baseline="0" dirty="0" smtClean="0"/>
                      <a:t> 267 721,0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2016</c:v>
                </c:pt>
                <c:pt idx="1">
                  <c:v>2017</c:v>
                </c:pt>
              </c:numCache>
            </c:numRef>
          </c:cat>
          <c:val>
            <c:numRef>
              <c:f>Лист1!$B$2:$B$3</c:f>
              <c:numCache>
                <c:formatCode>#,##0.0</c:formatCode>
                <c:ptCount val="2"/>
                <c:pt idx="0">
                  <c:v>220238182.59999999</c:v>
                </c:pt>
                <c:pt idx="1">
                  <c:v>244267721</c:v>
                </c:pt>
              </c:numCache>
            </c:numRef>
          </c:val>
        </c:ser>
        <c:dLbls>
          <c:showLegendKey val="0"/>
          <c:showVal val="0"/>
          <c:showCatName val="0"/>
          <c:showSerName val="0"/>
          <c:showPercent val="0"/>
          <c:showBubbleSize val="0"/>
        </c:dLbls>
        <c:gapWidth val="100"/>
        <c:gapDepth val="100"/>
        <c:shape val="box"/>
        <c:axId val="46634496"/>
        <c:axId val="44535168"/>
        <c:axId val="0"/>
      </c:bar3DChart>
      <c:catAx>
        <c:axId val="4663449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44535168"/>
        <c:crosses val="autoZero"/>
        <c:auto val="1"/>
        <c:lblAlgn val="ctr"/>
        <c:lblOffset val="100"/>
        <c:noMultiLvlLbl val="0"/>
      </c:catAx>
      <c:valAx>
        <c:axId val="44535168"/>
        <c:scaling>
          <c:orientation val="minMax"/>
          <c:min val="0"/>
        </c:scaling>
        <c:delete val="1"/>
        <c:axPos val="l"/>
        <c:majorGridlines/>
        <c:numFmt formatCode="#,##0" sourceLinked="0"/>
        <c:majorTickMark val="out"/>
        <c:minorTickMark val="none"/>
        <c:tickLblPos val="nextTo"/>
        <c:crossAx val="46634496"/>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69527930864377"/>
          <c:y val="3.6077210353979643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2</a:t>
                    </a:r>
                    <a:r>
                      <a:rPr lang="ru-RU" dirty="0" smtClean="0"/>
                      <a:t>22</a:t>
                    </a:r>
                    <a:r>
                      <a:rPr lang="ru-RU" baseline="0" dirty="0" smtClean="0"/>
                      <a:t> 230 148,2</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ru-RU" dirty="0" smtClean="0"/>
                      <a:t>231</a:t>
                    </a:r>
                    <a:r>
                      <a:rPr lang="ru-RU" baseline="0" dirty="0" smtClean="0"/>
                      <a:t> 088 521,3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2016</c:v>
                </c:pt>
                <c:pt idx="1">
                  <c:v>2017</c:v>
                </c:pt>
              </c:numCache>
            </c:numRef>
          </c:cat>
          <c:val>
            <c:numRef>
              <c:f>Лист1!$B$2:$B$3</c:f>
              <c:numCache>
                <c:formatCode>#,##0.0</c:formatCode>
                <c:ptCount val="2"/>
                <c:pt idx="0">
                  <c:v>222230148.19999999</c:v>
                </c:pt>
                <c:pt idx="1">
                  <c:v>231088521.30000001</c:v>
                </c:pt>
              </c:numCache>
            </c:numRef>
          </c:val>
        </c:ser>
        <c:dLbls>
          <c:showLegendKey val="0"/>
          <c:showVal val="0"/>
          <c:showCatName val="0"/>
          <c:showSerName val="0"/>
          <c:showPercent val="0"/>
          <c:showBubbleSize val="0"/>
        </c:dLbls>
        <c:gapWidth val="100"/>
        <c:gapDepth val="100"/>
        <c:shape val="box"/>
        <c:axId val="46640640"/>
        <c:axId val="44536896"/>
        <c:axId val="0"/>
      </c:bar3DChart>
      <c:catAx>
        <c:axId val="4664064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44536896"/>
        <c:crosses val="autoZero"/>
        <c:auto val="1"/>
        <c:lblAlgn val="ctr"/>
        <c:lblOffset val="100"/>
        <c:noMultiLvlLbl val="0"/>
      </c:catAx>
      <c:valAx>
        <c:axId val="44536896"/>
        <c:scaling>
          <c:orientation val="minMax"/>
          <c:min val="0"/>
        </c:scaling>
        <c:delete val="1"/>
        <c:axPos val="l"/>
        <c:majorGridlines/>
        <c:numFmt formatCode="#,##0" sourceLinked="0"/>
        <c:majorTickMark val="out"/>
        <c:minorTickMark val="none"/>
        <c:tickLblPos val="nextTo"/>
        <c:crossAx val="4664064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sz="1600" dirty="0"/>
              <a:t>Дефицит (-)
Профицит (+)</a:t>
            </a:r>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Дефицит (-)
Профицит (+)</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9.2576949991885708E-3"/>
                  <c:y val="-0.1259134174416415"/>
                </c:manualLayout>
              </c:layout>
              <c:tx>
                <c:rich>
                  <a:bodyPr/>
                  <a:lstStyle/>
                  <a:p>
                    <a:r>
                      <a:rPr lang="ru-RU" dirty="0" smtClean="0"/>
                      <a:t>-1</a:t>
                    </a:r>
                    <a:r>
                      <a:rPr lang="ru-RU" baseline="0" dirty="0" smtClean="0"/>
                      <a:t> 991 965,6</a:t>
                    </a:r>
                    <a:endParaRPr lang="en-US" dirty="0"/>
                  </a:p>
                </c:rich>
              </c:tx>
              <c:showLegendKey val="0"/>
              <c:showVal val="1"/>
              <c:showCatName val="0"/>
              <c:showSerName val="0"/>
              <c:showPercent val="0"/>
              <c:showBubbleSize val="0"/>
            </c:dLbl>
            <c:dLbl>
              <c:idx val="1"/>
              <c:layout>
                <c:manualLayout>
                  <c:x val="1.7509512583817636E-3"/>
                  <c:y val="-9.5301985605423675E-2"/>
                </c:manualLayout>
              </c:layout>
              <c:tx>
                <c:rich>
                  <a:bodyPr/>
                  <a:lstStyle/>
                  <a:p>
                    <a:r>
                      <a:rPr lang="en-US" dirty="0" smtClean="0"/>
                      <a:t>1</a:t>
                    </a:r>
                    <a:r>
                      <a:rPr lang="ru-RU" dirty="0" smtClean="0"/>
                      <a:t>3</a:t>
                    </a:r>
                    <a:r>
                      <a:rPr lang="ru-RU" baseline="0" dirty="0" smtClean="0"/>
                      <a:t> 179 199,7</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2016</c:v>
                </c:pt>
                <c:pt idx="1">
                  <c:v>2017</c:v>
                </c:pt>
              </c:numCache>
            </c:numRef>
          </c:cat>
          <c:val>
            <c:numRef>
              <c:f>Лист1!$B$2:$B$3</c:f>
              <c:numCache>
                <c:formatCode>#,##0.0</c:formatCode>
                <c:ptCount val="2"/>
                <c:pt idx="0">
                  <c:v>-1991965.6</c:v>
                </c:pt>
                <c:pt idx="1">
                  <c:v>13179199.699999999</c:v>
                </c:pt>
              </c:numCache>
            </c:numRef>
          </c:val>
        </c:ser>
        <c:dLbls>
          <c:showLegendKey val="0"/>
          <c:showVal val="0"/>
          <c:showCatName val="0"/>
          <c:showSerName val="0"/>
          <c:showPercent val="0"/>
          <c:showBubbleSize val="0"/>
        </c:dLbls>
        <c:gapWidth val="100"/>
        <c:gapDepth val="100"/>
        <c:shape val="box"/>
        <c:axId val="50972160"/>
        <c:axId val="44538624"/>
        <c:axId val="0"/>
      </c:bar3DChart>
      <c:catAx>
        <c:axId val="5097216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44538624"/>
        <c:crosses val="autoZero"/>
        <c:auto val="1"/>
        <c:lblAlgn val="ctr"/>
        <c:lblOffset val="100"/>
        <c:noMultiLvlLbl val="0"/>
      </c:catAx>
      <c:valAx>
        <c:axId val="44538624"/>
        <c:scaling>
          <c:orientation val="minMax"/>
          <c:max val="50000000"/>
          <c:min val="0"/>
        </c:scaling>
        <c:delete val="1"/>
        <c:axPos val="l"/>
        <c:majorGridlines/>
        <c:numFmt formatCode="#,##0" sourceLinked="0"/>
        <c:majorTickMark val="out"/>
        <c:minorTickMark val="none"/>
        <c:tickLblPos val="nextTo"/>
        <c:crossAx val="50972160"/>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2DB9FF"/>
              </a:solidFill>
              <a:ln>
                <a:noFill/>
              </a:ln>
              <a:effectLst/>
              <a:scene3d>
                <a:camera prst="orthographicFront"/>
                <a:lightRig rig="threePt" dir="t"/>
              </a:scene3d>
              <a:sp3d>
                <a:bevelT/>
              </a:sp3d>
            </c:spPr>
          </c:dPt>
          <c:dLbls>
            <c:dLbl>
              <c:idx val="0"/>
              <c:layout>
                <c:manualLayout>
                  <c:x val="-0.14754731556585554"/>
                  <c:y val="-0.2270191226096737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198</a:t>
                    </a:r>
                    <a:r>
                      <a:rPr lang="ru-RU" baseline="0" dirty="0" smtClean="0"/>
                      <a:t> 375 783,0</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5.8962235746024216E-2"/>
                  <c:y val="-5.3517902098972357E-2"/>
                </c:manualLayout>
              </c:layout>
              <c:tx>
                <c:rich>
                  <a:bodyPr/>
                  <a:lstStyle/>
                  <a:p>
                    <a:r>
                      <a:rPr lang="ru-RU" dirty="0" smtClean="0"/>
                      <a:t>15</a:t>
                    </a:r>
                    <a:r>
                      <a:rPr lang="ru-RU" baseline="0" dirty="0" smtClean="0"/>
                      <a:t> 350 234,9</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2.3174971031286212E-2"/>
                  <c:y val="-1.66404199475065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ru-RU" dirty="0" smtClean="0"/>
                      <a:t>30</a:t>
                    </a:r>
                    <a:r>
                      <a:rPr lang="ru-RU" baseline="0" dirty="0" smtClean="0"/>
                      <a:t> 541 703,1</a:t>
                    </a:r>
                    <a:endParaRPr lang="en-US" dirty="0"/>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0.22981846272692158"/>
                      <c:h val="0.1091024148297252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198375783</c:v>
                </c:pt>
                <c:pt idx="1">
                  <c:v>15350234.9</c:v>
                </c:pt>
                <c:pt idx="2">
                  <c:v>30541703.100000001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2016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3.560497580360306E-3"/>
                  <c:y val="-2.6137490823297301E-2"/>
                </c:manualLayout>
              </c:layout>
              <c:tx>
                <c:rich>
                  <a:bodyPr/>
                  <a:lstStyle/>
                  <a:p>
                    <a:r>
                      <a:rPr lang="ru-RU" dirty="0" smtClean="0"/>
                      <a:t>222 230 148,2</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45374070454045773"/>
                      <c:h val="8.3168386594646024E-2"/>
                    </c:manualLayout>
                  </c15:layout>
                </c:ext>
              </c:extLst>
            </c:dLbl>
            <c:dLbl>
              <c:idx val="1"/>
              <c:layout>
                <c:manualLayout>
                  <c:x val="1.0581081705891331E-2"/>
                  <c:y val="-8.1670937397379642E-2"/>
                </c:manualLayout>
              </c:layout>
              <c:tx>
                <c:rich>
                  <a:bodyPr/>
                  <a:lstStyle/>
                  <a:p>
                    <a:pPr>
                      <a:defRPr sz="1000">
                        <a:solidFill>
                          <a:schemeClr val="dk1"/>
                        </a:solidFill>
                        <a:latin typeface="+mn-lt"/>
                        <a:ea typeface="+mn-ea"/>
                        <a:cs typeface="+mn-cs"/>
                      </a:defRPr>
                    </a:pPr>
                    <a:r>
                      <a:rPr lang="ru-RU" dirty="0" smtClean="0"/>
                      <a:t>4 971 092,2</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#,##0.0</c:formatCode>
                <c:ptCount val="2"/>
                <c:pt idx="0">
                  <c:v>222230148.19999999</c:v>
                </c:pt>
                <c:pt idx="1">
                  <c:v>4971092.2</c:v>
                </c:pt>
              </c:numCache>
            </c:numRef>
          </c:val>
        </c:ser>
        <c:dLbls>
          <c:showLegendKey val="0"/>
          <c:showVal val="0"/>
          <c:showCatName val="0"/>
          <c:showSerName val="0"/>
          <c:showPercent val="0"/>
          <c:showBubbleSize val="0"/>
        </c:dLbls>
        <c:gapWidth val="60"/>
        <c:gapDepth val="100"/>
        <c:shape val="box"/>
        <c:axId val="89703936"/>
        <c:axId val="46695552"/>
        <c:axId val="0"/>
      </c:bar3DChart>
      <c:catAx>
        <c:axId val="89703936"/>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46695552"/>
        <c:crosses val="autoZero"/>
        <c:auto val="1"/>
        <c:lblAlgn val="ctr"/>
        <c:lblOffset val="100"/>
        <c:noMultiLvlLbl val="0"/>
      </c:catAx>
      <c:valAx>
        <c:axId val="46695552"/>
        <c:scaling>
          <c:orientation val="minMax"/>
          <c:max val="250000000"/>
          <c:min val="0"/>
        </c:scaling>
        <c:delete val="1"/>
        <c:axPos val="l"/>
        <c:majorGridlines/>
        <c:numFmt formatCode="#,##0" sourceLinked="0"/>
        <c:majorTickMark val="out"/>
        <c:minorTickMark val="none"/>
        <c:tickLblPos val="nextTo"/>
        <c:crossAx val="8970393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0.29708</cdr:x>
      <cdr:y>0.02837</cdr:y>
    </cdr:from>
    <cdr:to>
      <cdr:x>0.51228</cdr:x>
      <cdr:y>0.10034</cdr:y>
    </cdr:to>
    <cdr:sp macro="" textlink="">
      <cdr:nvSpPr>
        <cdr:cNvPr id="2" name="TextBox 1"/>
        <cdr:cNvSpPr txBox="1"/>
      </cdr:nvSpPr>
      <cdr:spPr>
        <a:xfrm xmlns:a="http://schemas.openxmlformats.org/drawingml/2006/main">
          <a:off x="2419350" y="112640"/>
          <a:ext cx="1752600" cy="28575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ru-RU" sz="1800" b="1" dirty="0" smtClean="0"/>
            <a:t>287 664 063,5</a:t>
          </a:r>
          <a:endParaRPr lang="ru-RU" sz="1800" b="1" dirty="0"/>
        </a:p>
      </cdr:txBody>
    </cdr:sp>
  </cdr:relSizeAnchor>
  <cdr:relSizeAnchor xmlns:cdr="http://schemas.openxmlformats.org/drawingml/2006/chartDrawing">
    <cdr:from>
      <cdr:x>0.51345</cdr:x>
      <cdr:y>0.07821</cdr:y>
    </cdr:from>
    <cdr:to>
      <cdr:x>0.76281</cdr:x>
      <cdr:y>0.21132</cdr:y>
    </cdr:to>
    <cdr:sp macro="" textlink="">
      <cdr:nvSpPr>
        <cdr:cNvPr id="7" name="Стрелка вправо 6"/>
        <cdr:cNvSpPr/>
      </cdr:nvSpPr>
      <cdr:spPr>
        <a:xfrm xmlns:a="http://schemas.openxmlformats.org/drawingml/2006/main" flipH="1">
          <a:off x="4181472" y="361916"/>
          <a:ext cx="2030733" cy="615965"/>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smtClean="0"/>
            <a:t>Профицит: 13 650 392,8</a:t>
          </a:r>
          <a:endParaRPr lang="ru-RU" dirty="0"/>
        </a:p>
      </cdr:txBody>
    </cdr:sp>
  </cdr:relSizeAnchor>
</c:userShapes>
</file>

<file path=ppt/drawings/drawing2.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103,6%</a:t>
          </a:r>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98,0%</a:t>
          </a:r>
          <a:endParaRPr lang="ru-RU" dirty="0"/>
        </a:p>
      </cdr:txBody>
    </cdr:sp>
  </cdr:relSizeAnchor>
</c:userShapes>
</file>

<file path=ppt/drawings/drawing4.xml><?xml version="1.0" encoding="utf-8"?>
<c:userShapes xmlns:c="http://schemas.openxmlformats.org/drawingml/2006/chart">
  <cdr:relSizeAnchor xmlns:cdr="http://schemas.openxmlformats.org/drawingml/2006/chartDrawing">
    <cdr:from>
      <cdr:x>0.32285</cdr:x>
      <cdr:y>0.26393</cdr:y>
    </cdr:from>
    <cdr:to>
      <cdr:x>0.64073</cdr:x>
      <cdr:y>0.43122</cdr:y>
    </cdr:to>
    <cdr:sp macro="" textlink="">
      <cdr:nvSpPr>
        <cdr:cNvPr id="3" name="Стрелка вправо 2"/>
        <cdr:cNvSpPr/>
      </cdr:nvSpPr>
      <cdr:spPr>
        <a:xfrm xmlns:a="http://schemas.openxmlformats.org/drawingml/2006/main">
          <a:off x="928688" y="736152"/>
          <a:ext cx="914397" cy="466606"/>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110,9</a:t>
          </a:r>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0.34106</cdr:x>
      <cdr:y>0.26275</cdr:y>
    </cdr:from>
    <cdr:to>
      <cdr:x>0.65894</cdr:x>
      <cdr:y>0.43004</cdr:y>
    </cdr:to>
    <cdr:sp macro="" textlink="">
      <cdr:nvSpPr>
        <cdr:cNvPr id="3" name="Стрелка вправо 2"/>
        <cdr:cNvSpPr/>
      </cdr:nvSpPr>
      <cdr:spPr>
        <a:xfrm xmlns:a="http://schemas.openxmlformats.org/drawingml/2006/main">
          <a:off x="981075" y="735360"/>
          <a:ext cx="914398" cy="468193"/>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103,9%</a:t>
          </a:r>
          <a:endParaRPr lang="ru-RU" dirty="0"/>
        </a:p>
      </cdr:txBody>
    </cdr:sp>
  </cdr:relSizeAnchor>
</c:userShapes>
</file>

<file path=ppt/drawings/drawing6.xml><?xml version="1.0" encoding="utf-8"?>
<c:userShapes xmlns:c="http://schemas.openxmlformats.org/drawingml/2006/chart">
  <cdr:relSizeAnchor xmlns:cdr="http://schemas.openxmlformats.org/drawingml/2006/chartDrawing">
    <cdr:from>
      <cdr:x>0.20095</cdr:x>
      <cdr:y>0.37796</cdr:y>
    </cdr:from>
    <cdr:to>
      <cdr:x>0.36368</cdr:x>
      <cdr:y>0.62204</cdr:y>
    </cdr:to>
    <cdr:sp macro="" textlink="">
      <cdr:nvSpPr>
        <cdr:cNvPr id="2" name="TextBox 1"/>
        <cdr:cNvSpPr txBox="1"/>
      </cdr:nvSpPr>
      <cdr:spPr>
        <a:xfrm xmlns:a="http://schemas.openxmlformats.org/drawingml/2006/main">
          <a:off x="1552575" y="707959"/>
          <a:ext cx="12573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0.17728</cdr:x>
      <cdr:y>0.38406</cdr:y>
    </cdr:from>
    <cdr:to>
      <cdr:x>0.32818</cdr:x>
      <cdr:y>0.61594</cdr:y>
    </cdr:to>
    <cdr:sp macro="" textlink="">
      <cdr:nvSpPr>
        <cdr:cNvPr id="3" name="TextBox 2"/>
        <cdr:cNvSpPr txBox="1"/>
      </cdr:nvSpPr>
      <cdr:spPr>
        <a:xfrm xmlns:a="http://schemas.openxmlformats.org/drawingml/2006/main">
          <a:off x="1369695" y="719389"/>
          <a:ext cx="1165860" cy="434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231 088 521,3</a:t>
          </a:r>
          <a:endParaRPr lang="ru-RU" sz="1400" b="1" dirty="0"/>
        </a:p>
      </cdr:txBody>
    </cdr:sp>
  </cdr:relSizeAnchor>
  <cdr:relSizeAnchor xmlns:cdr="http://schemas.openxmlformats.org/drawingml/2006/chartDrawing">
    <cdr:from>
      <cdr:x>0.66449</cdr:x>
      <cdr:y>0.51183</cdr:y>
    </cdr:from>
    <cdr:to>
      <cdr:x>0.81835</cdr:x>
      <cdr:y>0.67798</cdr:y>
    </cdr:to>
    <cdr:sp macro="" textlink="">
      <cdr:nvSpPr>
        <cdr:cNvPr id="4" name="TextBox 3"/>
        <cdr:cNvSpPr txBox="1"/>
      </cdr:nvSpPr>
      <cdr:spPr>
        <a:xfrm xmlns:a="http://schemas.openxmlformats.org/drawingml/2006/main">
          <a:off x="5133975" y="958718"/>
          <a:ext cx="1188720" cy="3112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121 993 418,2</a:t>
          </a:r>
          <a:endParaRPr lang="ru-RU"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0.62225</cdr:x>
      <cdr:y>0.47542</cdr:y>
    </cdr:from>
    <cdr:to>
      <cdr:x>0.8343</cdr:x>
      <cdr:y>0.64501</cdr:y>
    </cdr:to>
    <cdr:sp macro="" textlink="">
      <cdr:nvSpPr>
        <cdr:cNvPr id="2" name="Скругленный прямоугольник 1"/>
        <cdr:cNvSpPr/>
      </cdr:nvSpPr>
      <cdr:spPr>
        <a:xfrm xmlns:a="http://schemas.openxmlformats.org/drawingml/2006/main">
          <a:off x="5114925" y="1658339"/>
          <a:ext cx="1743076" cy="591539"/>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400" b="1" dirty="0" smtClean="0"/>
            <a:t>Всего расходов:</a:t>
          </a:r>
          <a:r>
            <a:rPr lang="ru-RU" sz="1800" b="1" dirty="0" smtClean="0"/>
            <a:t/>
          </a:r>
          <a:br>
            <a:rPr lang="ru-RU" sz="1800" b="1" dirty="0" smtClean="0"/>
          </a:br>
          <a:r>
            <a:rPr lang="ru-RU" sz="1800" b="1" dirty="0" smtClean="0"/>
            <a:t>231 088 521,3</a:t>
          </a:r>
          <a:endParaRPr lang="ru-RU" sz="1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0.03478</cdr:x>
      <cdr:y>0</cdr:y>
    </cdr:from>
    <cdr:to>
      <cdr:x>0.17994</cdr:x>
      <cdr:y>0.11179</cdr:y>
    </cdr:to>
    <cdr:sp macro="" textlink="">
      <cdr:nvSpPr>
        <cdr:cNvPr id="2" name="TextBox 1"/>
        <cdr:cNvSpPr txBox="1"/>
      </cdr:nvSpPr>
      <cdr:spPr>
        <a:xfrm xmlns:a="http://schemas.openxmlformats.org/drawingml/2006/main">
          <a:off x="288032" y="-1628800"/>
          <a:ext cx="1202058" cy="50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ru-RU" sz="1800" i="1" u="sng" dirty="0"/>
            <a:t>м</a:t>
          </a:r>
          <a:r>
            <a:rPr lang="ru-RU" sz="1800" i="1" u="sng" dirty="0" smtClean="0"/>
            <a:t>лрд. рублей</a:t>
          </a:r>
          <a:endParaRPr lang="ru-RU" sz="1800" i="1" u="sng" dirty="0"/>
        </a:p>
      </cdr:txBody>
    </cdr:sp>
  </cdr:relSizeAnchor>
</c:userShapes>
</file>

<file path=ppt/drawings/drawing9.xml><?xml version="1.0" encoding="utf-8"?>
<c:userShapes xmlns:c="http://schemas.openxmlformats.org/drawingml/2006/chart">
  <cdr:relSizeAnchor xmlns:cdr="http://schemas.openxmlformats.org/drawingml/2006/chartDrawing">
    <cdr:from>
      <cdr:x>0.24259</cdr:x>
      <cdr:y>0.41591</cdr:y>
    </cdr:from>
    <cdr:to>
      <cdr:x>0.45465</cdr:x>
      <cdr:y>0.52542</cdr:y>
    </cdr:to>
    <cdr:sp macro="" textlink="">
      <cdr:nvSpPr>
        <cdr:cNvPr id="2" name="Скругленный прямоугольник 1"/>
        <cdr:cNvSpPr/>
      </cdr:nvSpPr>
      <cdr:spPr>
        <a:xfrm xmlns:a="http://schemas.openxmlformats.org/drawingml/2006/main">
          <a:off x="1994149" y="1648067"/>
          <a:ext cx="1743067" cy="433938"/>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800" b="1" dirty="0" smtClean="0">
              <a:latin typeface="+mn-lt"/>
            </a:rPr>
            <a:t>37 789 546,3</a:t>
          </a:r>
          <a:endParaRPr lang="ru-RU" sz="2400" b="1"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8"/>
            <a:ext cx="2946400" cy="498476"/>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sz="quarter" idx="1"/>
          </p:nvPr>
        </p:nvSpPr>
        <p:spPr>
          <a:xfrm>
            <a:off x="3849695" y="18"/>
            <a:ext cx="2946400" cy="498476"/>
          </a:xfrm>
          <a:prstGeom prst="rect">
            <a:avLst/>
          </a:prstGeom>
        </p:spPr>
        <p:txBody>
          <a:bodyPr vert="horz" lIns="91265" tIns="45634" rIns="91265" bIns="45634" rtlCol="0"/>
          <a:lstStyle>
            <a:lvl1pPr algn="r">
              <a:defRPr sz="1200"/>
            </a:lvl1pPr>
          </a:lstStyle>
          <a:p>
            <a:fld id="{D4373EE2-D04A-4BFE-8F6E-E70650417D14}" type="datetimeFigureOut">
              <a:rPr lang="ru-RU" smtClean="0"/>
              <a:pPr/>
              <a:t>31.07.2018</a:t>
            </a:fld>
            <a:endParaRPr lang="ru-RU"/>
          </a:p>
        </p:txBody>
      </p:sp>
      <p:sp>
        <p:nvSpPr>
          <p:cNvPr id="4" name="Нижний колонтитул 3"/>
          <p:cNvSpPr>
            <a:spLocks noGrp="1"/>
          </p:cNvSpPr>
          <p:nvPr>
            <p:ph type="ftr" sz="quarter" idx="2"/>
          </p:nvPr>
        </p:nvSpPr>
        <p:spPr>
          <a:xfrm>
            <a:off x="10" y="9429773"/>
            <a:ext cx="2946400" cy="498476"/>
          </a:xfrm>
          <a:prstGeom prst="rect">
            <a:avLst/>
          </a:prstGeom>
        </p:spPr>
        <p:txBody>
          <a:bodyPr vert="horz" lIns="91265" tIns="45634" rIns="91265" bIns="45634" rtlCol="0" anchor="b"/>
          <a:lstStyle>
            <a:lvl1pPr algn="l">
              <a:defRPr sz="1200"/>
            </a:lvl1pPr>
          </a:lstStyle>
          <a:p>
            <a:endParaRPr lang="ru-RU"/>
          </a:p>
        </p:txBody>
      </p:sp>
      <p:sp>
        <p:nvSpPr>
          <p:cNvPr id="5" name="Номер слайда 4"/>
          <p:cNvSpPr>
            <a:spLocks noGrp="1"/>
          </p:cNvSpPr>
          <p:nvPr>
            <p:ph type="sldNum" sz="quarter" idx="3"/>
          </p:nvPr>
        </p:nvSpPr>
        <p:spPr>
          <a:xfrm>
            <a:off x="3849695" y="9429773"/>
            <a:ext cx="2946400" cy="498476"/>
          </a:xfrm>
          <a:prstGeom prst="rect">
            <a:avLst/>
          </a:prstGeom>
        </p:spPr>
        <p:txBody>
          <a:bodyPr vert="horz" lIns="91265" tIns="45634" rIns="91265" bIns="45634" rtlCol="0" anchor="b"/>
          <a:lstStyle>
            <a:lvl1pPr algn="r">
              <a:defRPr sz="1200"/>
            </a:lvl1pPr>
          </a:lstStyle>
          <a:p>
            <a:fld id="{328CE669-232C-4296-A2E0-AD849B2A5428}" type="slidenum">
              <a:rPr lang="ru-RU" smtClean="0"/>
              <a:pPr/>
              <a:t>‹#›</a:t>
            </a:fld>
            <a:endParaRPr lang="ru-RU"/>
          </a:p>
        </p:txBody>
      </p:sp>
    </p:spTree>
    <p:extLst>
      <p:ext uri="{BB962C8B-B14F-4D97-AF65-F5344CB8AC3E}">
        <p14:creationId xmlns:p14="http://schemas.microsoft.com/office/powerpoint/2010/main" val="311748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9" y="2"/>
            <a:ext cx="2945659" cy="498135"/>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idx="1"/>
          </p:nvPr>
        </p:nvSpPr>
        <p:spPr>
          <a:xfrm>
            <a:off x="3850463" y="2"/>
            <a:ext cx="2945659" cy="498135"/>
          </a:xfrm>
          <a:prstGeom prst="rect">
            <a:avLst/>
          </a:prstGeom>
        </p:spPr>
        <p:txBody>
          <a:bodyPr vert="horz" lIns="91265" tIns="45634" rIns="91265" bIns="45634" rtlCol="0"/>
          <a:lstStyle>
            <a:lvl1pPr algn="r">
              <a:defRPr sz="1200"/>
            </a:lvl1pPr>
          </a:lstStyle>
          <a:p>
            <a:fld id="{E63DC4C7-2454-44C7-8585-B677AF5396A9}" type="datetimeFigureOut">
              <a:rPr lang="ru-RU" smtClean="0"/>
              <a:pPr/>
              <a:t>31.07.2018</a:t>
            </a:fld>
            <a:endParaRPr lang="ru-RU"/>
          </a:p>
        </p:txBody>
      </p:sp>
      <p:sp>
        <p:nvSpPr>
          <p:cNvPr id="4" name="Образ слайда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65" tIns="45634" rIns="91265" bIns="45634" rtlCol="0" anchor="ctr"/>
          <a:lstStyle/>
          <a:p>
            <a:endParaRPr lang="ru-RU"/>
          </a:p>
        </p:txBody>
      </p:sp>
      <p:sp>
        <p:nvSpPr>
          <p:cNvPr id="5" name="Заметки 4"/>
          <p:cNvSpPr>
            <a:spLocks noGrp="1"/>
          </p:cNvSpPr>
          <p:nvPr>
            <p:ph type="body" sz="quarter" idx="3"/>
          </p:nvPr>
        </p:nvSpPr>
        <p:spPr>
          <a:xfrm>
            <a:off x="679768" y="4777977"/>
            <a:ext cx="5438140" cy="3909239"/>
          </a:xfrm>
          <a:prstGeom prst="rect">
            <a:avLst/>
          </a:prstGeom>
        </p:spPr>
        <p:txBody>
          <a:bodyPr vert="horz" lIns="91265" tIns="45634" rIns="91265" bIns="4563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9" y="9430109"/>
            <a:ext cx="2945659" cy="498134"/>
          </a:xfrm>
          <a:prstGeom prst="rect">
            <a:avLst/>
          </a:prstGeom>
        </p:spPr>
        <p:txBody>
          <a:bodyPr vert="horz" lIns="91265" tIns="45634" rIns="91265" bIns="45634" rtlCol="0" anchor="b"/>
          <a:lstStyle>
            <a:lvl1pPr algn="l">
              <a:defRPr sz="1200"/>
            </a:lvl1pPr>
          </a:lstStyle>
          <a:p>
            <a:endParaRPr lang="ru-RU"/>
          </a:p>
        </p:txBody>
      </p:sp>
      <p:sp>
        <p:nvSpPr>
          <p:cNvPr id="7" name="Номер слайда 6"/>
          <p:cNvSpPr>
            <a:spLocks noGrp="1"/>
          </p:cNvSpPr>
          <p:nvPr>
            <p:ph type="sldNum" sz="quarter" idx="5"/>
          </p:nvPr>
        </p:nvSpPr>
        <p:spPr>
          <a:xfrm>
            <a:off x="3850463" y="9430109"/>
            <a:ext cx="2945659" cy="498134"/>
          </a:xfrm>
          <a:prstGeom prst="rect">
            <a:avLst/>
          </a:prstGeom>
        </p:spPr>
        <p:txBody>
          <a:bodyPr vert="horz" lIns="91265" tIns="45634" rIns="91265" bIns="45634" rtlCol="0" anchor="b"/>
          <a:lstStyle>
            <a:lvl1pPr algn="r">
              <a:defRPr sz="1200"/>
            </a:lvl1pPr>
          </a:lstStyle>
          <a:p>
            <a:fld id="{849F7FE9-D755-4687-8750-6635378F626B}" type="slidenum">
              <a:rPr lang="ru-RU" smtClean="0"/>
              <a:pPr/>
              <a:t>‹#›</a:t>
            </a:fld>
            <a:endParaRPr lang="ru-RU"/>
          </a:p>
        </p:txBody>
      </p:sp>
    </p:spTree>
    <p:extLst>
      <p:ext uri="{BB962C8B-B14F-4D97-AF65-F5344CB8AC3E}">
        <p14:creationId xmlns:p14="http://schemas.microsoft.com/office/powerpoint/2010/main" val="39874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8</a:t>
            </a:fld>
            <a:endParaRPr lang="ru-RU"/>
          </a:p>
        </p:txBody>
      </p:sp>
    </p:spTree>
    <p:extLst>
      <p:ext uri="{BB962C8B-B14F-4D97-AF65-F5344CB8AC3E}">
        <p14:creationId xmlns:p14="http://schemas.microsoft.com/office/powerpoint/2010/main" val="15750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10</a:t>
            </a:fld>
            <a:endParaRPr lang="ru-RU"/>
          </a:p>
        </p:txBody>
      </p:sp>
    </p:spTree>
    <p:extLst>
      <p:ext uri="{BB962C8B-B14F-4D97-AF65-F5344CB8AC3E}">
        <p14:creationId xmlns:p14="http://schemas.microsoft.com/office/powerpoint/2010/main" val="17906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12</a:t>
            </a:fld>
            <a:endParaRPr lang="ru-RU"/>
          </a:p>
        </p:txBody>
      </p:sp>
    </p:spTree>
    <p:extLst>
      <p:ext uri="{BB962C8B-B14F-4D97-AF65-F5344CB8AC3E}">
        <p14:creationId xmlns:p14="http://schemas.microsoft.com/office/powerpoint/2010/main" val="3049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15</a:t>
            </a:fld>
            <a:endParaRPr lang="ru-RU"/>
          </a:p>
        </p:txBody>
      </p:sp>
    </p:spTree>
    <p:extLst>
      <p:ext uri="{BB962C8B-B14F-4D97-AF65-F5344CB8AC3E}">
        <p14:creationId xmlns:p14="http://schemas.microsoft.com/office/powerpoint/2010/main" val="4910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16</a:t>
            </a:fld>
            <a:endParaRPr lang="ru-RU"/>
          </a:p>
        </p:txBody>
      </p:sp>
    </p:spTree>
    <p:extLst>
      <p:ext uri="{BB962C8B-B14F-4D97-AF65-F5344CB8AC3E}">
        <p14:creationId xmlns:p14="http://schemas.microsoft.com/office/powerpoint/2010/main" val="328512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Master" Target="../slideMasters/slideMaster1.xml"/><Relationship Id="rId16" Type="http://schemas.openxmlformats.org/officeDocument/2006/relationships/oleObject" Target="../embeddings/oleObject13.bin"/><Relationship Id="rId20"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7.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Master" Target="../slideMasters/slideMaster1.xml"/><Relationship Id="rId16" Type="http://schemas.openxmlformats.org/officeDocument/2006/relationships/oleObject" Target="../embeddings/oleObject29.bin"/><Relationship Id="rId20"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46539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1109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850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МФ РТ 2015">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ext uri="{D42A27DB-BD31-4B8C-83A1-F6EECF244321}">
                  <p14:modId xmlns:p14="http://schemas.microsoft.com/office/powerpoint/2010/main" val="1088080092"/>
                </p:ext>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59042"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597040311"/>
                </p:ext>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59043"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268869210"/>
                </p:ext>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59044"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20261216"/>
                </p:ext>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59045"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397539862"/>
                </p:ext>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59046"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13844075"/>
                </p:ext>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59047"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63633722"/>
                </p:ext>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59048"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795386392"/>
                </p:ext>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59049"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104894749"/>
                </p:ext>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59050"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58826935"/>
                </p:ext>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59051"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774149723"/>
                </p:ext>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59052"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77554478"/>
                </p:ext>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59053"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2750162616"/>
                </p:ext>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59054"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272607346"/>
                </p:ext>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59055"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13551093"/>
                </p:ext>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59056"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 name="Объект 26"/>
          <p:cNvGraphicFramePr>
            <a:graphicFrameLocks noChangeAspect="1"/>
          </p:cNvGraphicFramePr>
          <p:nvPr userDrawn="1">
            <p:extLst>
              <p:ext uri="{D42A27DB-BD31-4B8C-83A1-F6EECF244321}">
                <p14:modId xmlns:p14="http://schemas.microsoft.com/office/powerpoint/2010/main" val="3204642642"/>
              </p:ext>
            </p:extLst>
          </p:nvPr>
        </p:nvGraphicFramePr>
        <p:xfrm>
          <a:off x="8341131" y="6069668"/>
          <a:ext cx="802869" cy="774635"/>
        </p:xfrm>
        <a:graphic>
          <a:graphicData uri="http://schemas.openxmlformats.org/presentationml/2006/ole">
            <mc:AlternateContent xmlns:mc="http://schemas.openxmlformats.org/markup-compatibility/2006">
              <mc:Choice xmlns:v="urn:schemas-microsoft-com:vml" Requires="v">
                <p:oleObj spid="_x0000_s59057"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1131" y="6069668"/>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Текст 36"/>
          <p:cNvSpPr>
            <a:spLocks noGrp="1"/>
          </p:cNvSpPr>
          <p:nvPr>
            <p:ph type="body" sz="quarter" idx="10" hasCustomPrompt="1"/>
          </p:nvPr>
        </p:nvSpPr>
        <p:spPr>
          <a:xfrm>
            <a:off x="514905" y="1869735"/>
            <a:ext cx="8528427" cy="914400"/>
          </a:xfrm>
        </p:spPr>
        <p:txBody>
          <a:bodyPr anchor="ctr">
            <a:normAutofit/>
          </a:bodyPr>
          <a:lstStyle>
            <a:lvl1pPr marL="0" indent="0" algn="ctr">
              <a:buNone/>
              <a:defRPr sz="3600" b="1"/>
            </a:lvl1pPr>
          </a:lstStyle>
          <a:p>
            <a:pPr lvl="0"/>
            <a:r>
              <a:rPr lang="ru-RU" dirty="0" smtClean="0"/>
              <a:t>Заголовок слайда</a:t>
            </a:r>
          </a:p>
        </p:txBody>
      </p:sp>
      <p:sp>
        <p:nvSpPr>
          <p:cNvPr id="24" name="Текст 36"/>
          <p:cNvSpPr>
            <a:spLocks noGrp="1"/>
          </p:cNvSpPr>
          <p:nvPr>
            <p:ph type="body" sz="quarter" idx="11" hasCustomPrompt="1"/>
          </p:nvPr>
        </p:nvSpPr>
        <p:spPr>
          <a:xfrm>
            <a:off x="514905" y="2875640"/>
            <a:ext cx="8528427" cy="914400"/>
          </a:xfrm>
        </p:spPr>
        <p:txBody>
          <a:bodyPr anchor="ctr">
            <a:normAutofit/>
          </a:bodyPr>
          <a:lstStyle>
            <a:lvl1pPr marL="0" indent="0" algn="ctr">
              <a:buNone/>
              <a:defRPr sz="3600" b="1"/>
            </a:lvl1pPr>
          </a:lstStyle>
          <a:p>
            <a:pPr algn="ctr"/>
            <a:r>
              <a:rPr lang="ru-RU" sz="2800" b="1" dirty="0" smtClean="0">
                <a:solidFill>
                  <a:schemeClr val="accent2"/>
                </a:solidFill>
              </a:rPr>
              <a:t>Министр финансов Республики Татарстан </a:t>
            </a:r>
            <a:br>
              <a:rPr lang="ru-RU" sz="2800" b="1" dirty="0" smtClean="0">
                <a:solidFill>
                  <a:schemeClr val="accent2"/>
                </a:solidFill>
              </a:rPr>
            </a:br>
            <a:r>
              <a:rPr lang="ru-RU" sz="2800" b="1" dirty="0" smtClean="0">
                <a:solidFill>
                  <a:schemeClr val="accent2"/>
                </a:solidFill>
              </a:rPr>
              <a:t>Р.Р.</a:t>
            </a:r>
            <a:r>
              <a:rPr lang="ru-RU" sz="2800" b="1" baseline="0" dirty="0" smtClean="0">
                <a:solidFill>
                  <a:schemeClr val="accent2"/>
                </a:solidFill>
              </a:rPr>
              <a:t> </a:t>
            </a:r>
            <a:r>
              <a:rPr lang="ru-RU" sz="2800" b="1" dirty="0" err="1" smtClean="0">
                <a:solidFill>
                  <a:schemeClr val="accent2"/>
                </a:solidFill>
              </a:rPr>
              <a:t>Гайзатуллин</a:t>
            </a:r>
            <a:endParaRPr lang="ru-RU" sz="2800" b="1" dirty="0" smtClean="0">
              <a:solidFill>
                <a:schemeClr val="accent2"/>
              </a:solidFill>
            </a:endParaRPr>
          </a:p>
        </p:txBody>
      </p:sp>
      <p:sp>
        <p:nvSpPr>
          <p:cNvPr id="23" name="Дата 3"/>
          <p:cNvSpPr>
            <a:spLocks noGrp="1"/>
          </p:cNvSpPr>
          <p:nvPr>
            <p:ph type="dt" sz="half" idx="2"/>
          </p:nvPr>
        </p:nvSpPr>
        <p:spPr>
          <a:xfrm>
            <a:off x="3750418" y="6228778"/>
            <a:ext cx="2057400" cy="365125"/>
          </a:xfrm>
          <a:prstGeom prst="rect">
            <a:avLst/>
          </a:prstGeom>
        </p:spPr>
        <p:txBody>
          <a:bodyPr vert="horz" lIns="91440" tIns="45720" rIns="91440" bIns="45720" rtlCol="0" anchor="ctr"/>
          <a:lstStyle>
            <a:lvl1pPr algn="ctr">
              <a:defRPr sz="1600" b="1">
                <a:solidFill>
                  <a:schemeClr val="tx1"/>
                </a:solidFill>
              </a:defRPr>
            </a:lvl1pPr>
          </a:lstStyle>
          <a:p>
            <a:fld id="{CF264AD6-83EC-417C-A3DC-B7CFE9249401}" type="datetimeFigureOut">
              <a:rPr lang="ru-RU" smtClean="0"/>
              <a:pPr/>
              <a:t>31.07.2018</a:t>
            </a:fld>
            <a:endParaRPr lang="ru-RU"/>
          </a:p>
        </p:txBody>
      </p:sp>
    </p:spTree>
    <p:extLst>
      <p:ext uri="{BB962C8B-B14F-4D97-AF65-F5344CB8AC3E}">
        <p14:creationId xmlns:p14="http://schemas.microsoft.com/office/powerpoint/2010/main" val="2222073288"/>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60066"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60067"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60068"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60069"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60070"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60071"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60072"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60073"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60074"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60075"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60076"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60077"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60078"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60079"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60080"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8532440" y="46038"/>
            <a:ext cx="584573"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514349" y="700996"/>
            <a:ext cx="8520593" cy="552724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aphicFrame>
        <p:nvGraphicFramePr>
          <p:cNvPr id="27" name="Объект 26"/>
          <p:cNvGraphicFramePr>
            <a:graphicFrameLocks noChangeAspect="1"/>
          </p:cNvGraphicFramePr>
          <p:nvPr userDrawn="1">
            <p:extLst/>
          </p:nvPr>
        </p:nvGraphicFramePr>
        <p:xfrm>
          <a:off x="8334668" y="6052821"/>
          <a:ext cx="802869" cy="774635"/>
        </p:xfrm>
        <a:graphic>
          <a:graphicData uri="http://schemas.openxmlformats.org/presentationml/2006/ole">
            <mc:AlternateContent xmlns:mc="http://schemas.openxmlformats.org/markup-compatibility/2006">
              <mc:Choice xmlns:v="urn:schemas-microsoft-com:vml" Requires="v">
                <p:oleObj spid="_x0000_s60081"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4668" y="6052821"/>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Текст 2"/>
          <p:cNvSpPr>
            <a:spLocks noGrp="1"/>
          </p:cNvSpPr>
          <p:nvPr>
            <p:ph type="body" sz="quarter" idx="14" hasCustomPrompt="1"/>
          </p:nvPr>
        </p:nvSpPr>
        <p:spPr>
          <a:xfrm>
            <a:off x="514350" y="46038"/>
            <a:ext cx="8088112"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smtClean="0"/>
              <a:t>Заголовок слайда</a:t>
            </a:r>
            <a:endParaRPr lang="ru-RU" dirty="0"/>
          </a:p>
        </p:txBody>
      </p:sp>
    </p:spTree>
    <p:extLst>
      <p:ext uri="{BB962C8B-B14F-4D97-AF65-F5344CB8AC3E}">
        <p14:creationId xmlns:p14="http://schemas.microsoft.com/office/powerpoint/2010/main" val="596730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648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7777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7341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29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6985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5450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5144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1555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264AD6-83EC-417C-A3DC-B7CFE9249401}" type="datetimeFigureOut">
              <a:rPr lang="ru-RU" smtClean="0"/>
              <a:pPr/>
              <a:t>31.07.2018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2512B-D0A4-4684-BEF5-3C105475FDCA}" type="slidenum">
              <a:rPr lang="ru-RU" smtClean="0"/>
              <a:pPr/>
              <a:t>‹#›</a:t>
            </a:fld>
            <a:endParaRPr lang="ru-RU"/>
          </a:p>
        </p:txBody>
      </p:sp>
    </p:spTree>
    <p:extLst>
      <p:ext uri="{BB962C8B-B14F-4D97-AF65-F5344CB8AC3E}">
        <p14:creationId xmlns:p14="http://schemas.microsoft.com/office/powerpoint/2010/main" val="30343714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infin@tatar.ru"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1115" y="0"/>
            <a:ext cx="8632885" cy="6858000"/>
          </a:xfrm>
          <a:prstGeom prst="rect">
            <a:avLst/>
          </a:prstGeom>
          <a:solidFill>
            <a:srgbClr val="9EC2D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7483" b="29191"/>
          <a:stretch/>
        </p:blipFill>
        <p:spPr>
          <a:xfrm>
            <a:off x="898652" y="223120"/>
            <a:ext cx="7721473" cy="5984880"/>
          </a:xfrm>
          <a:prstGeom prst="rect">
            <a:avLst/>
          </a:prstGeom>
          <a:ln>
            <a:noFill/>
          </a:ln>
          <a:effectLst>
            <a:softEdge rad="112500"/>
          </a:effectLst>
        </p:spPr>
      </p:pic>
      <p:sp>
        <p:nvSpPr>
          <p:cNvPr id="2" name="Текст 1"/>
          <p:cNvSpPr>
            <a:spLocks noGrp="1"/>
          </p:cNvSpPr>
          <p:nvPr>
            <p:ph type="body" sz="quarter" idx="10"/>
          </p:nvPr>
        </p:nvSpPr>
        <p:spPr>
          <a:xfrm>
            <a:off x="511115" y="409576"/>
            <a:ext cx="8528427" cy="657224"/>
          </a:xfrm>
        </p:spPr>
        <p:txBody>
          <a:bodyPr>
            <a:noAutofit/>
          </a:bodyPr>
          <a:lstStyle/>
          <a:p>
            <a:r>
              <a:rPr lang="ru-RU" sz="4800" dirty="0" smtClean="0">
                <a:ln>
                  <a:solidFill>
                    <a:schemeClr val="bg1">
                      <a:lumMod val="95000"/>
                    </a:schemeClr>
                  </a:solidFill>
                </a:ln>
                <a:solidFill>
                  <a:schemeClr val="accent2"/>
                </a:solidFill>
              </a:rPr>
              <a:t>БЮДЖЕТ ДЛЯ ГРАЖДАН</a:t>
            </a:r>
            <a:endParaRPr lang="ru-RU" sz="4800" dirty="0">
              <a:ln>
                <a:solidFill>
                  <a:schemeClr val="bg1">
                    <a:lumMod val="95000"/>
                  </a:schemeClr>
                </a:solidFill>
              </a:ln>
              <a:solidFill>
                <a:schemeClr val="accent2"/>
              </a:solidFill>
            </a:endParaRPr>
          </a:p>
        </p:txBody>
      </p:sp>
      <p:sp>
        <p:nvSpPr>
          <p:cNvPr id="7" name="Текст 1"/>
          <p:cNvSpPr>
            <a:spLocks noGrp="1"/>
          </p:cNvSpPr>
          <p:nvPr>
            <p:ph type="body" sz="quarter" idx="10"/>
          </p:nvPr>
        </p:nvSpPr>
        <p:spPr>
          <a:xfrm>
            <a:off x="298419" y="5755423"/>
            <a:ext cx="9058275" cy="1357453"/>
          </a:xfrm>
        </p:spPr>
        <p:txBody>
          <a:bodyPr>
            <a:noAutofit/>
          </a:bodyPr>
          <a:lstStyle/>
          <a:p>
            <a:r>
              <a:rPr lang="ru-RU" sz="2200" dirty="0" smtClean="0"/>
              <a:t>Справочник по закону</a:t>
            </a:r>
            <a:r>
              <a:rPr lang="en-US" sz="2200" dirty="0" smtClean="0"/>
              <a:t> </a:t>
            </a:r>
            <a:r>
              <a:rPr lang="ru-RU" sz="2200" dirty="0" smtClean="0"/>
              <a:t>Республики </a:t>
            </a:r>
            <a:r>
              <a:rPr lang="ru-RU" sz="2200" dirty="0"/>
              <a:t>Татарстан </a:t>
            </a:r>
            <a:r>
              <a:rPr lang="en-US" sz="2200" dirty="0" smtClean="0"/>
              <a:t/>
            </a:r>
            <a:br>
              <a:rPr lang="en-US" sz="2200" dirty="0" smtClean="0"/>
            </a:br>
            <a:r>
              <a:rPr lang="ru-RU" sz="2200" dirty="0" smtClean="0"/>
              <a:t>«Об </a:t>
            </a:r>
            <a:r>
              <a:rPr lang="ru-RU" sz="2200" dirty="0"/>
              <a:t>исполнении бюджета Республики </a:t>
            </a:r>
            <a:r>
              <a:rPr lang="ru-RU" sz="2200" dirty="0" smtClean="0"/>
              <a:t>Татарстан за 2017 год»</a:t>
            </a:r>
            <a:endParaRPr lang="ru-RU" sz="2200" dirty="0"/>
          </a:p>
        </p:txBody>
      </p:sp>
    </p:spTree>
    <p:extLst>
      <p:ext uri="{BB962C8B-B14F-4D97-AF65-F5344CB8AC3E}">
        <p14:creationId xmlns:p14="http://schemas.microsoft.com/office/powerpoint/2010/main" val="110283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p:txBody>
          <a:bodyPr>
            <a:noAutofit/>
          </a:bodyPr>
          <a:lstStyle/>
          <a:p>
            <a:r>
              <a:rPr lang="ru-RU" sz="1800" dirty="0"/>
              <a:t>Исполнение бюджета Республики Татарстан за </a:t>
            </a:r>
            <a:r>
              <a:rPr lang="ru-RU" sz="1800" dirty="0" smtClean="0"/>
              <a:t>2017 </a:t>
            </a:r>
            <a:r>
              <a:rPr lang="ru-RU" sz="1800" dirty="0"/>
              <a:t>год </a:t>
            </a:r>
            <a:r>
              <a:rPr lang="ru-RU" sz="1800" dirty="0" smtClean="0"/>
              <a:t>(</a:t>
            </a:r>
            <a:r>
              <a:rPr lang="ru-RU" sz="1800" dirty="0" err="1" smtClean="0"/>
              <a:t>тыс.рублей</a:t>
            </a:r>
            <a:r>
              <a:rPr lang="ru-RU" sz="1800" dirty="0"/>
              <a:t>)</a:t>
            </a:r>
          </a:p>
        </p:txBody>
      </p:sp>
      <p:graphicFrame>
        <p:nvGraphicFramePr>
          <p:cNvPr id="6" name="Диаграмма 5"/>
          <p:cNvGraphicFramePr/>
          <p:nvPr>
            <p:extLst>
              <p:ext uri="{D42A27DB-BD31-4B8C-83A1-F6EECF244321}">
                <p14:modId xmlns:p14="http://schemas.microsoft.com/office/powerpoint/2010/main" val="3574009967"/>
              </p:ext>
            </p:extLst>
          </p:nvPr>
        </p:nvGraphicFramePr>
        <p:xfrm>
          <a:off x="619126" y="316058"/>
          <a:ext cx="28765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276332573"/>
              </p:ext>
            </p:extLst>
          </p:nvPr>
        </p:nvGraphicFramePr>
        <p:xfrm>
          <a:off x="3495675" y="325547"/>
          <a:ext cx="2876549" cy="30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885265860"/>
              </p:ext>
            </p:extLst>
          </p:nvPr>
        </p:nvGraphicFramePr>
        <p:xfrm>
          <a:off x="6267451" y="325547"/>
          <a:ext cx="2876549" cy="309392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24077" y="3642729"/>
            <a:ext cx="8088113" cy="2246769"/>
          </a:xfrm>
          <a:prstGeom prst="rect">
            <a:avLst/>
          </a:prstGeom>
          <a:noFill/>
        </p:spPr>
        <p:txBody>
          <a:bodyPr wrap="square" rtlCol="0">
            <a:spAutoFit/>
          </a:bodyPr>
          <a:lstStyle/>
          <a:p>
            <a:endParaRPr lang="ru-RU" sz="2000" i="1" dirty="0" smtClean="0">
              <a:solidFill>
                <a:schemeClr val="accent1"/>
              </a:solidFill>
            </a:endParaRPr>
          </a:p>
          <a:p>
            <a:r>
              <a:rPr lang="ru-RU" sz="2000" b="1" i="1" dirty="0" smtClean="0">
                <a:solidFill>
                  <a:schemeClr val="accent1"/>
                </a:solidFill>
              </a:rPr>
              <a:t>Доходы</a:t>
            </a:r>
            <a:r>
              <a:rPr lang="ru-RU" sz="2000" i="1" dirty="0" smtClean="0">
                <a:solidFill>
                  <a:schemeClr val="accent1"/>
                </a:solidFill>
              </a:rPr>
              <a:t> – поступающие в бюджет денежные средства</a:t>
            </a:r>
          </a:p>
          <a:p>
            <a:endParaRPr lang="ru-RU" sz="2000" i="1" dirty="0">
              <a:solidFill>
                <a:schemeClr val="accent1"/>
              </a:solidFill>
            </a:endParaRPr>
          </a:p>
          <a:p>
            <a:r>
              <a:rPr lang="ru-RU" sz="2000" b="1" i="1" dirty="0" smtClean="0">
                <a:solidFill>
                  <a:schemeClr val="accent1"/>
                </a:solidFill>
              </a:rPr>
              <a:t>Расходы</a:t>
            </a:r>
            <a:r>
              <a:rPr lang="ru-RU" sz="2000" i="1" dirty="0" smtClean="0">
                <a:solidFill>
                  <a:schemeClr val="accent1"/>
                </a:solidFill>
              </a:rPr>
              <a:t> – направляемые из  бюджета средства</a:t>
            </a:r>
          </a:p>
          <a:p>
            <a:endParaRPr lang="ru-RU" sz="2000" i="1" dirty="0">
              <a:solidFill>
                <a:schemeClr val="accent1"/>
              </a:solidFill>
            </a:endParaRPr>
          </a:p>
          <a:p>
            <a:r>
              <a:rPr lang="ru-RU" sz="2000" b="1" i="1" dirty="0" smtClean="0">
                <a:solidFill>
                  <a:schemeClr val="accent1"/>
                </a:solidFill>
              </a:rPr>
              <a:t>Про</a:t>
            </a:r>
            <a:r>
              <a:rPr lang="ru-RU" sz="2000" b="1" i="1" dirty="0" smtClean="0">
                <a:solidFill>
                  <a:schemeClr val="accent1"/>
                </a:solidFill>
              </a:rPr>
              <a:t>фицит</a:t>
            </a:r>
            <a:r>
              <a:rPr lang="ru-RU" sz="2000" i="1" dirty="0" smtClean="0">
                <a:solidFill>
                  <a:schemeClr val="accent1"/>
                </a:solidFill>
              </a:rPr>
              <a:t> </a:t>
            </a:r>
            <a:r>
              <a:rPr lang="ru-RU" sz="2000" i="1" dirty="0" smtClean="0">
                <a:solidFill>
                  <a:schemeClr val="accent1"/>
                </a:solidFill>
              </a:rPr>
              <a:t>– превышение </a:t>
            </a:r>
            <a:r>
              <a:rPr lang="ru-RU" sz="2000" i="1" dirty="0" smtClean="0">
                <a:solidFill>
                  <a:schemeClr val="accent1"/>
                </a:solidFill>
              </a:rPr>
              <a:t>доходов </a:t>
            </a:r>
            <a:r>
              <a:rPr lang="ru-RU" sz="2000" i="1" dirty="0" smtClean="0">
                <a:solidFill>
                  <a:schemeClr val="accent1"/>
                </a:solidFill>
              </a:rPr>
              <a:t>бюджета над </a:t>
            </a:r>
            <a:r>
              <a:rPr lang="ru-RU" sz="2000" i="1" dirty="0" smtClean="0">
                <a:solidFill>
                  <a:schemeClr val="accent1"/>
                </a:solidFill>
              </a:rPr>
              <a:t>расходами </a:t>
            </a:r>
            <a:r>
              <a:rPr lang="ru-RU" sz="2000" i="1" dirty="0" smtClean="0">
                <a:solidFill>
                  <a:schemeClr val="accent1"/>
                </a:solidFill>
              </a:rPr>
              <a:t>бюджета</a:t>
            </a:r>
            <a:endParaRPr lang="ru-RU" sz="2000" i="1" dirty="0">
              <a:solidFill>
                <a:schemeClr val="accent1"/>
              </a:solidFill>
            </a:endParaRPr>
          </a:p>
        </p:txBody>
      </p:sp>
    </p:spTree>
    <p:extLst>
      <p:ext uri="{BB962C8B-B14F-4D97-AF65-F5344CB8AC3E}">
        <p14:creationId xmlns:p14="http://schemas.microsoft.com/office/powerpoint/2010/main" val="56976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340169" y="299435"/>
            <a:ext cx="8660955" cy="8112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800" dirty="0"/>
              <a:t>Источники финансирования дефицита </a:t>
            </a:r>
            <a:r>
              <a:rPr lang="ru-RU" sz="1800" dirty="0" smtClean="0"/>
              <a:t>бюджета  </a:t>
            </a:r>
            <a:r>
              <a:rPr lang="ru-RU" sz="1800" dirty="0"/>
              <a:t>Республики Татарстан за </a:t>
            </a:r>
            <a:r>
              <a:rPr lang="ru-RU" sz="1800" dirty="0" smtClean="0"/>
              <a:t>2017 </a:t>
            </a:r>
            <a:r>
              <a:rPr lang="ru-RU" sz="1800" dirty="0"/>
              <a:t>год (тыс</a:t>
            </a:r>
            <a:r>
              <a:rPr lang="ru-RU" sz="1800" dirty="0" smtClean="0"/>
              <a:t>. рублей</a:t>
            </a:r>
            <a:r>
              <a:rPr lang="ru-RU" sz="1800" dirty="0"/>
              <a:t>)</a:t>
            </a:r>
          </a:p>
        </p:txBody>
      </p:sp>
      <p:graphicFrame>
        <p:nvGraphicFramePr>
          <p:cNvPr id="5" name="Таблица 4"/>
          <p:cNvGraphicFramePr>
            <a:graphicFrameLocks noGrp="1"/>
          </p:cNvGraphicFramePr>
          <p:nvPr>
            <p:extLst>
              <p:ext uri="{D42A27DB-BD31-4B8C-83A1-F6EECF244321}">
                <p14:modId xmlns:p14="http://schemas.microsoft.com/office/powerpoint/2010/main" val="3162468515"/>
              </p:ext>
            </p:extLst>
          </p:nvPr>
        </p:nvGraphicFramePr>
        <p:xfrm>
          <a:off x="619126" y="977297"/>
          <a:ext cx="8381998" cy="3604338"/>
        </p:xfrm>
        <a:graphic>
          <a:graphicData uri="http://schemas.openxmlformats.org/drawingml/2006/table">
            <a:tbl>
              <a:tblPr>
                <a:tableStyleId>{616DA210-FB5B-4158-B5E0-FEB733F419BA}</a:tableStyleId>
              </a:tblPr>
              <a:tblGrid>
                <a:gridCol w="4243256"/>
                <a:gridCol w="2069371"/>
                <a:gridCol w="2069371"/>
              </a:tblGrid>
              <a:tr h="619193">
                <a:tc>
                  <a:txBody>
                    <a:bodyPr/>
                    <a:lstStyle/>
                    <a:p>
                      <a:pPr algn="ctr" fontAlgn="ctr"/>
                      <a:r>
                        <a:rPr lang="ru-RU" sz="1800" b="1" u="none" strike="noStrike" dirty="0">
                          <a:effectLst/>
                        </a:rPr>
                        <a:t>Наименование показателя</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800" b="1" u="none" strike="noStrike" dirty="0" smtClean="0">
                          <a:effectLst/>
                        </a:rPr>
                        <a:t>2017 </a:t>
                      </a:r>
                      <a:r>
                        <a:rPr lang="ru-RU" sz="1800" b="1" u="none" strike="noStrike" dirty="0">
                          <a:effectLst/>
                        </a:rPr>
                        <a:t>год (план)</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800" b="1" u="none" strike="noStrike" dirty="0" smtClean="0">
                          <a:effectLst/>
                        </a:rPr>
                        <a:t>2017 </a:t>
                      </a:r>
                      <a:r>
                        <a:rPr lang="ru-RU" sz="1800" b="1" u="none" strike="noStrike" dirty="0">
                          <a:effectLst/>
                        </a:rPr>
                        <a:t>год (факт)</a:t>
                      </a:r>
                      <a:endParaRPr lang="ru-RU" sz="18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1069517">
                <a:tc>
                  <a:txBody>
                    <a:bodyPr/>
                    <a:lstStyle/>
                    <a:p>
                      <a:pPr algn="l" fontAlgn="b"/>
                      <a:r>
                        <a:rPr lang="ru-RU" sz="1800" u="none" strike="noStrike" dirty="0">
                          <a:effectLst/>
                        </a:rPr>
                        <a:t>Изменение остатков средств на счетах по учету средств бюджетов</a:t>
                      </a:r>
                      <a:endParaRPr lang="ru-RU" sz="1800" b="0" i="0" u="none" strike="noStrike" dirty="0">
                        <a:solidFill>
                          <a:srgbClr val="000000"/>
                        </a:solidFill>
                        <a:effectLst/>
                        <a:latin typeface="Times New Roman" panose="02020603050405020304" pitchFamily="18" charset="0"/>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rgbClr val="000000"/>
                          </a:solidFill>
                          <a:effectLst/>
                          <a:latin typeface="+mn-lt"/>
                          <a:ea typeface="+mn-ea"/>
                          <a:cs typeface="+mn-cs"/>
                        </a:rPr>
                        <a:t>-106 979,8</a:t>
                      </a:r>
                      <a:endParaRPr lang="ru-RU" sz="1800" b="0" i="0" u="none" strike="noStrike" kern="1200" dirty="0">
                        <a:solidFill>
                          <a:srgbClr val="000000"/>
                        </a:solidFill>
                        <a:effectLst/>
                        <a:latin typeface="+mn-lt"/>
                        <a:ea typeface="+mn-ea"/>
                        <a:cs typeface="+mn-cs"/>
                      </a:endParaRPr>
                    </a:p>
                  </a:txBody>
                  <a:tcPr marL="72000" marR="72000" marT="0" marB="0" anchor="ctr"/>
                </a:tc>
                <a:tc>
                  <a:txBody>
                    <a:bodyPr/>
                    <a:lstStyle/>
                    <a:p>
                      <a:pPr algn="ctr" fontAlgn="b"/>
                      <a:r>
                        <a:rPr lang="ru-RU" sz="1800" b="0" i="0" u="none" strike="noStrike" dirty="0" smtClean="0">
                          <a:solidFill>
                            <a:srgbClr val="000000"/>
                          </a:solidFill>
                          <a:effectLst/>
                          <a:latin typeface="+mn-lt"/>
                        </a:rPr>
                        <a:t>4 214 737,0</a:t>
                      </a:r>
                      <a:endParaRPr lang="ru-RU" sz="1800" b="0" i="0" u="none" strike="noStrike" dirty="0">
                        <a:solidFill>
                          <a:srgbClr val="000000"/>
                        </a:solidFill>
                        <a:effectLst/>
                        <a:latin typeface="+mn-lt"/>
                      </a:endParaRPr>
                    </a:p>
                  </a:txBody>
                  <a:tcPr marL="72000" marR="72000" marT="0" marB="0" anchor="ctr"/>
                </a:tc>
              </a:tr>
              <a:tr h="1371489">
                <a:tc>
                  <a:txBody>
                    <a:bodyPr/>
                    <a:lstStyle/>
                    <a:p>
                      <a:pPr algn="l" fontAlgn="b"/>
                      <a:r>
                        <a:rPr lang="ru-RU" sz="1800" u="none" strike="noStrike" dirty="0">
                          <a:effectLst/>
                        </a:rPr>
                        <a:t>Иные источники внутреннего финансирования дефицитов бюджетов</a:t>
                      </a:r>
                      <a:endParaRPr lang="ru-RU" sz="1800" b="0" i="0" u="none" strike="noStrike" dirty="0">
                        <a:solidFill>
                          <a:srgbClr val="000000"/>
                        </a:solidFill>
                        <a:effectLst/>
                        <a:latin typeface="Times New Roman" panose="02020603050405020304" pitchFamily="18" charset="0"/>
                      </a:endParaRPr>
                    </a:p>
                  </a:txBody>
                  <a:tcPr marL="72000" marR="72000" marT="0" marB="0" anchor="ctr"/>
                </a:tc>
                <a:tc>
                  <a:txBody>
                    <a:bodyPr/>
                    <a:lstStyle/>
                    <a:p>
                      <a:pPr marL="0" algn="ctr" defTabSz="685800" rtl="0" eaLnBrk="1" fontAlgn="b" latinLnBrk="0" hangingPunct="1"/>
                      <a:r>
                        <a:rPr lang="ru-RU" sz="1800" b="0" i="0" u="none" strike="noStrike" kern="1200" dirty="0" smtClean="0">
                          <a:solidFill>
                            <a:srgbClr val="000000"/>
                          </a:solidFill>
                          <a:effectLst/>
                          <a:latin typeface="+mn-lt"/>
                          <a:ea typeface="+mn-ea"/>
                          <a:cs typeface="+mn-cs"/>
                        </a:rPr>
                        <a:t>106 979,8</a:t>
                      </a:r>
                      <a:endParaRPr lang="ru-RU" sz="1800" b="0" i="0" u="none" strike="noStrike" kern="1200" dirty="0">
                        <a:solidFill>
                          <a:srgbClr val="000000"/>
                        </a:solidFill>
                        <a:effectLst/>
                        <a:latin typeface="+mn-lt"/>
                        <a:ea typeface="+mn-ea"/>
                        <a:cs typeface="+mn-cs"/>
                      </a:endParaRPr>
                    </a:p>
                  </a:txBody>
                  <a:tcPr marL="72000" marR="72000" marT="0" marB="0" anchor="ctr"/>
                </a:tc>
                <a:tc>
                  <a:txBody>
                    <a:bodyPr/>
                    <a:lstStyle/>
                    <a:p>
                      <a:pPr algn="ctr" fontAlgn="b"/>
                      <a:r>
                        <a:rPr lang="ru-RU" sz="1800" b="0" i="0" u="none" strike="noStrike" dirty="0" smtClean="0">
                          <a:solidFill>
                            <a:srgbClr val="000000"/>
                          </a:solidFill>
                          <a:effectLst/>
                          <a:latin typeface="+mn-lt"/>
                        </a:rPr>
                        <a:t>-17 393 936,7</a:t>
                      </a:r>
                      <a:endParaRPr lang="ru-RU" sz="1800" b="0" i="0" u="none" strike="noStrike" dirty="0">
                        <a:solidFill>
                          <a:srgbClr val="000000"/>
                        </a:solidFill>
                        <a:effectLst/>
                        <a:latin typeface="+mn-lt"/>
                      </a:endParaRPr>
                    </a:p>
                  </a:txBody>
                  <a:tcPr marL="72000" marR="72000" marT="0" marB="0" anchor="ctr"/>
                </a:tc>
              </a:tr>
              <a:tr h="544139">
                <a:tc>
                  <a:txBody>
                    <a:bodyPr/>
                    <a:lstStyle/>
                    <a:p>
                      <a:pPr algn="ctr" fontAlgn="b"/>
                      <a:r>
                        <a:rPr lang="ru-RU" sz="1600" b="1" u="none" strike="noStrike" dirty="0">
                          <a:effectLst/>
                        </a:rPr>
                        <a:t>ИТОГО</a:t>
                      </a:r>
                      <a:endParaRPr lang="ru-RU" sz="1600" b="1" i="0" u="none" strike="noStrike" dirty="0">
                        <a:solidFill>
                          <a:srgbClr val="000000"/>
                        </a:solidFill>
                        <a:effectLst/>
                        <a:latin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marL="0" algn="ctr" defTabSz="685800" rtl="0" eaLnBrk="1" fontAlgn="b" latinLnBrk="0" hangingPunct="1"/>
                      <a:r>
                        <a:rPr lang="ru-RU" sz="1800" b="0" i="0" u="none" strike="noStrike" kern="1200" dirty="0" smtClean="0">
                          <a:solidFill>
                            <a:srgbClr val="000000"/>
                          </a:solidFill>
                          <a:effectLst/>
                          <a:latin typeface="+mn-lt"/>
                          <a:ea typeface="+mn-ea"/>
                          <a:cs typeface="+mn-cs"/>
                        </a:rPr>
                        <a:t>0,0</a:t>
                      </a:r>
                      <a:endParaRPr lang="ru-RU" sz="1800" b="0" i="0" u="none" strike="noStrike" kern="1200" dirty="0">
                        <a:solidFill>
                          <a:srgbClr val="000000"/>
                        </a:solidFill>
                        <a:effectLst/>
                        <a:latin typeface="+mn-lt"/>
                        <a:ea typeface="+mn-ea"/>
                        <a:cs typeface="+mn-cs"/>
                      </a:endParaRPr>
                    </a:p>
                  </a:txBody>
                  <a:tcPr marL="72000" marR="72000" marT="0" marB="0" anchor="ctr">
                    <a:solidFill>
                      <a:schemeClr val="accent6">
                        <a:lumMod val="20000"/>
                        <a:lumOff val="80000"/>
                      </a:schemeClr>
                    </a:solidFill>
                  </a:tcPr>
                </a:tc>
                <a:tc>
                  <a:txBody>
                    <a:bodyPr/>
                    <a:lstStyle/>
                    <a:p>
                      <a:pPr marL="0" algn="ctr" defTabSz="685800" rtl="0" eaLnBrk="1" fontAlgn="b" latinLnBrk="0" hangingPunct="1"/>
                      <a:r>
                        <a:rPr lang="ru-RU" sz="1800" b="0" i="0" u="none" strike="noStrike" kern="1200" dirty="0">
                          <a:solidFill>
                            <a:srgbClr val="000000"/>
                          </a:solidFill>
                          <a:effectLst/>
                          <a:latin typeface="+mn-lt"/>
                          <a:ea typeface="+mn-ea"/>
                          <a:cs typeface="+mn-cs"/>
                        </a:rPr>
                        <a:t>-13 179 199,7</a:t>
                      </a:r>
                    </a:p>
                  </a:txBody>
                  <a:tcPr marL="9525" marR="9525" marT="9525" marB="0" anchor="b">
                    <a:solidFill>
                      <a:schemeClr val="accent6">
                        <a:lumMod val="20000"/>
                        <a:lumOff val="80000"/>
                      </a:schemeClr>
                    </a:solidFill>
                  </a:tcPr>
                </a:tc>
              </a:tr>
            </a:tbl>
          </a:graphicData>
        </a:graphic>
      </p:graphicFrame>
    </p:spTree>
    <p:extLst>
      <p:ext uri="{BB962C8B-B14F-4D97-AF65-F5344CB8AC3E}">
        <p14:creationId xmlns:p14="http://schemas.microsoft.com/office/powerpoint/2010/main" val="414133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p:txBody>
          <a:bodyPr>
            <a:noAutofit/>
          </a:bodyPr>
          <a:lstStyle/>
          <a:p>
            <a:r>
              <a:rPr lang="ru-RU" sz="1800" dirty="0"/>
              <a:t>Динамика основных параметров бюджета Республики Татарстан (тыс</a:t>
            </a:r>
            <a:r>
              <a:rPr lang="ru-RU" sz="1800" dirty="0" smtClean="0"/>
              <a:t>. рублей</a:t>
            </a:r>
            <a:r>
              <a:rPr lang="ru-RU" sz="1800" dirty="0"/>
              <a:t>)</a:t>
            </a:r>
          </a:p>
        </p:txBody>
      </p:sp>
      <p:sp>
        <p:nvSpPr>
          <p:cNvPr id="10" name="Текст 2"/>
          <p:cNvSpPr txBox="1">
            <a:spLocks/>
          </p:cNvSpPr>
          <p:nvPr/>
        </p:nvSpPr>
        <p:spPr>
          <a:xfrm>
            <a:off x="514350" y="3324802"/>
            <a:ext cx="8677275" cy="6487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Основные показатели бюджетов субъектов </a:t>
            </a:r>
            <a:r>
              <a:rPr lang="ru-RU" sz="1600" dirty="0" smtClean="0"/>
              <a:t>Приволжского </a:t>
            </a:r>
            <a:br>
              <a:rPr lang="ru-RU" sz="1600" dirty="0" smtClean="0"/>
            </a:br>
            <a:r>
              <a:rPr lang="ru-RU" sz="1600" dirty="0" smtClean="0"/>
              <a:t>федерального округа </a:t>
            </a:r>
            <a:r>
              <a:rPr lang="ru-RU" sz="1600" dirty="0"/>
              <a:t>за </a:t>
            </a:r>
            <a:r>
              <a:rPr lang="ru-RU" sz="1600" dirty="0" smtClean="0"/>
              <a:t>2017 </a:t>
            </a:r>
            <a:r>
              <a:rPr lang="ru-RU" sz="1600" dirty="0"/>
              <a:t>год (тыс</a:t>
            </a:r>
            <a:r>
              <a:rPr lang="ru-RU" sz="1600" dirty="0" smtClean="0"/>
              <a:t>. рублей</a:t>
            </a:r>
            <a:r>
              <a:rPr lang="ru-RU" sz="1600" dirty="0"/>
              <a:t>)</a:t>
            </a:r>
          </a:p>
        </p:txBody>
      </p:sp>
      <p:graphicFrame>
        <p:nvGraphicFramePr>
          <p:cNvPr id="6" name="Диаграмма 5"/>
          <p:cNvGraphicFramePr/>
          <p:nvPr>
            <p:extLst>
              <p:ext uri="{D42A27DB-BD31-4B8C-83A1-F6EECF244321}">
                <p14:modId xmlns:p14="http://schemas.microsoft.com/office/powerpoint/2010/main" val="2158552329"/>
              </p:ext>
            </p:extLst>
          </p:nvPr>
        </p:nvGraphicFramePr>
        <p:xfrm>
          <a:off x="619126" y="620784"/>
          <a:ext cx="2876549" cy="278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165602592"/>
              </p:ext>
            </p:extLst>
          </p:nvPr>
        </p:nvGraphicFramePr>
        <p:xfrm>
          <a:off x="3495675" y="620783"/>
          <a:ext cx="2876549" cy="27986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1926929118"/>
              </p:ext>
            </p:extLst>
          </p:nvPr>
        </p:nvGraphicFramePr>
        <p:xfrm>
          <a:off x="6372224" y="620782"/>
          <a:ext cx="2705101" cy="2798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286155195"/>
              </p:ext>
            </p:extLst>
          </p:nvPr>
        </p:nvGraphicFramePr>
        <p:xfrm>
          <a:off x="514350" y="3818164"/>
          <a:ext cx="8484053" cy="2929890"/>
        </p:xfrm>
        <a:graphic>
          <a:graphicData uri="http://schemas.openxmlformats.org/drawingml/2006/table">
            <a:tbl>
              <a:tblPr>
                <a:tableStyleId>{616DA210-FB5B-4158-B5E0-FEB733F419BA}</a:tableStyleId>
              </a:tblPr>
              <a:tblGrid>
                <a:gridCol w="3386312"/>
                <a:gridCol w="1933036"/>
                <a:gridCol w="1659332"/>
                <a:gridCol w="1505373"/>
              </a:tblGrid>
              <a:tr h="280307">
                <a:tc>
                  <a:txBody>
                    <a:bodyPr/>
                    <a:lstStyle/>
                    <a:p>
                      <a:pPr algn="ctr" fontAlgn="ctr"/>
                      <a:r>
                        <a:rPr lang="ru-RU" sz="1100" b="1" u="none" strike="noStrike" dirty="0" smtClean="0">
                          <a:effectLst/>
                        </a:rPr>
                        <a:t>Субъект</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Доходы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Расходы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Дефицит (-) / Профицит (+)</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172235">
                <a:tc>
                  <a:txBody>
                    <a:bodyPr/>
                    <a:lstStyle/>
                    <a:p>
                      <a:pPr algn="l" fontAlgn="b"/>
                      <a:r>
                        <a:rPr lang="ru-RU" sz="1150" u="none" strike="noStrike" dirty="0">
                          <a:effectLst/>
                        </a:rPr>
                        <a:t>Республика Татарстан (Татарстан)</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244</a:t>
                      </a:r>
                      <a:r>
                        <a:rPr lang="ru-RU" sz="1150" b="0" i="0" u="none" strike="noStrike" baseline="0" dirty="0" smtClean="0">
                          <a:solidFill>
                            <a:srgbClr val="000000"/>
                          </a:solidFill>
                          <a:effectLst/>
                          <a:latin typeface="+mn-lt"/>
                        </a:rPr>
                        <a:t> 267 721,00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231 088</a:t>
                      </a:r>
                      <a:r>
                        <a:rPr lang="ru-RU" sz="1150" b="0" i="0" u="none" strike="noStrike" baseline="0" dirty="0" smtClean="0">
                          <a:solidFill>
                            <a:srgbClr val="000000"/>
                          </a:solidFill>
                          <a:effectLst/>
                          <a:latin typeface="+mn-lt"/>
                        </a:rPr>
                        <a:t> 521,30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13 179 199,70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Башкортостан</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161 992 110,0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165 065 980,00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-3 073 870,00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Марий Эл</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26 654 340,00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26 911 290,00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-256 950,00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Республика Мордовия</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44 566 140,00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46 902 290,00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-2 336 150,00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Удмуртская Республика</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68 231 880,00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69 426 360,00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-1 194 480,00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Чувашская Республика-Чувашия</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43 690 100,00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45 056 760,00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-1 366 660,00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Нижегородская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143 152 600,00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145 758 440,00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-2 605 840,00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Кировская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46 390 730,00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46 693 030,00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-302 300,00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Самарская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151 322 840,00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154 618 630,00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-3 295 790,00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Оренбургская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75 327 310,00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76 353 660,00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-1 026 350,00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Пензенская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48 756 420,00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49 160 700,00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-404 280,00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Пермский край</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104 533 680,00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121 888 000,0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-17 354 320,00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a:effectLst/>
                        </a:rPr>
                        <a:t>Саратовская область</a:t>
                      </a:r>
                      <a:endParaRPr lang="ru-RU" sz="1150" b="0" i="0" u="none" strike="noStrike">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81</a:t>
                      </a:r>
                      <a:r>
                        <a:rPr lang="ru-RU" sz="1150" b="0" i="0" u="none" strike="noStrike" baseline="0" dirty="0" smtClean="0">
                          <a:solidFill>
                            <a:srgbClr val="000000"/>
                          </a:solidFill>
                          <a:effectLst/>
                          <a:latin typeface="+mn-lt"/>
                        </a:rPr>
                        <a:t> 360 010,00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84 089 480,00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-2 729 470,00</a:t>
                      </a:r>
                      <a:endParaRPr lang="ru-RU" sz="1150" b="0" i="0" u="none" strike="noStrike" dirty="0">
                        <a:solidFill>
                          <a:srgbClr val="000000"/>
                        </a:solidFill>
                        <a:effectLst/>
                        <a:latin typeface="+mn-lt"/>
                      </a:endParaRPr>
                    </a:p>
                  </a:txBody>
                  <a:tcPr marL="9525" marR="9525" marT="9525" marB="0"/>
                </a:tc>
              </a:tr>
              <a:tr h="172235">
                <a:tc>
                  <a:txBody>
                    <a:bodyPr/>
                    <a:lstStyle/>
                    <a:p>
                      <a:pPr algn="l" fontAlgn="b"/>
                      <a:r>
                        <a:rPr lang="ru-RU" sz="1150" u="none" strike="noStrike" dirty="0">
                          <a:effectLst/>
                        </a:rPr>
                        <a:t>Ульяновская область</a:t>
                      </a:r>
                      <a:endParaRPr lang="ru-RU" sz="1150" b="0" i="0" u="none" strike="noStrike" dirty="0">
                        <a:solidFill>
                          <a:srgbClr val="000000"/>
                        </a:solidFill>
                        <a:effectLst/>
                        <a:latin typeface="Times New Roman" panose="02020603050405020304" pitchFamily="18" charset="0"/>
                      </a:endParaRPr>
                    </a:p>
                  </a:txBody>
                  <a:tcPr marL="36000" marR="36000" marT="0" marB="0" anchor="b"/>
                </a:tc>
                <a:tc>
                  <a:txBody>
                    <a:bodyPr/>
                    <a:lstStyle/>
                    <a:p>
                      <a:pPr algn="r" fontAlgn="t"/>
                      <a:r>
                        <a:rPr lang="ru-RU" sz="1150" b="0" i="0" u="none" strike="noStrike" dirty="0" smtClean="0">
                          <a:solidFill>
                            <a:srgbClr val="000000"/>
                          </a:solidFill>
                          <a:effectLst/>
                          <a:latin typeface="+mn-lt"/>
                        </a:rPr>
                        <a:t>52 582</a:t>
                      </a:r>
                      <a:r>
                        <a:rPr lang="ru-RU" sz="1150" b="0" i="0" u="none" strike="noStrike" baseline="0" dirty="0" smtClean="0">
                          <a:solidFill>
                            <a:srgbClr val="000000"/>
                          </a:solidFill>
                          <a:effectLst/>
                          <a:latin typeface="+mn-lt"/>
                        </a:rPr>
                        <a:t> 480,00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54 382 480,00</a:t>
                      </a:r>
                      <a:endParaRPr lang="ru-RU" sz="1150" b="0" i="0" u="none" strike="noStrike" dirty="0">
                        <a:solidFill>
                          <a:srgbClr val="000000"/>
                        </a:solidFill>
                        <a:effectLst/>
                        <a:latin typeface="+mn-lt"/>
                      </a:endParaRPr>
                    </a:p>
                  </a:txBody>
                  <a:tcPr marL="9525" marR="9525" marT="9525" marB="0"/>
                </a:tc>
                <a:tc>
                  <a:txBody>
                    <a:bodyPr/>
                    <a:lstStyle/>
                    <a:p>
                      <a:pPr algn="r" fontAlgn="t"/>
                      <a:r>
                        <a:rPr lang="ru-RU" sz="1150" b="0" i="0" u="none" strike="noStrike" dirty="0" smtClean="0">
                          <a:solidFill>
                            <a:srgbClr val="000000"/>
                          </a:solidFill>
                          <a:effectLst/>
                          <a:latin typeface="+mn-lt"/>
                        </a:rPr>
                        <a:t>-1 800 000,0</a:t>
                      </a:r>
                      <a:endParaRPr lang="ru-RU" sz="1150" b="0" i="0" u="none" strike="noStrike" dirty="0">
                        <a:solidFill>
                          <a:srgbClr val="000000"/>
                        </a:solidFill>
                        <a:effectLst/>
                        <a:latin typeface="+mn-lt"/>
                      </a:endParaRPr>
                    </a:p>
                  </a:txBody>
                  <a:tcPr marL="9525" marR="9525" marT="9525" marB="0"/>
                </a:tc>
              </a:tr>
            </a:tbl>
          </a:graphicData>
        </a:graphic>
      </p:graphicFrame>
    </p:spTree>
    <p:extLst>
      <p:ext uri="{BB962C8B-B14F-4D97-AF65-F5344CB8AC3E}">
        <p14:creationId xmlns:p14="http://schemas.microsoft.com/office/powerpoint/2010/main" val="238249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563562"/>
          </a:xfrm>
        </p:spPr>
        <p:txBody>
          <a:bodyPr>
            <a:normAutofit fontScale="77500" lnSpcReduction="20000"/>
          </a:bodyPr>
          <a:lstStyle/>
          <a:p>
            <a:r>
              <a:rPr lang="ru-RU" dirty="0"/>
              <a:t>Структура доходов бюджета Республики </a:t>
            </a:r>
            <a:r>
              <a:rPr lang="ru-RU" dirty="0" smtClean="0"/>
              <a:t>Татарстан</a:t>
            </a:r>
            <a:br>
              <a:rPr lang="ru-RU" dirty="0" smtClean="0"/>
            </a:br>
            <a:r>
              <a:rPr lang="ru-RU" dirty="0" smtClean="0"/>
              <a:t>в 2017 году (тыс. рублей)</a:t>
            </a:r>
            <a:endParaRPr lang="ru-RU" dirty="0"/>
          </a:p>
        </p:txBody>
      </p:sp>
      <p:sp>
        <p:nvSpPr>
          <p:cNvPr id="4" name="Прямоугольник 3"/>
          <p:cNvSpPr/>
          <p:nvPr/>
        </p:nvSpPr>
        <p:spPr>
          <a:xfrm>
            <a:off x="590549" y="598387"/>
            <a:ext cx="838676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t>НАЛОГОВЫЕ </a:t>
            </a:r>
            <a:r>
              <a:rPr lang="ru-RU" sz="1400" dirty="0" smtClean="0"/>
              <a:t>ДОХОДЫ - Доходы  </a:t>
            </a:r>
            <a:r>
              <a:rPr lang="ru-RU" sz="1400" dirty="0"/>
              <a:t>от  </a:t>
            </a:r>
            <a:r>
              <a:rPr lang="ru-RU" sz="1400" dirty="0" smtClean="0"/>
              <a:t>предусмотренных законодательством  Российской Федерации  </a:t>
            </a:r>
            <a:r>
              <a:rPr lang="ru-RU" sz="1400" dirty="0"/>
              <a:t>федеральных  налогов  </a:t>
            </a:r>
            <a:r>
              <a:rPr lang="ru-RU" sz="1400" dirty="0" smtClean="0"/>
              <a:t>и сборов</a:t>
            </a:r>
            <a:r>
              <a:rPr lang="ru-RU" sz="1400" dirty="0"/>
              <a:t>,  в  том  числе  от  налогов</a:t>
            </a:r>
            <a:r>
              <a:rPr lang="ru-RU" sz="1400" dirty="0" smtClean="0"/>
              <a:t>, предусмотренных  специальными налоговыми  </a:t>
            </a:r>
            <a:r>
              <a:rPr lang="ru-RU" sz="1400" dirty="0"/>
              <a:t>режимами,  </a:t>
            </a:r>
            <a:r>
              <a:rPr lang="ru-RU" sz="1400" dirty="0" smtClean="0"/>
              <a:t>и законодательством  Республики Татарстан от </a:t>
            </a:r>
            <a:r>
              <a:rPr lang="ru-RU" sz="1400" dirty="0"/>
              <a:t>региональных  налогов</a:t>
            </a:r>
          </a:p>
        </p:txBody>
      </p:sp>
      <p:sp>
        <p:nvSpPr>
          <p:cNvPr id="5" name="Прямоугольник 4"/>
          <p:cNvSpPr/>
          <p:nvPr/>
        </p:nvSpPr>
        <p:spPr>
          <a:xfrm>
            <a:off x="585786" y="1641805"/>
            <a:ext cx="839152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t>НЕНАЛОГОВЫЕ ДОХОДЫ - 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400" dirty="0"/>
          </a:p>
        </p:txBody>
      </p:sp>
      <p:sp>
        <p:nvSpPr>
          <p:cNvPr id="6" name="Прямоугольник 5"/>
          <p:cNvSpPr/>
          <p:nvPr/>
        </p:nvSpPr>
        <p:spPr>
          <a:xfrm>
            <a:off x="585786" y="2685223"/>
            <a:ext cx="8391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t>БЕЗВОЗМЕЗДНЫЕ </a:t>
            </a:r>
            <a:r>
              <a:rPr lang="ru-RU" sz="1400" dirty="0" smtClean="0"/>
              <a:t>ПОСТУПЛЕНИЯ - поступающие  </a:t>
            </a:r>
            <a:r>
              <a:rPr lang="ru-RU" sz="1400" dirty="0"/>
              <a:t>в  </a:t>
            </a:r>
            <a:r>
              <a:rPr lang="ru-RU" sz="1400" dirty="0" smtClean="0"/>
              <a:t>бюджет денежные  </a:t>
            </a:r>
            <a:r>
              <a:rPr lang="ru-RU" sz="1400" dirty="0"/>
              <a:t>средства  </a:t>
            </a:r>
            <a:r>
              <a:rPr lang="ru-RU" sz="1400" dirty="0" smtClean="0"/>
              <a:t>на безвозвратной  </a:t>
            </a:r>
            <a:r>
              <a:rPr lang="ru-RU" sz="1400" dirty="0"/>
              <a:t>и  </a:t>
            </a:r>
            <a:r>
              <a:rPr lang="ru-RU" sz="1400" dirty="0" smtClean="0"/>
              <a:t>безвозмездной основе  </a:t>
            </a:r>
            <a:r>
              <a:rPr lang="ru-RU" sz="1400" dirty="0"/>
              <a:t>из  федерального  </a:t>
            </a:r>
            <a:r>
              <a:rPr lang="ru-RU" sz="1400" dirty="0" smtClean="0"/>
              <a:t>бюджета (межбюджетные  </a:t>
            </a:r>
            <a:r>
              <a:rPr lang="ru-RU" sz="1400" dirty="0"/>
              <a:t>трансферты  </a:t>
            </a:r>
            <a:r>
              <a:rPr lang="ru-RU" sz="1400" dirty="0" smtClean="0"/>
              <a:t>в виде  </a:t>
            </a:r>
            <a:r>
              <a:rPr lang="ru-RU" sz="1400" dirty="0"/>
              <a:t>дотаций,  субсидий</a:t>
            </a:r>
            <a:r>
              <a:rPr lang="ru-RU" sz="1400" dirty="0" smtClean="0"/>
              <a:t>, субвенций</a:t>
            </a:r>
            <a:r>
              <a:rPr lang="ru-RU" sz="1400" dirty="0"/>
              <a:t>),  а  также  </a:t>
            </a:r>
            <a:r>
              <a:rPr lang="ru-RU" sz="1400" dirty="0" smtClean="0"/>
              <a:t>перечисления от  </a:t>
            </a:r>
            <a:r>
              <a:rPr lang="ru-RU" sz="1400" dirty="0"/>
              <a:t>физических  и  </a:t>
            </a:r>
            <a:r>
              <a:rPr lang="ru-RU" sz="1400" dirty="0" smtClean="0"/>
              <a:t>юридических лиц</a:t>
            </a:r>
            <a:endParaRPr lang="ru-RU" sz="1400" dirty="0"/>
          </a:p>
        </p:txBody>
      </p:sp>
      <p:graphicFrame>
        <p:nvGraphicFramePr>
          <p:cNvPr id="7" name="Диаграмма 6"/>
          <p:cNvGraphicFramePr/>
          <p:nvPr>
            <p:extLst>
              <p:ext uri="{D42A27DB-BD31-4B8C-83A1-F6EECF244321}">
                <p14:modId xmlns:p14="http://schemas.microsoft.com/office/powerpoint/2010/main" val="1253537206"/>
              </p:ext>
            </p:extLst>
          </p:nvPr>
        </p:nvGraphicFramePr>
        <p:xfrm>
          <a:off x="519110" y="3590925"/>
          <a:ext cx="8220075"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70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574747"/>
          </a:xfrm>
        </p:spPr>
        <p:txBody>
          <a:bodyPr>
            <a:normAutofit fontScale="85000" lnSpcReduction="10000"/>
          </a:bodyPr>
          <a:lstStyle/>
          <a:p>
            <a:r>
              <a:rPr lang="ru-RU" dirty="0"/>
              <a:t>Структура доходов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49737816"/>
              </p:ext>
            </p:extLst>
          </p:nvPr>
        </p:nvGraphicFramePr>
        <p:xfrm>
          <a:off x="641846" y="620783"/>
          <a:ext cx="8228214" cy="5249664"/>
        </p:xfrm>
        <a:graphic>
          <a:graphicData uri="http://schemas.openxmlformats.org/drawingml/2006/table">
            <a:tbl>
              <a:tblPr>
                <a:tableStyleId>{616DA210-FB5B-4158-B5E0-FEB733F419BA}</a:tableStyleId>
              </a:tblPr>
              <a:tblGrid>
                <a:gridCol w="3646690"/>
                <a:gridCol w="1466850"/>
                <a:gridCol w="1609725"/>
                <a:gridCol w="1504949"/>
              </a:tblGrid>
              <a:tr h="1692012">
                <a:tc>
                  <a:txBody>
                    <a:bodyPr/>
                    <a:lstStyle/>
                    <a:p>
                      <a:pPr algn="ctr" fontAlgn="ctr"/>
                      <a:r>
                        <a:rPr lang="ru-RU" sz="1600" b="1" u="none" strike="noStrike" dirty="0">
                          <a:effectLst/>
                        </a:rPr>
                        <a:t>Наименование</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effectLst/>
                        </a:rPr>
                        <a:t> </a:t>
                      </a:r>
                      <a:r>
                        <a:rPr lang="ru-RU" sz="1600" b="1" u="none" strike="noStrike" dirty="0" smtClean="0">
                          <a:effectLst/>
                        </a:rPr>
                        <a:t>2017 </a:t>
                      </a:r>
                      <a:r>
                        <a:rPr lang="ru-RU" sz="1600" b="1" u="none" strike="noStrike" dirty="0">
                          <a:effectLst/>
                        </a:rPr>
                        <a:t>год (план</a:t>
                      </a:r>
                      <a:r>
                        <a:rPr lang="ru-RU" sz="1600" b="1" u="none" strike="noStrike" dirty="0" smtClean="0">
                          <a:effectLst/>
                        </a:rPr>
                        <a:t>)</a:t>
                      </a:r>
                      <a:br>
                        <a:rPr lang="ru-RU" sz="1600" b="1" u="none" strike="noStrike" dirty="0" smtClean="0">
                          <a:effectLst/>
                        </a:rPr>
                      </a:br>
                      <a:r>
                        <a:rPr lang="ru-RU" sz="1600" b="1" u="none" strike="noStrike" dirty="0" smtClean="0">
                          <a:effectLst/>
                        </a:rPr>
                        <a:t>тыс. рублей</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effectLst/>
                        </a:rPr>
                        <a:t>2017 </a:t>
                      </a:r>
                      <a:r>
                        <a:rPr lang="ru-RU" sz="1600" b="1" u="none" strike="noStrike" dirty="0">
                          <a:effectLst/>
                        </a:rPr>
                        <a:t>год </a:t>
                      </a:r>
                      <a:r>
                        <a:rPr lang="ru-RU" sz="1600" b="1" u="none" strike="noStrike" dirty="0" smtClean="0">
                          <a:effectLst/>
                        </a:rPr>
                        <a:t/>
                      </a:r>
                      <a:br>
                        <a:rPr lang="ru-RU" sz="1600" b="1" u="none" strike="noStrike" dirty="0" smtClean="0">
                          <a:effectLst/>
                        </a:rPr>
                      </a:br>
                      <a:r>
                        <a:rPr lang="ru-RU" sz="1600" b="1" u="none" strike="noStrike" dirty="0" smtClean="0">
                          <a:effectLst/>
                        </a:rPr>
                        <a:t>(</a:t>
                      </a:r>
                      <a:r>
                        <a:rPr lang="ru-RU" sz="1600" b="1" u="none" strike="noStrike" dirty="0">
                          <a:effectLst/>
                        </a:rPr>
                        <a:t>факт</a:t>
                      </a:r>
                      <a:r>
                        <a:rPr lang="ru-RU" sz="1600" b="1" u="none" strike="noStrike" dirty="0" smtClean="0">
                          <a:effectLst/>
                        </a:rPr>
                        <a:t>)</a:t>
                      </a:r>
                      <a:br>
                        <a:rPr lang="ru-RU" sz="1600" b="1" u="none" strike="noStrike" dirty="0" smtClean="0">
                          <a:effectLst/>
                        </a:rPr>
                      </a:br>
                      <a:r>
                        <a:rPr lang="ru-RU" sz="1600" b="1" u="none" strike="noStrike" dirty="0" smtClean="0">
                          <a:effectLst/>
                        </a:rPr>
                        <a:t>тыс. рублей</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effectLst/>
                        </a:rPr>
                        <a:t>% исполнения</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28010">
                <a:tc>
                  <a:txBody>
                    <a:bodyPr/>
                    <a:lstStyle/>
                    <a:p>
                      <a:pPr algn="l" fontAlgn="b"/>
                      <a:r>
                        <a:rPr lang="ru-RU" sz="1600" u="none" strike="noStrike" dirty="0">
                          <a:effectLst/>
                        </a:rPr>
                        <a:t>Налоговые и неналоговые доходы, в том числе:</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207 078</a:t>
                      </a:r>
                      <a:r>
                        <a:rPr lang="ru-RU" sz="1600" b="0" i="0" u="none" strike="noStrike" baseline="0" dirty="0" smtClean="0">
                          <a:solidFill>
                            <a:srgbClr val="000000"/>
                          </a:solidFill>
                          <a:effectLst/>
                          <a:latin typeface="+mn-lt"/>
                        </a:rPr>
                        <a:t> 833,3</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213</a:t>
                      </a:r>
                      <a:r>
                        <a:rPr lang="ru-RU" sz="1600" b="0" i="0" u="none" strike="noStrike" baseline="0" dirty="0" smtClean="0">
                          <a:solidFill>
                            <a:srgbClr val="000000"/>
                          </a:solidFill>
                          <a:effectLst/>
                          <a:latin typeface="+mn-lt"/>
                        </a:rPr>
                        <a:t> 726 017,9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103,6</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     налоговые доходы</a:t>
                      </a:r>
                      <a:endParaRPr lang="ru-RU" sz="16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192 008 310,0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198 375 783,0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103,3</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     неналоговые доходы</a:t>
                      </a:r>
                      <a:endParaRPr lang="ru-RU" sz="16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15 070 523,3</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15 350 234,9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101,9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Безвозмездные поступления</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28 713 620,6</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30 541 703,1</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mn-lt"/>
                        </a:rPr>
                        <a:t>106,4</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7627">
                <a:tc>
                  <a:txBody>
                    <a:bodyPr/>
                    <a:lstStyle/>
                    <a:p>
                      <a:pPr algn="l" fontAlgn="b"/>
                      <a:r>
                        <a:rPr lang="ru-RU" sz="1600" b="1" u="none" strike="noStrike" dirty="0">
                          <a:effectLst/>
                        </a:rPr>
                        <a:t>Всего</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235 792 453,9</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244 267 721,0</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94,3</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60832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В </a:t>
            </a:r>
            <a:r>
              <a:rPr lang="ru-RU" sz="2000" dirty="0" smtClean="0"/>
              <a:t>2017 </a:t>
            </a:r>
            <a:r>
              <a:rPr lang="ru-RU" sz="2000" dirty="0"/>
              <a:t>году в бюджет  Республики Татарстан </a:t>
            </a:r>
            <a:r>
              <a:rPr lang="ru-RU" sz="2000" dirty="0" smtClean="0"/>
              <a:t>поступило       198 375 783,0 тыс</a:t>
            </a:r>
            <a:r>
              <a:rPr lang="ru-RU" sz="2000" dirty="0"/>
              <a:t>. </a:t>
            </a:r>
            <a:r>
              <a:rPr lang="ru-RU" sz="2000" dirty="0" smtClean="0"/>
              <a:t>рублей </a:t>
            </a:r>
            <a:r>
              <a:rPr lang="ru-RU" sz="2000" dirty="0"/>
              <a:t>налоговых доходов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3494168471"/>
              </p:ext>
            </p:extLst>
          </p:nvPr>
        </p:nvGraphicFramePr>
        <p:xfrm>
          <a:off x="514350" y="696985"/>
          <a:ext cx="8543924" cy="3560445"/>
        </p:xfrm>
        <a:graphic>
          <a:graphicData uri="http://schemas.openxmlformats.org/drawingml/2006/table">
            <a:tbl>
              <a:tblPr>
                <a:tableStyleId>{616DA210-FB5B-4158-B5E0-FEB733F419BA}</a:tableStyleId>
              </a:tblPr>
              <a:tblGrid>
                <a:gridCol w="3741505"/>
                <a:gridCol w="1459144"/>
                <a:gridCol w="1881249"/>
                <a:gridCol w="1462026"/>
              </a:tblGrid>
              <a:tr h="293406">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 </a:t>
                      </a:r>
                      <a:r>
                        <a:rPr lang="ru-RU" sz="1200" b="1" u="none" strike="noStrike" dirty="0" smtClean="0">
                          <a:effectLst/>
                        </a:rPr>
                        <a:t>2017 </a:t>
                      </a:r>
                      <a:r>
                        <a:rPr lang="ru-RU" sz="1200" b="1" u="none" strike="noStrike" dirty="0">
                          <a:effectLst/>
                        </a:rPr>
                        <a:t>год (план</a:t>
                      </a:r>
                      <a:r>
                        <a:rPr lang="ru-RU" sz="1200" b="1" u="none" strike="noStrike" dirty="0" smtClean="0">
                          <a:effectLst/>
                        </a:rPr>
                        <a:t>)</a:t>
                      </a:r>
                      <a:br>
                        <a:rPr lang="ru-RU" sz="1200" b="1" u="none" strike="noStrike" dirty="0" smtClean="0">
                          <a:effectLst/>
                        </a:rPr>
                      </a:br>
                      <a:r>
                        <a:rPr lang="ru-RU" sz="1200" b="1" u="none" strike="noStrike" dirty="0" smtClean="0">
                          <a:effectLst/>
                        </a:rPr>
                        <a:t>тыс. рублей</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(факт) </a:t>
                      </a:r>
                    </a:p>
                    <a:p>
                      <a:pPr algn="ctr" fontAlgn="ctr"/>
                      <a:r>
                        <a:rPr lang="ru-RU" sz="1200" b="1" u="none" strike="noStrike" dirty="0" smtClean="0">
                          <a:effectLst/>
                        </a:rPr>
                        <a:t>тыс. рублей</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 исполнения</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7802">
                <a:tc>
                  <a:txBody>
                    <a:bodyPr/>
                    <a:lstStyle/>
                    <a:p>
                      <a:pPr algn="l" fontAlgn="b"/>
                      <a:r>
                        <a:rPr lang="ru-RU" sz="1200" b="1" u="none" strike="noStrike" dirty="0">
                          <a:effectLst/>
                        </a:rPr>
                        <a:t>Всего</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192 008 310,0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198 375 783,0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103,3</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83830">
                <a:tc>
                  <a:txBody>
                    <a:bodyPr/>
                    <a:lstStyle/>
                    <a:p>
                      <a:pPr algn="l" fontAlgn="b"/>
                      <a:r>
                        <a:rPr lang="ru-RU" sz="1200" u="none" strike="noStrike" dirty="0">
                          <a:effectLst/>
                        </a:rPr>
                        <a:t>Налог на прибыль организаций</a:t>
                      </a:r>
                      <a:endParaRPr lang="ru-RU" sz="12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78 500 000,0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82 182 084,7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104,7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dirty="0">
                          <a:effectLst/>
                        </a:rPr>
                        <a:t>Налог на доходы физических лиц</a:t>
                      </a:r>
                      <a:endParaRPr lang="ru-RU" sz="12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47 624 000,0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47 672 476,6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491">
                <a:tc>
                  <a:txBody>
                    <a:bodyPr/>
                    <a:lstStyle/>
                    <a:p>
                      <a:pPr algn="l" fontAlgn="b"/>
                      <a:r>
                        <a:rPr lang="ru-RU" sz="1200" u="none" strike="noStrike" dirty="0">
                          <a:effectLst/>
                        </a:rPr>
                        <a:t>Акцизы по подакцизным товарам (продукции), производимым на территории Российской </a:t>
                      </a:r>
                      <a:r>
                        <a:rPr lang="ru-RU" sz="1200" u="none" strike="noStrike" dirty="0" smtClean="0">
                          <a:effectLst/>
                        </a:rPr>
                        <a:t>Федерации</a:t>
                      </a:r>
                      <a:endParaRPr lang="ru-RU" sz="12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33 200 000,0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35 273 225,9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106,2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a:effectLst/>
                        </a:rPr>
                        <a:t>Налоги на совокупный доход</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5 016 000,0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5 062 509,6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a:effectLst/>
                        </a:rPr>
                        <a:t>Налог на имущество организаций</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22 226 000,0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22 495 908,6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101,2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a:effectLst/>
                        </a:rPr>
                        <a:t>Транспортный налог</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4 555 000,0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4 765 484,0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104,6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a:effectLst/>
                        </a:rPr>
                        <a:t>Налог на игорный бизнес</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8 900,0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9 144,3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102,7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3523">
                <a:tc>
                  <a:txBody>
                    <a:bodyPr/>
                    <a:lstStyle/>
                    <a:p>
                      <a:pPr algn="l" fontAlgn="b"/>
                      <a:r>
                        <a:rPr lang="ru-RU" sz="1200" u="none" strike="noStrike">
                          <a:effectLst/>
                        </a:rPr>
                        <a:t>Налог на добычу полезных ископаемых</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7 500,0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7 124,0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95,0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491">
                <a:tc>
                  <a:txBody>
                    <a:bodyPr/>
                    <a:lstStyle/>
                    <a:p>
                      <a:pPr algn="l" fontAlgn="b"/>
                      <a:r>
                        <a:rPr lang="ru-RU" sz="1200" u="none" strike="noStrike">
                          <a:effectLst/>
                        </a:rPr>
                        <a:t>Сборы за пользование объектами животного мира и за пользование объектами водных биологических ресурсов</a:t>
                      </a:r>
                      <a:endParaRPr lang="ru-RU" sz="1200" b="0" i="0" u="none" strike="noStrike">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1 700,0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1 693,1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200" u="none" strike="noStrike" dirty="0">
                          <a:effectLst/>
                        </a:rPr>
                        <a:t>Государственная пошлина</a:t>
                      </a:r>
                      <a:endParaRPr lang="ru-RU" sz="12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868 750,0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905 281,6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104,2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836">
                <a:tc>
                  <a:txBody>
                    <a:bodyPr/>
                    <a:lstStyle/>
                    <a:p>
                      <a:pPr algn="l" fontAlgn="b"/>
                      <a:r>
                        <a:rPr lang="ru-RU" sz="1200" u="none" strike="noStrike" dirty="0">
                          <a:effectLst/>
                        </a:rPr>
                        <a:t>Задолженность и перерасчеты по отмененным налогам, сборами иным обязательным платежам</a:t>
                      </a:r>
                      <a:endParaRPr lang="ru-RU" sz="12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460,0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850,6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184,9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514350" y="4302710"/>
            <a:ext cx="8543925" cy="2215991"/>
          </a:xfrm>
          <a:prstGeom prst="rect">
            <a:avLst/>
          </a:prstGeom>
          <a:ln w="15875"/>
        </p:spPr>
        <p:style>
          <a:lnRef idx="2">
            <a:schemeClr val="accent1"/>
          </a:lnRef>
          <a:fillRef idx="1">
            <a:schemeClr val="lt1"/>
          </a:fillRef>
          <a:effectRef idx="0">
            <a:schemeClr val="accent1"/>
          </a:effectRef>
          <a:fontRef idx="minor">
            <a:schemeClr val="dk1"/>
          </a:fontRef>
        </p:style>
        <p:txBody>
          <a:bodyPr wrap="square" lIns="36000" tIns="0" rIns="36000" bIns="0">
            <a:spAutoFit/>
          </a:bodyPr>
          <a:lstStyle/>
          <a:p>
            <a:pPr algn="just"/>
            <a:r>
              <a:rPr lang="ru-RU" sz="800" b="1" dirty="0" smtClean="0"/>
              <a:t>Налоговые </a:t>
            </a:r>
            <a:r>
              <a:rPr lang="ru-RU" sz="800" b="1" dirty="0"/>
              <a:t>доходы</a:t>
            </a:r>
            <a:r>
              <a:rPr lang="ru-RU" sz="800" dirty="0"/>
              <a:t> бюджета Республики Татарстан за 2017 год составили 198 375 783,0 тыс. рублей, или 103,3% от годового плана.   </a:t>
            </a:r>
          </a:p>
          <a:p>
            <a:pPr algn="just"/>
            <a:r>
              <a:rPr lang="ru-RU" sz="800" b="1" dirty="0"/>
              <a:t>Налог на прибыль</a:t>
            </a:r>
            <a:r>
              <a:rPr lang="ru-RU" sz="800" dirty="0"/>
              <a:t> организаций поступил в бюджет Республики Татарстан в сумме 82 182 084,7 тыс. рублей, план выполнен на 104,7 процента. Перевыполнение прогнозных назначений обусловлено улучшением результатов деятельности налогоплательщиков, уплачивающих налог по фактической прибыли.  </a:t>
            </a:r>
          </a:p>
          <a:p>
            <a:pPr algn="just"/>
            <a:r>
              <a:rPr lang="ru-RU" sz="800" b="1" dirty="0"/>
              <a:t>Налог на доходы физических лиц</a:t>
            </a:r>
            <a:r>
              <a:rPr lang="ru-RU" sz="800" dirty="0"/>
              <a:t> мобилизован в бюджет Республики Татарстан в сумме 47 672 476,6 тыс. рублей, или 100,1 процента от утвержденного планового назначения.   </a:t>
            </a:r>
          </a:p>
          <a:p>
            <a:pPr algn="just"/>
            <a:r>
              <a:rPr lang="ru-RU" sz="800" dirty="0"/>
              <a:t>Поступление </a:t>
            </a:r>
            <a:r>
              <a:rPr lang="ru-RU" sz="800" b="1" dirty="0"/>
              <a:t>акцизов</a:t>
            </a:r>
            <a:r>
              <a:rPr lang="ru-RU" sz="800" dirty="0"/>
              <a:t> в бюджет Республики Татарстан составило 35 273 225,9 тыс. рублей. Выполнение утвержденного плана по сбору акцизов составило 106,2 процента.</a:t>
            </a:r>
          </a:p>
          <a:p>
            <a:pPr algn="just"/>
            <a:r>
              <a:rPr lang="ru-RU" sz="800" dirty="0"/>
              <a:t>Исполнение </a:t>
            </a:r>
            <a:r>
              <a:rPr lang="ru-RU" sz="800" b="1" dirty="0"/>
              <a:t>по налогам на совокупный доход</a:t>
            </a:r>
            <a:r>
              <a:rPr lang="ru-RU" sz="800" dirty="0"/>
              <a:t> составило 5 062 509,6 тыс. рублей. Утвержденный план выполнен на 100,9 процента. </a:t>
            </a:r>
          </a:p>
          <a:p>
            <a:pPr algn="just"/>
            <a:r>
              <a:rPr lang="ru-RU" sz="800" dirty="0"/>
              <a:t>Поступления </a:t>
            </a:r>
            <a:r>
              <a:rPr lang="ru-RU" sz="800" b="1" dirty="0"/>
              <a:t>по налогам на имущество</a:t>
            </a:r>
            <a:r>
              <a:rPr lang="ru-RU" sz="800" dirty="0"/>
              <a:t> составили 27 270 536,9 тыс. рублей.    </a:t>
            </a:r>
          </a:p>
          <a:p>
            <a:pPr algn="just"/>
            <a:r>
              <a:rPr lang="ru-RU" sz="800" b="1" dirty="0"/>
              <a:t>Налог на имущество организаций</a:t>
            </a:r>
            <a:r>
              <a:rPr lang="ru-RU" sz="800" dirty="0"/>
              <a:t> поступил в сумме 22 495 908,6 тыс. рублей. Утвержденный план выполнен на 101,2 процента.</a:t>
            </a:r>
          </a:p>
          <a:p>
            <a:pPr algn="just"/>
            <a:r>
              <a:rPr lang="ru-RU" sz="800" dirty="0"/>
              <a:t>Поступление </a:t>
            </a:r>
            <a:r>
              <a:rPr lang="ru-RU" sz="800" b="1" dirty="0"/>
              <a:t>транспортного налога</a:t>
            </a:r>
            <a:r>
              <a:rPr lang="ru-RU" sz="800" dirty="0"/>
              <a:t> в бюджет Республики Татарстан составило 4 765 484,0 тыс. рублей, или 104,6 процента от планового назначения. Перевыполнение объясняется улучшением платежной дисциплины.</a:t>
            </a:r>
          </a:p>
          <a:p>
            <a:pPr algn="just"/>
            <a:r>
              <a:rPr lang="ru-RU" sz="800" b="1" dirty="0"/>
              <a:t>Налог на игорный бизнес</a:t>
            </a:r>
            <a:r>
              <a:rPr lang="ru-RU" sz="800" dirty="0"/>
              <a:t> поступил в бюджет Республики Татарстан в сумме  9 144,3 тыс. рублей. Выполнение утвержденного плана составило 102,7 процента.</a:t>
            </a:r>
          </a:p>
          <a:p>
            <a:pPr algn="just"/>
            <a:r>
              <a:rPr lang="ru-RU" sz="800" dirty="0"/>
              <a:t>Исполнение </a:t>
            </a:r>
            <a:r>
              <a:rPr lang="ru-RU" sz="800" b="1" dirty="0"/>
              <a:t>по налогам, сборам и регулярным платежам за пользование природными ресурсами</a:t>
            </a:r>
            <a:r>
              <a:rPr lang="ru-RU" sz="800" dirty="0"/>
              <a:t> составило 8 817,1 тыс. рублей, или 95,8 процента от утвержденного плана, в том числе поступление налога на добычу полезных ископаемых – 7 124,0 тыс. рублей, или 95,0 процента от утвержденного плана. Неисполнение плановых назначений связано со снижением объемов добычи прочих полезных ископаемых. </a:t>
            </a:r>
          </a:p>
          <a:p>
            <a:pPr algn="just"/>
            <a:r>
              <a:rPr lang="ru-RU" sz="800" dirty="0"/>
              <a:t>Поступление </a:t>
            </a:r>
            <a:r>
              <a:rPr lang="ru-RU" sz="800" b="1" dirty="0"/>
              <a:t>государственной пошлины</a:t>
            </a:r>
            <a:r>
              <a:rPr lang="ru-RU" sz="800" dirty="0"/>
              <a:t> составило 905 281,6 тыс. рублей, или 104,2 процента от прогнозного назначения. Платежи данного доходного источника носят заявительный характер.  </a:t>
            </a:r>
          </a:p>
          <a:p>
            <a:pPr algn="just"/>
            <a:r>
              <a:rPr lang="ru-RU" sz="800" dirty="0"/>
              <a:t>Поступления </a:t>
            </a:r>
            <a:r>
              <a:rPr lang="ru-RU" sz="800" b="1" dirty="0"/>
              <a:t>по отмененным налогам</a:t>
            </a:r>
            <a:r>
              <a:rPr lang="ru-RU" sz="800" dirty="0"/>
              <a:t> в сумме 850,6 тыс. рублей сложились за счет погашения задолженности, возникшей в предыдущие отчетные </a:t>
            </a:r>
            <a:r>
              <a:rPr lang="ru-RU" sz="800" dirty="0" smtClean="0"/>
              <a:t>периоды.  </a:t>
            </a:r>
            <a:endParaRPr lang="ru-RU" sz="800" dirty="0"/>
          </a:p>
        </p:txBody>
      </p:sp>
    </p:spTree>
    <p:extLst>
      <p:ext uri="{BB962C8B-B14F-4D97-AF65-F5344CB8AC3E}">
        <p14:creationId xmlns:p14="http://schemas.microsoft.com/office/powerpoint/2010/main" val="285411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344487"/>
          </a:xfrm>
        </p:spPr>
        <p:txBody>
          <a:bodyPr>
            <a:normAutofit fontScale="77500" lnSpcReduction="20000"/>
          </a:bodyPr>
          <a:lstStyle/>
          <a:p>
            <a:r>
              <a:rPr lang="ru-RU" dirty="0"/>
              <a:t>Неналоговые доходы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2777547705"/>
              </p:ext>
            </p:extLst>
          </p:nvPr>
        </p:nvGraphicFramePr>
        <p:xfrm>
          <a:off x="514350" y="482600"/>
          <a:ext cx="8477249" cy="2971143"/>
        </p:xfrm>
        <a:graphic>
          <a:graphicData uri="http://schemas.openxmlformats.org/drawingml/2006/table">
            <a:tbl>
              <a:tblPr>
                <a:tableStyleId>{616DA210-FB5B-4158-B5E0-FEB733F419BA}</a:tableStyleId>
              </a:tblPr>
              <a:tblGrid>
                <a:gridCol w="3480134"/>
                <a:gridCol w="1504233"/>
                <a:gridCol w="1746441"/>
                <a:gridCol w="1746441"/>
              </a:tblGrid>
              <a:tr h="370981">
                <a:tc>
                  <a:txBody>
                    <a:bodyPr/>
                    <a:lstStyle/>
                    <a:p>
                      <a:pPr algn="ctr" fontAlgn="ctr"/>
                      <a:r>
                        <a:rPr lang="ru-RU" sz="1400" b="1" u="none" strike="noStrike" dirty="0">
                          <a:effectLst/>
                        </a:rPr>
                        <a:t>Наименование</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a:t>
                      </a:r>
                      <a:r>
                        <a:rPr lang="ru-RU" sz="1400" b="1" u="none" strike="noStrike" dirty="0" smtClean="0">
                          <a:effectLst/>
                        </a:rPr>
                        <a:t>2017 год (</a:t>
                      </a:r>
                      <a:r>
                        <a:rPr lang="ru-RU" sz="1400" b="1" u="none" strike="noStrike" dirty="0">
                          <a:effectLst/>
                        </a:rPr>
                        <a:t>план</a:t>
                      </a:r>
                      <a:r>
                        <a:rPr lang="ru-RU" sz="1400" b="1" u="none" strike="noStrike" dirty="0" smtClean="0">
                          <a:effectLst/>
                        </a:rPr>
                        <a:t>)</a:t>
                      </a:r>
                      <a:br>
                        <a:rPr lang="ru-RU" sz="1400" b="1" u="none" strike="noStrike" dirty="0" smtClean="0">
                          <a:effectLst/>
                        </a:rPr>
                      </a:br>
                      <a:r>
                        <a:rPr lang="ru-RU" sz="1400" b="1" u="none" strike="noStrike" dirty="0" smtClean="0">
                          <a:effectLst/>
                        </a:rPr>
                        <a:t>тыс. рублей</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a:t>
                      </a:r>
                      <a:r>
                        <a:rPr lang="ru-RU" sz="1400" b="1" u="none" strike="noStrike" dirty="0" smtClean="0">
                          <a:effectLst/>
                        </a:rPr>
                        <a:t/>
                      </a:r>
                      <a:br>
                        <a:rPr lang="ru-RU" sz="1400" b="1" u="none" strike="noStrike" dirty="0" smtClean="0">
                          <a:effectLst/>
                        </a:rPr>
                      </a:br>
                      <a:r>
                        <a:rPr lang="ru-RU" sz="1400" b="1" u="none" strike="noStrike" dirty="0" smtClean="0">
                          <a:effectLst/>
                        </a:rPr>
                        <a:t>(</a:t>
                      </a:r>
                      <a:r>
                        <a:rPr lang="ru-RU" sz="1400" b="1" u="none" strike="noStrike" dirty="0">
                          <a:effectLst/>
                        </a:rPr>
                        <a:t>факт</a:t>
                      </a:r>
                      <a:r>
                        <a:rPr lang="ru-RU" sz="1400" b="1" u="none" strike="noStrike" dirty="0" smtClean="0">
                          <a:effectLst/>
                        </a:rPr>
                        <a:t>)</a:t>
                      </a:r>
                      <a:br>
                        <a:rPr lang="ru-RU" sz="1400" b="1" u="none" strike="noStrike" dirty="0" smtClean="0">
                          <a:effectLst/>
                        </a:rPr>
                      </a:br>
                      <a:r>
                        <a:rPr lang="ru-RU" sz="1400" b="1" u="none" strike="noStrike" dirty="0" smtClean="0">
                          <a:effectLst/>
                        </a:rPr>
                        <a:t>тыс. рублей</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14900">
                <a:tc>
                  <a:txBody>
                    <a:bodyPr/>
                    <a:lstStyle/>
                    <a:p>
                      <a:pPr algn="l" fontAlgn="ctr"/>
                      <a:r>
                        <a:rPr lang="ru-RU" sz="1050" u="none" strike="noStrike" dirty="0">
                          <a:effectLst/>
                        </a:rPr>
                        <a:t>ДОХОДЫ ОТ ИСПОЛЬЗОВАНИЯ ИМУЩЕСТВА, НАХОДЯЩЕГОСЯ В ГОСУДАРСТВЕННОЙ И МУНИЦИПАЛЬНОЙ СОБСТВЕННОСТИ</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653 692,0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660 512,4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101,0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5897">
                <a:tc>
                  <a:txBody>
                    <a:bodyPr/>
                    <a:lstStyle/>
                    <a:p>
                      <a:pPr algn="l" fontAlgn="ctr"/>
                      <a:r>
                        <a:rPr lang="ru-RU" sz="1050" u="none" strike="noStrike" dirty="0">
                          <a:effectLst/>
                        </a:rPr>
                        <a:t>ПЛАТЕЖИ ПРИ ПОЛЬЗОВАНИИ ПРИРОДНЫМИ РЕСУРСАМИ</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228 312,0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233 878,2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102,4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5897">
                <a:tc>
                  <a:txBody>
                    <a:bodyPr/>
                    <a:lstStyle/>
                    <a:p>
                      <a:pPr algn="l" fontAlgn="ctr"/>
                      <a:r>
                        <a:rPr lang="ru-RU" sz="1050" u="none" strike="noStrike" dirty="0">
                          <a:effectLst/>
                        </a:rPr>
                        <a:t>ДОХОДЫ ОТ ОКАЗАНИЯ ПЛАТНЫХ УСЛУГ (РАБОТ) И КОМПЕНСАЦИИ ЗАТРАТ ГОСУДАРСТВА</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5 763 573,0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5 997 259,0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104,1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5897">
                <a:tc>
                  <a:txBody>
                    <a:bodyPr/>
                    <a:lstStyle/>
                    <a:p>
                      <a:pPr algn="l" fontAlgn="ctr"/>
                      <a:r>
                        <a:rPr lang="ru-RU" sz="1050" u="none" strike="noStrike" dirty="0">
                          <a:effectLst/>
                        </a:rPr>
                        <a:t>ДОХОДЫ ОТ ПРОДАЖИ МАТЕРИАЛЬНЫХ И НЕМАТЕРИАЛЬНЫХ АКТИВОВ</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1 279 559,3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1 290 911,2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3794">
                <a:tc>
                  <a:txBody>
                    <a:bodyPr/>
                    <a:lstStyle/>
                    <a:p>
                      <a:pPr algn="l" fontAlgn="ctr"/>
                      <a:r>
                        <a:rPr lang="ru-RU" sz="1050" u="none" strike="noStrike" dirty="0">
                          <a:effectLst/>
                        </a:rPr>
                        <a:t>АДМИНИСТРАТИВНЫЕ ПЛАТЕЖИ И СБОРЫ</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1 438,0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1 489,4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103,6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3794">
                <a:tc>
                  <a:txBody>
                    <a:bodyPr/>
                    <a:lstStyle/>
                    <a:p>
                      <a:pPr algn="l" fontAlgn="ctr"/>
                      <a:r>
                        <a:rPr lang="ru-RU" sz="1050" u="none" strike="noStrike" dirty="0">
                          <a:effectLst/>
                        </a:rPr>
                        <a:t>ШТРАФЫ, САНКЦИИ, ВОЗМЕЩЕНИЕ УЩЕРБА</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3 044 387,0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3 065 239,2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7090">
                <a:tc>
                  <a:txBody>
                    <a:bodyPr/>
                    <a:lstStyle/>
                    <a:p>
                      <a:pPr algn="l" fontAlgn="ctr"/>
                      <a:r>
                        <a:rPr lang="ru-RU" sz="1050" u="none" strike="noStrike" dirty="0">
                          <a:effectLst/>
                        </a:rPr>
                        <a:t>ПРОЧИЕ НЕНАЛОГОВЫЕ ДОХОДЫ</a:t>
                      </a:r>
                      <a:endParaRPr lang="ru-RU" sz="105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4 099 562,0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4 100 945,5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3794">
                <a:tc>
                  <a:txBody>
                    <a:bodyPr/>
                    <a:lstStyle/>
                    <a:p>
                      <a:pPr algn="l" fontAlgn="ctr"/>
                      <a:r>
                        <a:rPr lang="ru-RU" sz="1200" b="1" u="none" strike="noStrike" dirty="0">
                          <a:effectLst/>
                        </a:rPr>
                        <a:t> ВСЕГО</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200" b="1" i="0" u="none" strike="noStrike" dirty="0" smtClean="0">
                          <a:solidFill>
                            <a:srgbClr val="000000"/>
                          </a:solidFill>
                          <a:effectLst/>
                          <a:latin typeface="+mn-lt"/>
                        </a:rPr>
                        <a:t>15 070 523,3</a:t>
                      </a:r>
                      <a:endParaRPr lang="ru-RU" sz="1200" b="1"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200" b="1" i="0" u="none" strike="noStrike" dirty="0" smtClean="0">
                          <a:solidFill>
                            <a:srgbClr val="000000"/>
                          </a:solidFill>
                          <a:effectLst/>
                          <a:latin typeface="+mn-lt"/>
                        </a:rPr>
                        <a:t>15 350 234,9</a:t>
                      </a:r>
                      <a:endParaRPr lang="ru-RU" sz="1200" b="1"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101,9</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5" name="Прямоугольник 4"/>
          <p:cNvSpPr/>
          <p:nvPr/>
        </p:nvSpPr>
        <p:spPr>
          <a:xfrm>
            <a:off x="453389" y="3529346"/>
            <a:ext cx="8477249" cy="2123658"/>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smtClean="0"/>
              <a:t>Неналоговые </a:t>
            </a:r>
            <a:r>
              <a:rPr lang="ru-RU" sz="1200" dirty="0"/>
              <a:t>доходы поступили в бюджет Республики Татарстан в сумме 15 350 234,9 тыс. рублей, или </a:t>
            </a:r>
            <a:r>
              <a:rPr lang="ru-RU" sz="1200" dirty="0" smtClean="0"/>
              <a:t>101,9 процента </a:t>
            </a:r>
            <a:r>
              <a:rPr lang="ru-RU" sz="1200" dirty="0"/>
              <a:t>к плановому назначению. </a:t>
            </a:r>
          </a:p>
          <a:p>
            <a:pPr algn="just"/>
            <a:r>
              <a:rPr lang="ru-RU" sz="1200" dirty="0"/>
              <a:t>Доходы от использования государственного имущества поступили в сумме 660 512,4 тыс. рублей, или 101,0 процент от прогнозного назначения. </a:t>
            </a:r>
          </a:p>
          <a:p>
            <a:pPr algn="just"/>
            <a:r>
              <a:rPr lang="ru-RU" sz="1200" dirty="0"/>
              <a:t>Доходы от продажи материальных и нематериальных активов поступили в сумме 1 290 911,2 тыс. рублей, или 100,9 процента от планового назначения.</a:t>
            </a:r>
          </a:p>
          <a:p>
            <a:pPr algn="just"/>
            <a:r>
              <a:rPr lang="ru-RU" sz="1200" dirty="0"/>
              <a:t>Иные неналоговые доходы (платежи при пользовании природными ресурсами, доходы от оказания платных услуг и компенсации затрат государства, административные платежи, штрафные санкции, прочие неналоговые доходы) составили 13 398 811,3 тыс. рублей, или 102,0 процента от утвержденного плана. Превышение плановых назначений связано с поступлениями доходов от компенсации затрат государства и прочих неналоговых доходов.</a:t>
            </a:r>
          </a:p>
          <a:p>
            <a:r>
              <a:rPr lang="ru-RU" sz="1200" dirty="0"/>
              <a:t> </a:t>
            </a:r>
          </a:p>
        </p:txBody>
      </p:sp>
    </p:spTree>
    <p:extLst>
      <p:ext uri="{BB962C8B-B14F-4D97-AF65-F5344CB8AC3E}">
        <p14:creationId xmlns:p14="http://schemas.microsoft.com/office/powerpoint/2010/main" val="252824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55" y="620785"/>
            <a:ext cx="8235696" cy="5570756"/>
          </a:xfrm>
          <a:prstGeom prst="rect">
            <a:avLst/>
          </a:prstGeom>
          <a:noFill/>
        </p:spPr>
        <p:txBody>
          <a:bodyPr wrap="square" rtlCol="0">
            <a:spAutoFit/>
          </a:bodyPr>
          <a:lstStyle/>
          <a:p>
            <a:pPr algn="just"/>
            <a:r>
              <a:rPr lang="ru-RU" dirty="0" smtClean="0"/>
              <a:t>Безвозмездные поступления включают в себя:</a:t>
            </a:r>
          </a:p>
          <a:p>
            <a:pPr algn="just"/>
            <a:endParaRPr lang="ru-RU" dirty="0" smtClean="0"/>
          </a:p>
          <a:p>
            <a:pPr algn="just"/>
            <a:r>
              <a:rPr lang="ru-RU" sz="1600" b="1" dirty="0" smtClean="0">
                <a:solidFill>
                  <a:schemeClr val="accent1"/>
                </a:solidFill>
              </a:rPr>
              <a:t>Межбюджетные трансферты </a:t>
            </a:r>
            <a:r>
              <a:rPr lang="ru-RU" sz="1600" dirty="0"/>
              <a:t>- средства, предоставляемые одним бюджетом бюджетной системы Российской Федерации </a:t>
            </a:r>
            <a:r>
              <a:rPr lang="ru-RU" sz="1600" dirty="0" smtClean="0"/>
              <a:t>другому </a:t>
            </a:r>
            <a:r>
              <a:rPr lang="ru-RU" sz="1600" dirty="0"/>
              <a:t>бюджету бюджетной системы Российской </a:t>
            </a:r>
            <a:r>
              <a:rPr lang="ru-RU" sz="1600" dirty="0" smtClean="0"/>
              <a:t>Федерации</a:t>
            </a:r>
          </a:p>
          <a:p>
            <a:pPr algn="just"/>
            <a:endParaRPr lang="ru-RU" sz="1600" dirty="0"/>
          </a:p>
          <a:p>
            <a:pPr algn="just"/>
            <a:r>
              <a:rPr lang="ru-RU" sz="1600" b="1" dirty="0" smtClean="0">
                <a:solidFill>
                  <a:schemeClr val="accent1"/>
                </a:solidFill>
              </a:rPr>
              <a:t>Дотации</a:t>
            </a:r>
            <a:r>
              <a:rPr lang="ru-RU" sz="1600" b="1" dirty="0" smtClean="0"/>
              <a:t> </a:t>
            </a:r>
            <a:r>
              <a:rPr lang="ru-RU" sz="1600" dirty="0"/>
              <a:t>- межбюджетные трансферты, предоставляемые на безвозмездной и безвозвратной основе без установления направлений </a:t>
            </a:r>
            <a:r>
              <a:rPr lang="ru-RU" sz="1600" dirty="0" smtClean="0"/>
              <a:t>и </a:t>
            </a:r>
            <a:r>
              <a:rPr lang="ru-RU" sz="1600" dirty="0"/>
              <a:t>(или) условий их использования</a:t>
            </a:r>
            <a:endParaRPr lang="ru-RU" sz="1600" dirty="0" smtClean="0"/>
          </a:p>
          <a:p>
            <a:pPr algn="just"/>
            <a:endParaRPr lang="ru-RU" sz="1600" dirty="0" smtClean="0"/>
          </a:p>
          <a:p>
            <a:pPr algn="just"/>
            <a:r>
              <a:rPr lang="ru-RU" sz="1600" b="1" dirty="0">
                <a:solidFill>
                  <a:schemeClr val="accent1"/>
                </a:solidFill>
              </a:rPr>
              <a:t>Субсидии </a:t>
            </a:r>
            <a:r>
              <a:rPr lang="ru-RU" sz="1600" dirty="0" smtClean="0"/>
              <a:t>- </a:t>
            </a:r>
            <a:r>
              <a:rPr lang="ru-RU" sz="1600" dirty="0"/>
              <a:t>межбюджетные трансферты, предоставляемые в целях </a:t>
            </a:r>
            <a:r>
              <a:rPr lang="ru-RU" sz="1600" dirty="0" err="1" smtClean="0"/>
              <a:t>софинансирования</a:t>
            </a:r>
            <a:r>
              <a:rPr lang="ru-RU" sz="1600" dirty="0" smtClean="0"/>
              <a:t> </a:t>
            </a:r>
            <a:r>
              <a:rPr lang="ru-RU" sz="1600" dirty="0"/>
              <a:t>расходных обязательств, возникающих при </a:t>
            </a:r>
            <a:r>
              <a:rPr lang="ru-RU" sz="1600" dirty="0" smtClean="0"/>
              <a:t>выполнении </a:t>
            </a:r>
            <a:r>
              <a:rPr lang="ru-RU" sz="1600" dirty="0"/>
              <a:t>полномочий органов государственной власти субъектов РФ по предметам ведения субъектов РФ и предметам </a:t>
            </a:r>
            <a:r>
              <a:rPr lang="ru-RU" sz="1600" dirty="0" smtClean="0"/>
              <a:t>совместного </a:t>
            </a:r>
            <a:r>
              <a:rPr lang="ru-RU" sz="1600" dirty="0"/>
              <a:t>ведения РФ и субъектов РФ, и расходных обязательств по выполнению полномочий органов местного самоуправления по </a:t>
            </a:r>
          </a:p>
          <a:p>
            <a:pPr algn="just"/>
            <a:r>
              <a:rPr lang="ru-RU" sz="1600" dirty="0"/>
              <a:t>вопросам местного значения</a:t>
            </a:r>
            <a:endParaRPr lang="ru-RU" sz="1600" dirty="0" smtClean="0"/>
          </a:p>
          <a:p>
            <a:pPr algn="just"/>
            <a:endParaRPr lang="ru-RU" sz="1600" dirty="0" smtClean="0">
              <a:solidFill>
                <a:schemeClr val="accent1"/>
              </a:solidFill>
            </a:endParaRPr>
          </a:p>
          <a:p>
            <a:pPr algn="just"/>
            <a:r>
              <a:rPr lang="ru-RU" sz="1600" b="1" dirty="0" smtClean="0">
                <a:solidFill>
                  <a:schemeClr val="accent1"/>
                </a:solidFill>
              </a:rPr>
              <a:t>Субвенции </a:t>
            </a:r>
            <a:r>
              <a:rPr lang="ru-RU" sz="1600" dirty="0" smtClean="0"/>
              <a:t>- межбюджетные </a:t>
            </a:r>
            <a:r>
              <a:rPr lang="ru-RU" sz="1600" dirty="0"/>
              <a:t>трансферты, предоставляемые бюджетам субъектов Российской Федерации в целях финансового </a:t>
            </a:r>
            <a:r>
              <a:rPr lang="ru-RU" sz="1600" dirty="0" smtClean="0"/>
              <a:t>обеспечения </a:t>
            </a:r>
            <a:r>
              <a:rPr lang="ru-RU" sz="1600" dirty="0"/>
              <a:t>расходных обязательств субъектов РФ и (или) муниципальных образований, возникающих при выполнении полномочий </a:t>
            </a:r>
            <a:r>
              <a:rPr lang="ru-RU" sz="1600" dirty="0" smtClean="0"/>
              <a:t>РФ</a:t>
            </a:r>
            <a:r>
              <a:rPr lang="ru-RU" sz="1600" dirty="0"/>
              <a:t>, переданных для осуществления органам государственной власти субъектов </a:t>
            </a:r>
            <a:r>
              <a:rPr lang="ru-RU" sz="1600" dirty="0" smtClean="0"/>
              <a:t>РФ </a:t>
            </a:r>
            <a:r>
              <a:rPr lang="ru-RU" sz="1600" dirty="0"/>
              <a:t>и (или) органам местного </a:t>
            </a:r>
            <a:r>
              <a:rPr lang="ru-RU" sz="1600" dirty="0" smtClean="0"/>
              <a:t>самоуправления</a:t>
            </a:r>
            <a:endParaRPr lang="ru-RU" sz="1600" dirty="0"/>
          </a:p>
        </p:txBody>
      </p:sp>
      <p:sp>
        <p:nvSpPr>
          <p:cNvPr id="6" name="Текст 2"/>
          <p:cNvSpPr>
            <a:spLocks noGrp="1"/>
          </p:cNvSpPr>
          <p:nvPr>
            <p:ph type="body" sz="quarter" idx="14"/>
          </p:nvPr>
        </p:nvSpPr>
        <p:spPr>
          <a:xfrm>
            <a:off x="514350" y="46038"/>
            <a:ext cx="8088112" cy="574747"/>
          </a:xfrm>
        </p:spPr>
        <p:txBody>
          <a:bodyPr>
            <a:normAutofit/>
          </a:bodyPr>
          <a:lstStyle/>
          <a:p>
            <a:r>
              <a:rPr lang="ru-RU" sz="2400" dirty="0" smtClean="0"/>
              <a:t>Безвозмездные поступления</a:t>
            </a:r>
            <a:endParaRPr lang="ru-RU" sz="2400" dirty="0"/>
          </a:p>
        </p:txBody>
      </p:sp>
    </p:spTree>
    <p:extLst>
      <p:ext uri="{BB962C8B-B14F-4D97-AF65-F5344CB8AC3E}">
        <p14:creationId xmlns:p14="http://schemas.microsoft.com/office/powerpoint/2010/main" val="98782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a:bodyPr>
          <a:lstStyle/>
          <a:p>
            <a:r>
              <a:rPr lang="ru-RU" sz="2400" dirty="0" smtClean="0"/>
              <a:t>Безвозмездные поступления в 2017 году</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2651499128"/>
              </p:ext>
            </p:extLst>
          </p:nvPr>
        </p:nvGraphicFramePr>
        <p:xfrm>
          <a:off x="597391" y="577829"/>
          <a:ext cx="8467725" cy="5630566"/>
        </p:xfrm>
        <a:graphic>
          <a:graphicData uri="http://schemas.openxmlformats.org/drawingml/2006/table">
            <a:tbl>
              <a:tblPr>
                <a:tableStyleId>{5C22544A-7EE6-4342-B048-85BDC9FD1C3A}</a:tableStyleId>
              </a:tblPr>
              <a:tblGrid>
                <a:gridCol w="5760720"/>
                <a:gridCol w="1333499"/>
                <a:gridCol w="1373506"/>
              </a:tblGrid>
              <a:tr h="486427">
                <a:tc>
                  <a:txBody>
                    <a:bodyPr/>
                    <a:lstStyle/>
                    <a:p>
                      <a:pPr algn="ctr" fontAlgn="ctr"/>
                      <a:r>
                        <a:rPr lang="ru-RU" sz="1800" b="1" u="none" strike="noStrike" dirty="0">
                          <a:effectLst/>
                          <a:latin typeface="+mn-lt"/>
                        </a:rPr>
                        <a:t>Наименование</a:t>
                      </a:r>
                      <a:endParaRPr lang="ru-RU" sz="18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800" b="1" u="none" strike="noStrike" dirty="0" smtClean="0">
                          <a:effectLst/>
                          <a:latin typeface="+mn-lt"/>
                        </a:rPr>
                        <a:t>2017 </a:t>
                      </a:r>
                      <a:r>
                        <a:rPr lang="ru-RU" sz="1800" b="1" u="none" strike="noStrike" dirty="0">
                          <a:effectLst/>
                          <a:latin typeface="+mn-lt"/>
                        </a:rPr>
                        <a:t>года </a:t>
                      </a:r>
                      <a:br>
                        <a:rPr lang="ru-RU" sz="1800" b="1" u="none" strike="noStrike" dirty="0">
                          <a:effectLst/>
                          <a:latin typeface="+mn-lt"/>
                        </a:rPr>
                      </a:br>
                      <a:r>
                        <a:rPr lang="ru-RU" sz="1800" b="1" u="none" strike="noStrike" dirty="0">
                          <a:effectLst/>
                          <a:latin typeface="+mn-lt"/>
                        </a:rPr>
                        <a:t>(план)</a:t>
                      </a:r>
                      <a:endParaRPr lang="ru-RU" sz="18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800" b="1" u="none" strike="noStrike" dirty="0" smtClean="0">
                          <a:effectLst/>
                          <a:latin typeface="+mn-lt"/>
                        </a:rPr>
                        <a:t>2017 </a:t>
                      </a:r>
                      <a:r>
                        <a:rPr lang="ru-RU" sz="1800" b="1" u="none" strike="noStrike" dirty="0">
                          <a:effectLst/>
                          <a:latin typeface="+mn-lt"/>
                        </a:rPr>
                        <a:t>год </a:t>
                      </a:r>
                      <a:br>
                        <a:rPr lang="ru-RU" sz="1800" b="1" u="none" strike="noStrike" dirty="0">
                          <a:effectLst/>
                          <a:latin typeface="+mn-lt"/>
                        </a:rPr>
                      </a:br>
                      <a:r>
                        <a:rPr lang="ru-RU" sz="1800" b="1" u="none" strike="noStrike" dirty="0">
                          <a:effectLst/>
                          <a:latin typeface="+mn-lt"/>
                        </a:rPr>
                        <a:t>(факт)</a:t>
                      </a:r>
                      <a:endParaRPr lang="ru-RU" sz="18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6632">
                <a:tc>
                  <a:txBody>
                    <a:bodyPr/>
                    <a:lstStyle/>
                    <a:p>
                      <a:pPr algn="ctr" fontAlgn="b"/>
                      <a:r>
                        <a:rPr lang="ru-RU" sz="1600" b="1" u="none" strike="noStrike" dirty="0">
                          <a:effectLst/>
                          <a:latin typeface="+mn-lt"/>
                        </a:rPr>
                        <a:t>ВСЕГО</a:t>
                      </a:r>
                      <a:endParaRPr lang="ru-RU" sz="16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smtClean="0">
                          <a:solidFill>
                            <a:srgbClr val="000000"/>
                          </a:solidFill>
                          <a:effectLst/>
                          <a:latin typeface="+mn-lt"/>
                        </a:rPr>
                        <a:t>28 713 620,6</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smtClean="0">
                          <a:solidFill>
                            <a:srgbClr val="000000"/>
                          </a:solidFill>
                          <a:effectLst/>
                          <a:latin typeface="+mn-lt"/>
                        </a:rPr>
                        <a:t>30 541 703,1</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2053">
                <a:tc>
                  <a:txBody>
                    <a:bodyPr/>
                    <a:lstStyle/>
                    <a:p>
                      <a:pPr algn="l" fontAlgn="b"/>
                      <a:r>
                        <a:rPr lang="ru-RU" sz="1400" u="none" strike="noStrike" dirty="0">
                          <a:effectLst/>
                          <a:latin typeface="+mn-lt"/>
                        </a:rPr>
                        <a:t>Безвозмездные поступления от федерального бюджета</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24 893 647,6</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26 414 492,2</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5944">
                <a:tc>
                  <a:txBody>
                    <a:bodyPr/>
                    <a:lstStyle/>
                    <a:p>
                      <a:pPr algn="l" fontAlgn="b"/>
                      <a:r>
                        <a:rPr lang="ru-RU" sz="1200" u="none" strike="noStrike" dirty="0">
                          <a:effectLst/>
                          <a:latin typeface="+mn-lt"/>
                        </a:rPr>
                        <a:t>Дотации</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1 011 121,2</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2 686 064,7</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fontAlgn="b"/>
                      <a:r>
                        <a:rPr lang="ru-RU" sz="1200" u="none" strike="noStrike" dirty="0">
                          <a:effectLst/>
                          <a:latin typeface="+mn-lt"/>
                        </a:rPr>
                        <a:t>Субсидии</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13 278 436,5</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13 254 746,0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fontAlgn="b"/>
                      <a:r>
                        <a:rPr lang="ru-RU" sz="1200" u="none" strike="noStrike" dirty="0">
                          <a:effectLst/>
                          <a:latin typeface="+mn-lt"/>
                        </a:rPr>
                        <a:t>Субвенции</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6 709 248,1</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6  577 422,4</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fontAlgn="b"/>
                      <a:r>
                        <a:rPr lang="ru-RU" sz="1200" u="none" strike="noStrike" dirty="0">
                          <a:effectLst/>
                          <a:latin typeface="+mn-lt"/>
                        </a:rPr>
                        <a:t>Иные межбюджетные трансферты</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3 894 841,8</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3 896 259,1</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4106">
                <a:tc>
                  <a:txBody>
                    <a:bodyPr/>
                    <a:lstStyle/>
                    <a:p>
                      <a:pPr algn="l" fontAlgn="b"/>
                      <a:r>
                        <a:rPr lang="ru-RU" sz="1400" u="none" strike="noStrike" dirty="0">
                          <a:effectLst/>
                          <a:latin typeface="+mn-lt"/>
                        </a:rPr>
                        <a:t>Безвозмездные поступления от бюджета Пенсионного фонда Российской Федерации</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133,7</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5944">
                <a:tc>
                  <a:txBody>
                    <a:bodyPr/>
                    <a:lstStyle/>
                    <a:p>
                      <a:pPr algn="l" fontAlgn="b"/>
                      <a:r>
                        <a:rPr lang="ru-RU" sz="1200" u="none" strike="noStrike" dirty="0">
                          <a:effectLst/>
                          <a:latin typeface="+mn-lt"/>
                        </a:rPr>
                        <a:t>Субсидии</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90851">
                <a:tc>
                  <a:txBody>
                    <a:bodyPr/>
                    <a:lstStyle/>
                    <a:p>
                      <a:pPr algn="l" fontAlgn="b"/>
                      <a:r>
                        <a:rPr lang="ru-RU" sz="1200" u="none" strike="noStrike" dirty="0">
                          <a:effectLst/>
                          <a:latin typeface="+mn-lt"/>
                        </a:rPr>
                        <a:t>Прочие безвозмездные поступления от других бюджетов бюджетной системы</a:t>
                      </a:r>
                      <a:endParaRPr lang="ru-RU" sz="12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smtClean="0">
                          <a:solidFill>
                            <a:srgbClr val="000000"/>
                          </a:solidFill>
                          <a:effectLst/>
                          <a:latin typeface="+mn-lt"/>
                        </a:rPr>
                        <a:t>133,7</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16159">
                <a:tc>
                  <a:txBody>
                    <a:bodyPr/>
                    <a:lstStyle/>
                    <a:p>
                      <a:pPr algn="l" fontAlgn="b"/>
                      <a:r>
                        <a:rPr lang="ru-RU" sz="1400" u="none" strike="noStrike" dirty="0">
                          <a:effectLst/>
                          <a:latin typeface="+mn-lt"/>
                        </a:rPr>
                        <a:t>Безвозмездные поступления от государственной корпорации – Фонда содействия реформированию жилищно-коммунального хозяйства</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-1 500,0</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l" fontAlgn="b"/>
                      <a:r>
                        <a:rPr lang="ru-RU" sz="1400" u="none" strike="noStrike" dirty="0">
                          <a:effectLst/>
                          <a:latin typeface="+mn-lt"/>
                        </a:rPr>
                        <a:t>Безвозмездные поступления от некоммерческой организации "Фонд развития моногородов"</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666 582,3</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653 927,0</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053">
                <a:tc>
                  <a:txBody>
                    <a:bodyPr/>
                    <a:lstStyle/>
                    <a:p>
                      <a:pPr algn="l" fontAlgn="b"/>
                      <a:r>
                        <a:rPr lang="ru-RU" sz="1400" u="none" strike="noStrike" dirty="0">
                          <a:effectLst/>
                          <a:latin typeface="+mn-lt"/>
                        </a:rPr>
                        <a:t>Прочие безвозмездные поступления</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1 887 777,5</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2 197 663,9</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60265">
                <a:tc>
                  <a:txBody>
                    <a:bodyPr/>
                    <a:lstStyle/>
                    <a:p>
                      <a:pPr algn="l" fontAlgn="b"/>
                      <a:r>
                        <a:rPr lang="ru-RU" sz="1400" u="none" strike="noStrike" dirty="0">
                          <a:effectLst/>
                          <a:latin typeface="+mn-lt"/>
                        </a:rPr>
                        <a:t>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лет</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1 231 709,6</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1 245 251,0</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4106">
                <a:tc>
                  <a:txBody>
                    <a:bodyPr/>
                    <a:lstStyle/>
                    <a:p>
                      <a:pPr algn="l" fontAlgn="b"/>
                      <a:r>
                        <a:rPr lang="ru-RU" sz="1400" u="none" strike="noStrike" dirty="0">
                          <a:effectLst/>
                          <a:latin typeface="+mn-lt"/>
                        </a:rPr>
                        <a:t>Возврат остатков субсидий, субвенций и иных межбюджетных трансфертов, имеющих целевое назначение, прошлых лет</a:t>
                      </a:r>
                      <a:endParaRPr lang="ru-RU" sz="1400" b="1"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33 903,5</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1" i="0" u="none" strike="noStrike" dirty="0" smtClean="0">
                          <a:solidFill>
                            <a:srgbClr val="000000"/>
                          </a:solidFill>
                          <a:effectLst/>
                          <a:latin typeface="+mn-lt"/>
                        </a:rPr>
                        <a:t>31 735,0</a:t>
                      </a:r>
                      <a:endParaRPr lang="ru-RU" sz="14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7712529" y="282447"/>
            <a:ext cx="1341970" cy="307777"/>
          </a:xfrm>
          <a:prstGeom prst="rect">
            <a:avLst/>
          </a:prstGeom>
        </p:spPr>
        <p:txBody>
          <a:bodyPr wrap="none">
            <a:spAutoFit/>
          </a:bodyPr>
          <a:lstStyle/>
          <a:p>
            <a:r>
              <a:rPr lang="ru-RU" sz="1400" dirty="0" smtClean="0">
                <a:solidFill>
                  <a:srgbClr val="000000"/>
                </a:solidFill>
              </a:rPr>
              <a:t>(тыс. рублей)</a:t>
            </a:r>
            <a:r>
              <a:rPr lang="ru-RU" sz="1400" dirty="0" smtClean="0"/>
              <a:t> </a:t>
            </a:r>
            <a:endParaRPr lang="ru-RU" sz="1400" dirty="0"/>
          </a:p>
        </p:txBody>
      </p:sp>
    </p:spTree>
    <p:extLst>
      <p:ext uri="{BB962C8B-B14F-4D97-AF65-F5344CB8AC3E}">
        <p14:creationId xmlns:p14="http://schemas.microsoft.com/office/powerpoint/2010/main" val="191278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r>
              <a:rPr lang="ru-RU" dirty="0" smtClean="0"/>
              <a:t>Классификация расходов бюджета</a:t>
            </a:r>
            <a:endParaRPr lang="ru-RU" dirty="0"/>
          </a:p>
        </p:txBody>
      </p:sp>
      <p:sp>
        <p:nvSpPr>
          <p:cNvPr id="4" name="TextBox 3"/>
          <p:cNvSpPr txBox="1"/>
          <p:nvPr/>
        </p:nvSpPr>
        <p:spPr>
          <a:xfrm>
            <a:off x="574355" y="693253"/>
            <a:ext cx="8423460" cy="646331"/>
          </a:xfrm>
          <a:prstGeom prst="rect">
            <a:avLst/>
          </a:prstGeom>
          <a:noFill/>
        </p:spPr>
        <p:txBody>
          <a:bodyPr wrap="none" rtlCol="0">
            <a:spAutoFit/>
          </a:bodyPr>
          <a:lstStyle/>
          <a:p>
            <a:r>
              <a:rPr lang="ru-RU" dirty="0" smtClean="0"/>
              <a:t>Расходы бюджета распределяются по единой классификации, включающей </a:t>
            </a:r>
          </a:p>
          <a:p>
            <a:r>
              <a:rPr lang="ru-RU" dirty="0" smtClean="0"/>
              <a:t>14 разделов</a:t>
            </a:r>
            <a:endParaRPr lang="ru-RU" dirty="0"/>
          </a:p>
        </p:txBody>
      </p:sp>
      <p:sp>
        <p:nvSpPr>
          <p:cNvPr id="6" name="TextBox 5"/>
          <p:cNvSpPr txBox="1"/>
          <p:nvPr/>
        </p:nvSpPr>
        <p:spPr>
          <a:xfrm>
            <a:off x="991728"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5" name="Прямоугольник 4"/>
          <p:cNvSpPr/>
          <p:nvPr/>
        </p:nvSpPr>
        <p:spPr>
          <a:xfrm>
            <a:off x="427282" y="1890325"/>
            <a:ext cx="2244589" cy="523220"/>
          </a:xfrm>
          <a:prstGeom prst="rect">
            <a:avLst/>
          </a:prstGeom>
        </p:spPr>
        <p:txBody>
          <a:bodyPr wrap="none">
            <a:spAutoFit/>
          </a:bodyPr>
          <a:lstStyle/>
          <a:p>
            <a:pPr algn="ctr" fontAlgn="t"/>
            <a:r>
              <a:rPr lang="ru-RU" sz="1400" i="1" dirty="0">
                <a:solidFill>
                  <a:schemeClr val="accent2"/>
                </a:solidFill>
              </a:rPr>
              <a:t>Общегосударственные </a:t>
            </a:r>
            <a:r>
              <a:rPr lang="ru-RU" sz="1400" i="1" dirty="0" smtClean="0">
                <a:solidFill>
                  <a:schemeClr val="accent2"/>
                </a:solidFill>
              </a:rPr>
              <a:t/>
            </a:r>
            <a:br>
              <a:rPr lang="ru-RU" sz="1400" i="1" dirty="0" smtClean="0">
                <a:solidFill>
                  <a:schemeClr val="accent2"/>
                </a:solidFill>
              </a:rPr>
            </a:br>
            <a:r>
              <a:rPr lang="ru-RU" sz="1400" i="1" dirty="0" smtClean="0">
                <a:solidFill>
                  <a:schemeClr val="accent2"/>
                </a:solidFill>
              </a:rPr>
              <a:t>вопросы</a:t>
            </a:r>
            <a:endParaRPr lang="ru-RU" sz="1400" i="1" dirty="0">
              <a:solidFill>
                <a:schemeClr val="accent2"/>
              </a:solidFill>
              <a:latin typeface="Times New Roman" panose="02020603050405020304" pitchFamily="18" charset="0"/>
            </a:endParaRPr>
          </a:p>
        </p:txBody>
      </p:sp>
      <p:sp>
        <p:nvSpPr>
          <p:cNvPr id="7" name="TextBox 6"/>
          <p:cNvSpPr txBox="1"/>
          <p:nvPr/>
        </p:nvSpPr>
        <p:spPr>
          <a:xfrm>
            <a:off x="2677932" y="1197168"/>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2</a:t>
            </a:r>
          </a:p>
        </p:txBody>
      </p:sp>
      <p:sp>
        <p:nvSpPr>
          <p:cNvPr id="8" name="Прямоугольник 7"/>
          <p:cNvSpPr/>
          <p:nvPr/>
        </p:nvSpPr>
        <p:spPr>
          <a:xfrm>
            <a:off x="2161269" y="1669923"/>
            <a:ext cx="2149563" cy="307777"/>
          </a:xfrm>
          <a:prstGeom prst="rect">
            <a:avLst/>
          </a:prstGeom>
        </p:spPr>
        <p:txBody>
          <a:bodyPr wrap="none">
            <a:spAutoFit/>
          </a:bodyPr>
          <a:lstStyle/>
          <a:p>
            <a:pPr algn="ctr" fontAlgn="t"/>
            <a:r>
              <a:rPr lang="ru-RU" sz="1400" i="1" dirty="0">
                <a:solidFill>
                  <a:schemeClr val="accent1"/>
                </a:solidFill>
              </a:rPr>
              <a:t>Национальная оборона</a:t>
            </a:r>
          </a:p>
        </p:txBody>
      </p:sp>
      <p:sp>
        <p:nvSpPr>
          <p:cNvPr id="9" name="TextBox 8"/>
          <p:cNvSpPr txBox="1"/>
          <p:nvPr/>
        </p:nvSpPr>
        <p:spPr>
          <a:xfrm>
            <a:off x="4398680" y="1177895"/>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0" name="Прямоугольник 9"/>
          <p:cNvSpPr/>
          <p:nvPr/>
        </p:nvSpPr>
        <p:spPr>
          <a:xfrm>
            <a:off x="4068394" y="1745099"/>
            <a:ext cx="1871726" cy="954107"/>
          </a:xfrm>
          <a:prstGeom prst="rect">
            <a:avLst/>
          </a:prstGeom>
        </p:spPr>
        <p:txBody>
          <a:bodyPr wrap="square">
            <a:spAutoFit/>
          </a:bodyPr>
          <a:lstStyle/>
          <a:p>
            <a:pPr algn="ctr" fontAlgn="t"/>
            <a:r>
              <a:rPr lang="ru-RU" sz="1400" i="1" dirty="0"/>
              <a:t>Национальная безопасность и правоохранительная деятельность </a:t>
            </a:r>
          </a:p>
        </p:txBody>
      </p:sp>
      <p:sp>
        <p:nvSpPr>
          <p:cNvPr id="11" name="TextBox 10"/>
          <p:cNvSpPr txBox="1"/>
          <p:nvPr/>
        </p:nvSpPr>
        <p:spPr>
          <a:xfrm>
            <a:off x="6068905" y="1209622"/>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4</a:t>
            </a:r>
          </a:p>
        </p:txBody>
      </p:sp>
      <p:sp>
        <p:nvSpPr>
          <p:cNvPr id="12" name="Прямоугольник 11"/>
          <p:cNvSpPr/>
          <p:nvPr/>
        </p:nvSpPr>
        <p:spPr>
          <a:xfrm>
            <a:off x="5741435" y="2002701"/>
            <a:ext cx="1871726" cy="523220"/>
          </a:xfrm>
          <a:prstGeom prst="rect">
            <a:avLst/>
          </a:prstGeom>
        </p:spPr>
        <p:txBody>
          <a:bodyPr wrap="square">
            <a:spAutoFit/>
          </a:bodyPr>
          <a:lstStyle/>
          <a:p>
            <a:pPr algn="ctr" fontAlgn="t"/>
            <a:r>
              <a:rPr lang="ru-RU" sz="1400" i="1" dirty="0">
                <a:solidFill>
                  <a:schemeClr val="accent3"/>
                </a:solidFill>
              </a:rPr>
              <a:t>Национальная экономика</a:t>
            </a:r>
          </a:p>
        </p:txBody>
      </p:sp>
      <p:sp>
        <p:nvSpPr>
          <p:cNvPr id="13" name="TextBox 12"/>
          <p:cNvSpPr txBox="1"/>
          <p:nvPr/>
        </p:nvSpPr>
        <p:spPr>
          <a:xfrm>
            <a:off x="7778921"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5</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4" name="Прямоугольник 13"/>
          <p:cNvSpPr/>
          <p:nvPr/>
        </p:nvSpPr>
        <p:spPr>
          <a:xfrm>
            <a:off x="7369980" y="1773288"/>
            <a:ext cx="1871726" cy="738664"/>
          </a:xfrm>
          <a:prstGeom prst="rect">
            <a:avLst/>
          </a:prstGeom>
        </p:spPr>
        <p:txBody>
          <a:bodyPr wrap="square">
            <a:spAutoFit/>
          </a:bodyPr>
          <a:lstStyle/>
          <a:p>
            <a:pPr algn="ctr" fontAlgn="t"/>
            <a:r>
              <a:rPr lang="ru-RU" sz="1400" i="1" dirty="0">
                <a:solidFill>
                  <a:schemeClr val="tx2"/>
                </a:solidFill>
              </a:rPr>
              <a:t>Жилищно-коммунальное хозяйство</a:t>
            </a:r>
          </a:p>
        </p:txBody>
      </p:sp>
      <p:sp>
        <p:nvSpPr>
          <p:cNvPr id="15" name="TextBox 14"/>
          <p:cNvSpPr txBox="1"/>
          <p:nvPr/>
        </p:nvSpPr>
        <p:spPr>
          <a:xfrm>
            <a:off x="863957" y="2855714"/>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6</a:t>
            </a:r>
          </a:p>
        </p:txBody>
      </p:sp>
      <p:sp>
        <p:nvSpPr>
          <p:cNvPr id="16" name="Прямоугольник 15"/>
          <p:cNvSpPr/>
          <p:nvPr/>
        </p:nvSpPr>
        <p:spPr>
          <a:xfrm>
            <a:off x="424999" y="3330093"/>
            <a:ext cx="1871726" cy="523220"/>
          </a:xfrm>
          <a:prstGeom prst="rect">
            <a:avLst/>
          </a:prstGeom>
        </p:spPr>
        <p:txBody>
          <a:bodyPr wrap="square">
            <a:spAutoFit/>
          </a:bodyPr>
          <a:lstStyle/>
          <a:p>
            <a:pPr algn="ctr" fontAlgn="t"/>
            <a:r>
              <a:rPr lang="ru-RU" sz="1400" i="1" dirty="0">
                <a:solidFill>
                  <a:schemeClr val="accent3"/>
                </a:solidFill>
              </a:rPr>
              <a:t>Охрана окружающей среды</a:t>
            </a:r>
          </a:p>
        </p:txBody>
      </p:sp>
      <p:sp>
        <p:nvSpPr>
          <p:cNvPr id="17" name="TextBox 16"/>
          <p:cNvSpPr txBox="1"/>
          <p:nvPr/>
        </p:nvSpPr>
        <p:spPr>
          <a:xfrm>
            <a:off x="2558001" y="292206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7</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8" name="Прямоугольник 17"/>
          <p:cNvSpPr/>
          <p:nvPr/>
        </p:nvSpPr>
        <p:spPr>
          <a:xfrm>
            <a:off x="2131317" y="3485734"/>
            <a:ext cx="1871726" cy="307777"/>
          </a:xfrm>
          <a:prstGeom prst="rect">
            <a:avLst/>
          </a:prstGeom>
        </p:spPr>
        <p:txBody>
          <a:bodyPr wrap="square">
            <a:spAutoFit/>
          </a:bodyPr>
          <a:lstStyle/>
          <a:p>
            <a:pPr algn="ctr" fontAlgn="t"/>
            <a:r>
              <a:rPr lang="ru-RU" sz="1400" i="1" dirty="0">
                <a:solidFill>
                  <a:srgbClr val="7030A0"/>
                </a:solidFill>
              </a:rPr>
              <a:t>Образование</a:t>
            </a:r>
          </a:p>
        </p:txBody>
      </p:sp>
      <p:sp>
        <p:nvSpPr>
          <p:cNvPr id="19" name="TextBox 18"/>
          <p:cNvSpPr txBox="1"/>
          <p:nvPr/>
        </p:nvSpPr>
        <p:spPr>
          <a:xfrm>
            <a:off x="4235462" y="2898220"/>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8</a:t>
            </a:r>
          </a:p>
        </p:txBody>
      </p:sp>
      <p:sp>
        <p:nvSpPr>
          <p:cNvPr id="20" name="Прямоугольник 19"/>
          <p:cNvSpPr/>
          <p:nvPr/>
        </p:nvSpPr>
        <p:spPr>
          <a:xfrm>
            <a:off x="3850222" y="3409712"/>
            <a:ext cx="1871726" cy="523220"/>
          </a:xfrm>
          <a:prstGeom prst="rect">
            <a:avLst/>
          </a:prstGeom>
        </p:spPr>
        <p:txBody>
          <a:bodyPr wrap="square">
            <a:spAutoFit/>
          </a:bodyPr>
          <a:lstStyle/>
          <a:p>
            <a:pPr algn="ctr" fontAlgn="t"/>
            <a:r>
              <a:rPr lang="ru-RU" sz="1400" i="1" dirty="0">
                <a:solidFill>
                  <a:schemeClr val="accent6"/>
                </a:solidFill>
              </a:rPr>
              <a:t>Культура, кинематография</a:t>
            </a:r>
          </a:p>
        </p:txBody>
      </p:sp>
      <p:sp>
        <p:nvSpPr>
          <p:cNvPr id="21" name="TextBox 20"/>
          <p:cNvSpPr txBox="1"/>
          <p:nvPr/>
        </p:nvSpPr>
        <p:spPr>
          <a:xfrm>
            <a:off x="5917831" y="2920283"/>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9</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2" name="Прямоугольник 21"/>
          <p:cNvSpPr/>
          <p:nvPr/>
        </p:nvSpPr>
        <p:spPr>
          <a:xfrm>
            <a:off x="5502480" y="3545536"/>
            <a:ext cx="1871726" cy="307777"/>
          </a:xfrm>
          <a:prstGeom prst="rect">
            <a:avLst/>
          </a:prstGeom>
        </p:spPr>
        <p:txBody>
          <a:bodyPr wrap="square">
            <a:spAutoFit/>
          </a:bodyPr>
          <a:lstStyle/>
          <a:p>
            <a:pPr algn="ctr" fontAlgn="t"/>
            <a:r>
              <a:rPr lang="ru-RU" sz="1400" i="1" dirty="0">
                <a:solidFill>
                  <a:schemeClr val="accent2"/>
                </a:solidFill>
              </a:rPr>
              <a:t>Здравоохранение</a:t>
            </a:r>
          </a:p>
        </p:txBody>
      </p:sp>
      <p:sp>
        <p:nvSpPr>
          <p:cNvPr id="23" name="TextBox 22"/>
          <p:cNvSpPr txBox="1"/>
          <p:nvPr/>
        </p:nvSpPr>
        <p:spPr>
          <a:xfrm>
            <a:off x="7338476" y="289725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10</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24" name="Прямоугольник 23"/>
          <p:cNvSpPr/>
          <p:nvPr/>
        </p:nvSpPr>
        <p:spPr>
          <a:xfrm>
            <a:off x="7369979" y="3553781"/>
            <a:ext cx="1871726" cy="523220"/>
          </a:xfrm>
          <a:prstGeom prst="rect">
            <a:avLst/>
          </a:prstGeom>
        </p:spPr>
        <p:txBody>
          <a:bodyPr wrap="square">
            <a:spAutoFit/>
          </a:bodyPr>
          <a:lstStyle/>
          <a:p>
            <a:pPr algn="ctr" fontAlgn="t"/>
            <a:r>
              <a:rPr lang="ru-RU" sz="1400" i="1" dirty="0" smtClean="0"/>
              <a:t>Социальная</a:t>
            </a:r>
            <a:br>
              <a:rPr lang="ru-RU" sz="1400" i="1" dirty="0" smtClean="0"/>
            </a:br>
            <a:r>
              <a:rPr lang="ru-RU" sz="1400" i="1" dirty="0" smtClean="0"/>
              <a:t>политика</a:t>
            </a:r>
            <a:endParaRPr lang="ru-RU" sz="1400" i="1" dirty="0"/>
          </a:p>
        </p:txBody>
      </p:sp>
      <p:sp>
        <p:nvSpPr>
          <p:cNvPr id="25" name="TextBox 24"/>
          <p:cNvSpPr txBox="1"/>
          <p:nvPr/>
        </p:nvSpPr>
        <p:spPr>
          <a:xfrm>
            <a:off x="520417" y="4445398"/>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11</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6" name="Прямоугольник 25"/>
          <p:cNvSpPr/>
          <p:nvPr/>
        </p:nvSpPr>
        <p:spPr>
          <a:xfrm>
            <a:off x="522969" y="5120892"/>
            <a:ext cx="1871726" cy="523220"/>
          </a:xfrm>
          <a:prstGeom prst="rect">
            <a:avLst/>
          </a:prstGeom>
        </p:spPr>
        <p:txBody>
          <a:bodyPr wrap="square">
            <a:spAutoFit/>
          </a:bodyPr>
          <a:lstStyle/>
          <a:p>
            <a:pPr algn="ctr" fontAlgn="t"/>
            <a:r>
              <a:rPr lang="ru-RU" sz="1400" i="1" dirty="0">
                <a:solidFill>
                  <a:schemeClr val="accent6"/>
                </a:solidFill>
              </a:rPr>
              <a:t>Физическая культура и спорт</a:t>
            </a:r>
          </a:p>
        </p:txBody>
      </p:sp>
      <p:sp>
        <p:nvSpPr>
          <p:cNvPr id="27" name="TextBox 26"/>
          <p:cNvSpPr txBox="1"/>
          <p:nvPr/>
        </p:nvSpPr>
        <p:spPr>
          <a:xfrm>
            <a:off x="2612142" y="4444424"/>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12</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8" name="Прямоугольник 27"/>
          <p:cNvSpPr/>
          <p:nvPr/>
        </p:nvSpPr>
        <p:spPr>
          <a:xfrm>
            <a:off x="2471373" y="5153886"/>
            <a:ext cx="2039083" cy="523220"/>
          </a:xfrm>
          <a:prstGeom prst="rect">
            <a:avLst/>
          </a:prstGeom>
        </p:spPr>
        <p:txBody>
          <a:bodyPr wrap="square">
            <a:spAutoFit/>
          </a:bodyPr>
          <a:lstStyle/>
          <a:p>
            <a:pPr algn="ctr" fontAlgn="t"/>
            <a:r>
              <a:rPr lang="ru-RU" sz="1400" i="1" dirty="0"/>
              <a:t>Средства  массовой </a:t>
            </a:r>
            <a:r>
              <a:rPr lang="ru-RU" sz="1400" i="1" dirty="0" smtClean="0"/>
              <a:t>информации</a:t>
            </a:r>
            <a:endParaRPr lang="ru-RU" sz="1400" i="1" dirty="0"/>
          </a:p>
        </p:txBody>
      </p:sp>
      <p:sp>
        <p:nvSpPr>
          <p:cNvPr id="29" name="TextBox 28"/>
          <p:cNvSpPr txBox="1"/>
          <p:nvPr/>
        </p:nvSpPr>
        <p:spPr>
          <a:xfrm>
            <a:off x="4826287" y="4437219"/>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0" name="Прямоугольник 29"/>
          <p:cNvSpPr/>
          <p:nvPr/>
        </p:nvSpPr>
        <p:spPr>
          <a:xfrm>
            <a:off x="4837422" y="5110884"/>
            <a:ext cx="1871726" cy="954107"/>
          </a:xfrm>
          <a:prstGeom prst="rect">
            <a:avLst/>
          </a:prstGeom>
        </p:spPr>
        <p:txBody>
          <a:bodyPr wrap="square">
            <a:spAutoFit/>
          </a:bodyPr>
          <a:lstStyle/>
          <a:p>
            <a:pPr algn="ctr" fontAlgn="t"/>
            <a:r>
              <a:rPr lang="ru-RU" sz="1400" i="1" dirty="0">
                <a:solidFill>
                  <a:srgbClr val="7030A0"/>
                </a:solidFill>
              </a:rPr>
              <a:t>Обслуживание государственного и муниципального долга</a:t>
            </a:r>
          </a:p>
        </p:txBody>
      </p:sp>
      <p:sp>
        <p:nvSpPr>
          <p:cNvPr id="31" name="TextBox 30"/>
          <p:cNvSpPr txBox="1"/>
          <p:nvPr/>
        </p:nvSpPr>
        <p:spPr>
          <a:xfrm>
            <a:off x="6970122" y="446737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14</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2" name="Прямоугольник 31"/>
          <p:cNvSpPr/>
          <p:nvPr/>
        </p:nvSpPr>
        <p:spPr>
          <a:xfrm>
            <a:off x="6752727" y="5013534"/>
            <a:ext cx="2471740" cy="1169551"/>
          </a:xfrm>
          <a:prstGeom prst="rect">
            <a:avLst/>
          </a:prstGeom>
        </p:spPr>
        <p:txBody>
          <a:bodyPr wrap="square">
            <a:spAutoFit/>
          </a:bodyPr>
          <a:lstStyle/>
          <a:p>
            <a:pPr algn="ctr" fontAlgn="t"/>
            <a:r>
              <a:rPr lang="ru-RU" sz="1400" i="1" dirty="0">
                <a:solidFill>
                  <a:schemeClr val="tx2"/>
                </a:solidFill>
              </a:rPr>
              <a:t>Межбюджетные трансферты общего характера бюджетам бюджетной системы Российской Федерации</a:t>
            </a:r>
          </a:p>
        </p:txBody>
      </p:sp>
    </p:spTree>
    <p:extLst>
      <p:ext uri="{BB962C8B-B14F-4D97-AF65-F5344CB8AC3E}">
        <p14:creationId xmlns:p14="http://schemas.microsoft.com/office/powerpoint/2010/main" val="105654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0050" y="0"/>
            <a:ext cx="8382000" cy="400110"/>
          </a:xfrm>
          <a:prstGeom prst="rect">
            <a:avLst/>
          </a:prstGeom>
        </p:spPr>
        <p:txBody>
          <a:bodyPr wrap="square">
            <a:spAutoFit/>
          </a:bodyPr>
          <a:lstStyle/>
          <a:p>
            <a:pPr algn="ctr"/>
            <a:r>
              <a:rPr lang="ru-RU" sz="2000" b="1" dirty="0">
                <a:solidFill>
                  <a:schemeClr val="accent2"/>
                </a:solidFill>
              </a:rPr>
              <a:t>Уважаемые </a:t>
            </a:r>
            <a:r>
              <a:rPr lang="ru-RU" sz="2000" b="1" dirty="0" smtClean="0">
                <a:solidFill>
                  <a:schemeClr val="accent2"/>
                </a:solidFill>
              </a:rPr>
              <a:t>татарстанцы! </a:t>
            </a:r>
            <a:r>
              <a:rPr lang="ru-RU" sz="2000" b="1" dirty="0" err="1" smtClean="0">
                <a:solidFill>
                  <a:schemeClr val="accent2"/>
                </a:solidFill>
              </a:rPr>
              <a:t>Хөрмәтле</a:t>
            </a:r>
            <a:r>
              <a:rPr lang="ru-RU" sz="2000" b="1" dirty="0" smtClean="0">
                <a:solidFill>
                  <a:schemeClr val="accent2"/>
                </a:solidFill>
              </a:rPr>
              <a:t> </a:t>
            </a:r>
            <a:r>
              <a:rPr lang="ru-RU" sz="2000" b="1" dirty="0" err="1">
                <a:solidFill>
                  <a:schemeClr val="accent2"/>
                </a:solidFill>
              </a:rPr>
              <a:t>дуслар</a:t>
            </a:r>
            <a:r>
              <a:rPr lang="ru-RU" sz="2000" b="1" dirty="0">
                <a:solidFill>
                  <a:schemeClr val="accent2"/>
                </a:solidFill>
              </a:rPr>
              <a:t>!</a:t>
            </a:r>
          </a:p>
        </p:txBody>
      </p:sp>
      <p:grpSp>
        <p:nvGrpSpPr>
          <p:cNvPr id="8" name="Группа 7"/>
          <p:cNvGrpSpPr/>
          <p:nvPr/>
        </p:nvGrpSpPr>
        <p:grpSpPr>
          <a:xfrm>
            <a:off x="797507" y="400110"/>
            <a:ext cx="8184567" cy="2863861"/>
            <a:chOff x="792478" y="743695"/>
            <a:chExt cx="7989572" cy="2863861"/>
          </a:xfrm>
        </p:grpSpPr>
        <p:sp>
          <p:nvSpPr>
            <p:cNvPr id="6" name="Прямоугольник 5"/>
            <p:cNvSpPr/>
            <p:nvPr/>
          </p:nvSpPr>
          <p:spPr>
            <a:xfrm>
              <a:off x="2667001" y="743695"/>
              <a:ext cx="6115049" cy="2863861"/>
            </a:xfrm>
            <a:prstGeom prst="rect">
              <a:avLst/>
            </a:prstGeom>
          </p:spPr>
          <p:txBody>
            <a:bodyPr wrap="square">
              <a:spAutoFit/>
            </a:bodyPr>
            <a:lstStyle/>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Эффективное, ответственное и прозрачное управление общественными финансами является одним из необходимых условий для повышения уровня и качества жизни населения, устойчивого экономического роста, модернизации экономики и социальной сферы и достижения других стратегических целей социально- экономического развития Республики Татарстан.</a:t>
              </a:r>
            </a:p>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Проводимая в </a:t>
              </a:r>
              <a:r>
                <a:rPr lang="ru-RU" sz="1050" i="1" dirty="0" smtClean="0">
                  <a:solidFill>
                    <a:srgbClr val="000000"/>
                  </a:solidFill>
                  <a:ea typeface="Calibri" panose="020F0502020204030204" pitchFamily="34" charset="0"/>
                  <a:cs typeface="Times New Roman" panose="02020603050405020304" pitchFamily="18" charset="0"/>
                </a:rPr>
                <a:t>2017 </a:t>
              </a:r>
              <a:r>
                <a:rPr lang="ru-RU" sz="1050" i="1" dirty="0">
                  <a:solidFill>
                    <a:srgbClr val="000000"/>
                  </a:solidFill>
                  <a:ea typeface="Calibri" panose="020F0502020204030204" pitchFamily="34" charset="0"/>
                  <a:cs typeface="Times New Roman" panose="02020603050405020304" pitchFamily="18" charset="0"/>
                </a:rPr>
                <a:t>году бюджетная и налоговая политика Республики Татарстан была направлена на реализацию задач, поставленных в послании Президента Республики Татарстан Государственному Совету Республики Татарстан</a:t>
              </a:r>
              <a:r>
                <a:rPr lang="ru-RU" sz="1050" i="1" dirty="0" smtClean="0">
                  <a:solidFill>
                    <a:srgbClr val="000000"/>
                  </a:solidFill>
                  <a:ea typeface="Calibri" panose="020F0502020204030204" pitchFamily="34" charset="0"/>
                  <a:cs typeface="Times New Roman" panose="02020603050405020304" pitchFamily="18" charset="0"/>
                </a:rPr>
                <a:t>, </a:t>
              </a:r>
              <a:r>
                <a:rPr lang="ru-RU" sz="1050" i="1" dirty="0">
                  <a:solidFill>
                    <a:srgbClr val="000000"/>
                  </a:solidFill>
                  <a:ea typeface="Calibri" panose="020F0502020204030204" pitchFamily="34" charset="0"/>
                  <a:cs typeface="Times New Roman" panose="02020603050405020304" pitchFamily="18" charset="0"/>
                </a:rPr>
                <a:t>а также на обеспечение, с одной стороны, социальной стабильности, а с другой стороны, дальнейшего интенсивного развития экономики республики.</a:t>
              </a:r>
            </a:p>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Как и в предыдущие годы, ключевым направлением деятельности финансовой системы Республики Татарстан являлось обеспечение долгосрочной сбалансированности и устойчивости бюджетной </a:t>
              </a:r>
              <a:r>
                <a:rPr lang="ru-RU" sz="1050" i="1" dirty="0" smtClean="0">
                  <a:solidFill>
                    <a:srgbClr val="000000"/>
                  </a:solidFill>
                  <a:ea typeface="Calibri" panose="020F0502020204030204" pitchFamily="34" charset="0"/>
                  <a:cs typeface="Times New Roman" panose="02020603050405020304" pitchFamily="18" charset="0"/>
                </a:rPr>
                <a:t>системы, </a:t>
              </a:r>
              <a:r>
                <a:rPr lang="ru-RU" sz="1050" i="1" dirty="0">
                  <a:solidFill>
                    <a:srgbClr val="000000"/>
                  </a:solidFill>
                  <a:ea typeface="Calibri" panose="020F0502020204030204" pitchFamily="34" charset="0"/>
                  <a:cs typeface="Times New Roman" panose="02020603050405020304" pitchFamily="18" charset="0"/>
                </a:rPr>
                <a:t>что предполагает принятие и исполнение со стороны </a:t>
              </a:r>
              <a:r>
                <a:rPr lang="ru-RU" sz="1050" i="1" dirty="0" smtClean="0">
                  <a:solidFill>
                    <a:srgbClr val="000000"/>
                  </a:solidFill>
                  <a:ea typeface="Calibri" panose="020F0502020204030204" pitchFamily="34" charset="0"/>
                  <a:cs typeface="Times New Roman" panose="02020603050405020304" pitchFamily="18" charset="0"/>
                </a:rPr>
                <a:t>республики </a:t>
              </a:r>
              <a:r>
                <a:rPr lang="ru-RU" sz="1050" i="1" dirty="0">
                  <a:solidFill>
                    <a:srgbClr val="000000"/>
                  </a:solidFill>
                  <a:ea typeface="Calibri" panose="020F0502020204030204" pitchFamily="34" charset="0"/>
                  <a:cs typeface="Times New Roman" panose="02020603050405020304" pitchFamily="18" charset="0"/>
                </a:rPr>
                <a:t>того объема обязательств, который оно может себе позволить исходя из объема поступлений в бюджет, с учетом современного уровня экономического развития.</a:t>
              </a:r>
            </a:p>
          </p:txBody>
        </p:sp>
        <p:pic>
          <p:nvPicPr>
            <p:cNvPr id="7" name="Рисунок 6"/>
            <p:cNvPicPr>
              <a:picLocks noChangeAspect="1"/>
            </p:cNvPicPr>
            <p:nvPr/>
          </p:nvPicPr>
          <p:blipFill>
            <a:blip r:embed="rId2"/>
            <a:stretch>
              <a:fillRect/>
            </a:stretch>
          </p:blipFill>
          <p:spPr>
            <a:xfrm>
              <a:off x="792478" y="838945"/>
              <a:ext cx="1770705" cy="2656058"/>
            </a:xfrm>
            <a:prstGeom prst="rect">
              <a:avLst/>
            </a:prstGeom>
          </p:spPr>
        </p:pic>
      </p:grpSp>
      <p:sp>
        <p:nvSpPr>
          <p:cNvPr id="10" name="Прямоугольник 9"/>
          <p:cNvSpPr/>
          <p:nvPr/>
        </p:nvSpPr>
        <p:spPr>
          <a:xfrm>
            <a:off x="519704" y="3173465"/>
            <a:ext cx="8462370" cy="3330912"/>
          </a:xfrm>
          <a:prstGeom prst="rect">
            <a:avLst/>
          </a:prstGeom>
        </p:spPr>
        <p:txBody>
          <a:bodyPr wrap="square">
            <a:spAutoFit/>
          </a:bodyPr>
          <a:lstStyle/>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В целях реализации принципа прозрачности (открытости), а также для повышения эффективности принимаемых решений,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«Бюджет для граждан». </a:t>
            </a:r>
            <a:endParaRPr lang="ru-RU" sz="1050" i="1" dirty="0" smtClean="0">
              <a:solidFill>
                <a:srgbClr val="000000"/>
              </a:solidFill>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solidFill>
                  <a:srgbClr val="000000"/>
                </a:solidFill>
                <a:ea typeface="Calibri" panose="020F0502020204030204" pitchFamily="34" charset="0"/>
                <a:cs typeface="Times New Roman" panose="02020603050405020304" pitchFamily="18" charset="0"/>
              </a:rPr>
              <a:t>«</a:t>
            </a:r>
            <a:r>
              <a:rPr lang="ru-RU" sz="1050" i="1" dirty="0">
                <a:solidFill>
                  <a:srgbClr val="000000"/>
                </a:solidFill>
                <a:ea typeface="Calibri" panose="020F0502020204030204" pitchFamily="34" charset="0"/>
                <a:cs typeface="Times New Roman" panose="02020603050405020304" pitchFamily="18" charset="0"/>
              </a:rPr>
              <a:t>Бюджет для граждан» формируется для предоставления Вам возможности ознакомления с основными целями, задачами и приоритетными направлениями политики Республики Татарстан в бюджетной сфере, основными характеристиками бюджета республики и результатами его исполнения.</a:t>
            </a:r>
          </a:p>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При формировании брошюры «Бюджет для граждан» </a:t>
            </a:r>
            <a:r>
              <a:rPr lang="ru-RU" sz="1050" i="1" dirty="0" smtClean="0">
                <a:solidFill>
                  <a:srgbClr val="000000"/>
                </a:solidFill>
                <a:ea typeface="Calibri" panose="020F0502020204030204" pitchFamily="34" charset="0"/>
                <a:cs typeface="Times New Roman" panose="02020603050405020304" pitchFamily="18" charset="0"/>
              </a:rPr>
              <a:t>на основе Закона </a:t>
            </a:r>
            <a:r>
              <a:rPr lang="ru-RU" sz="1050" i="1" dirty="0">
                <a:solidFill>
                  <a:srgbClr val="000000"/>
                </a:solidFill>
                <a:ea typeface="Calibri" panose="020F0502020204030204" pitchFamily="34" charset="0"/>
                <a:cs typeface="Times New Roman" panose="02020603050405020304" pitchFamily="18" charset="0"/>
              </a:rPr>
              <a:t>Республики Татарстан «Об исполнении бюджета Республики Татарстан за </a:t>
            </a:r>
            <a:r>
              <a:rPr lang="ru-RU" sz="1050" i="1" dirty="0" smtClean="0">
                <a:solidFill>
                  <a:srgbClr val="000000"/>
                </a:solidFill>
                <a:ea typeface="Calibri" panose="020F0502020204030204" pitchFamily="34" charset="0"/>
                <a:cs typeface="Times New Roman" panose="02020603050405020304" pitchFamily="18" charset="0"/>
              </a:rPr>
              <a:t>2017 </a:t>
            </a:r>
            <a:r>
              <a:rPr lang="ru-RU" sz="1050" i="1" dirty="0">
                <a:solidFill>
                  <a:srgbClr val="000000"/>
                </a:solidFill>
                <a:ea typeface="Calibri" panose="020F0502020204030204" pitchFamily="34" charset="0"/>
                <a:cs typeface="Times New Roman" panose="02020603050405020304" pitchFamily="18" charset="0"/>
              </a:rPr>
              <a:t>год» учтены результаты опроса по теме «Бюджет для граждан», проведенного в сети Интернет на официальном сайте Министерства финансов Республики Татарстан.</a:t>
            </a:r>
          </a:p>
          <a:p>
            <a:pPr indent="270510" algn="just">
              <a:lnSpc>
                <a:spcPct val="115000"/>
              </a:lnSpc>
              <a:spcAft>
                <a:spcPts val="0"/>
              </a:spcAft>
            </a:pPr>
            <a:r>
              <a:rPr lang="ru-RU" sz="1050" i="1" dirty="0">
                <a:solidFill>
                  <a:srgbClr val="000000"/>
                </a:solidFill>
                <a:ea typeface="Calibri" panose="020F0502020204030204" pitchFamily="34" charset="0"/>
                <a:cs typeface="Times New Roman" panose="02020603050405020304" pitchFamily="18" charset="0"/>
              </a:rPr>
              <a:t>Уважаемые друзья! Надеемся, что представленная информация вызовет у Вас интерес, и приглашаем Вас посещать официальный сайт Министерства финансов Республики Татарстан и в дальнейшем, где будут продолжены публикации по вопросам бюджета и бюджетного процесса в нашей республике.</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С наилучшими пожеланиями,</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Министр финансов Республики Татарстан</a:t>
            </a:r>
          </a:p>
          <a:p>
            <a:pPr marL="4219575" lvl="1">
              <a:lnSpc>
                <a:spcPct val="115000"/>
              </a:lnSpc>
            </a:pPr>
            <a:r>
              <a:rPr lang="ru-RU" sz="1200" b="1" i="1" dirty="0" err="1">
                <a:solidFill>
                  <a:schemeClr val="accent3"/>
                </a:solidFill>
                <a:ea typeface="Calibri" panose="020F0502020204030204" pitchFamily="34" charset="0"/>
                <a:cs typeface="Times New Roman" panose="02020603050405020304" pitchFamily="18" charset="0"/>
              </a:rPr>
              <a:t>Р.Р.Гайзатуллин</a:t>
            </a:r>
            <a:endParaRPr lang="ru-RU" sz="1200" b="1" i="1" dirty="0">
              <a:solidFill>
                <a:schemeClr val="accent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22238"/>
            <a:ext cx="8088112" cy="574747"/>
          </a:xfrm>
        </p:spPr>
        <p:txBody>
          <a:bodyPr>
            <a:normAutofit fontScale="77500" lnSpcReduction="20000"/>
          </a:bodyPr>
          <a:lstStyle/>
          <a:p>
            <a:r>
              <a:rPr lang="ru-RU" dirty="0"/>
              <a:t>Исполнение бюджета Республики </a:t>
            </a:r>
            <a:r>
              <a:rPr lang="ru-RU" dirty="0" smtClean="0"/>
              <a:t>Татарстан по </a:t>
            </a:r>
            <a:r>
              <a:rPr lang="ru-RU" dirty="0"/>
              <a:t>разделам классификации расходов в </a:t>
            </a:r>
            <a:r>
              <a:rPr lang="ru-RU" dirty="0" smtClean="0"/>
              <a:t>2017 </a:t>
            </a:r>
            <a:r>
              <a:rPr lang="ru-RU" dirty="0"/>
              <a:t>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2026379556"/>
              </p:ext>
            </p:extLst>
          </p:nvPr>
        </p:nvGraphicFramePr>
        <p:xfrm>
          <a:off x="588518" y="694813"/>
          <a:ext cx="8432800" cy="5478780"/>
        </p:xfrm>
        <a:graphic>
          <a:graphicData uri="http://schemas.openxmlformats.org/drawingml/2006/table">
            <a:tbl>
              <a:tblPr>
                <a:tableStyleId>{5C22544A-7EE6-4342-B048-85BDC9FD1C3A}</a:tableStyleId>
              </a:tblPr>
              <a:tblGrid>
                <a:gridCol w="4178139"/>
                <a:gridCol w="1408017"/>
                <a:gridCol w="1576367"/>
                <a:gridCol w="1270277"/>
              </a:tblGrid>
              <a:tr h="683636">
                <a:tc>
                  <a:txBody>
                    <a:bodyPr/>
                    <a:lstStyle/>
                    <a:p>
                      <a:pPr algn="ctr" fontAlgn="ctr"/>
                      <a:r>
                        <a:rPr lang="ru-RU" sz="1600" b="1" u="none" strike="noStrike" dirty="0">
                          <a:solidFill>
                            <a:sysClr val="windowText" lastClr="000000"/>
                          </a:solidFill>
                          <a:effectLst/>
                        </a:rPr>
                        <a:t>Наименование</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ysClr val="windowText" lastClr="000000"/>
                          </a:solidFill>
                          <a:effectLst/>
                        </a:rPr>
                        <a:t>2017 </a:t>
                      </a:r>
                      <a:r>
                        <a:rPr lang="ru-RU" sz="1600" b="1" u="none" strike="noStrike" dirty="0">
                          <a:solidFill>
                            <a:sysClr val="windowText" lastClr="000000"/>
                          </a:solidFill>
                          <a:effectLst/>
                        </a:rPr>
                        <a:t>год (план),</a:t>
                      </a:r>
                      <a:br>
                        <a:rPr lang="ru-RU" sz="1600" b="1" u="none" strike="noStrike" dirty="0">
                          <a:solidFill>
                            <a:sysClr val="windowText" lastClr="000000"/>
                          </a:solidFill>
                          <a:effectLst/>
                        </a:rPr>
                      </a:br>
                      <a:r>
                        <a:rPr lang="ru-RU" sz="1600" b="1" u="none" strike="noStrike" dirty="0" smtClean="0">
                          <a:solidFill>
                            <a:sysClr val="windowText" lastClr="000000"/>
                          </a:solidFill>
                          <a:effectLst/>
                        </a:rPr>
                        <a:t>тыс. рублей</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ysClr val="windowText" lastClr="000000"/>
                          </a:solidFill>
                          <a:effectLst/>
                        </a:rPr>
                        <a:t>2017 </a:t>
                      </a:r>
                      <a:r>
                        <a:rPr lang="ru-RU" sz="1600" b="1" u="none" strike="noStrike" dirty="0">
                          <a:solidFill>
                            <a:sysClr val="windowText" lastClr="000000"/>
                          </a:solidFill>
                          <a:effectLst/>
                        </a:rPr>
                        <a:t>год (факт),</a:t>
                      </a:r>
                      <a:br>
                        <a:rPr lang="ru-RU" sz="1600" b="1" u="none" strike="noStrike" dirty="0">
                          <a:solidFill>
                            <a:sysClr val="windowText" lastClr="000000"/>
                          </a:solidFill>
                          <a:effectLst/>
                        </a:rPr>
                      </a:br>
                      <a:r>
                        <a:rPr lang="ru-RU" sz="1600" b="1" u="none" strike="noStrike" dirty="0">
                          <a:solidFill>
                            <a:sysClr val="windowText" lastClr="000000"/>
                          </a:solidFill>
                          <a:effectLst/>
                        </a:rPr>
                        <a:t>тыс</a:t>
                      </a:r>
                      <a:r>
                        <a:rPr lang="ru-RU" sz="1600" b="1" u="none" strike="noStrike" dirty="0" smtClean="0">
                          <a:solidFill>
                            <a:sysClr val="windowText" lastClr="000000"/>
                          </a:solidFill>
                          <a:effectLst/>
                        </a:rPr>
                        <a:t>. рублей</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ysClr val="windowText" lastClr="000000"/>
                          </a:solidFill>
                          <a:effectLst/>
                        </a:rPr>
                        <a:t>% </a:t>
                      </a:r>
                      <a:r>
                        <a:rPr lang="ru-RU" sz="1400" b="1" u="none" strike="noStrike" dirty="0">
                          <a:solidFill>
                            <a:sysClr val="windowText" lastClr="000000"/>
                          </a:solidFill>
                          <a:effectLst/>
                        </a:rPr>
                        <a:t>исполнения</a:t>
                      </a:r>
                      <a:endParaRPr lang="ru-RU" sz="14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879">
                <a:tc>
                  <a:txBody>
                    <a:bodyPr/>
                    <a:lstStyle/>
                    <a:p>
                      <a:pPr algn="ctr" fontAlgn="b"/>
                      <a:r>
                        <a:rPr lang="ru-RU" sz="1600" b="1" u="none" strike="noStrike" dirty="0">
                          <a:effectLst/>
                        </a:rPr>
                        <a:t>ИТОГО</a:t>
                      </a:r>
                      <a:endParaRPr lang="ru-RU" sz="1600" b="1" i="0" u="none" strike="noStrike" dirty="0">
                        <a:solidFill>
                          <a:srgbClr val="000000"/>
                        </a:solidFill>
                        <a:effectLst/>
                        <a:latin typeface="Times New Roman" panose="02020603050405020304" pitchFamily="18"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235 928 423,0</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231 088 521,3</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mn-lt"/>
                        </a:rPr>
                        <a:t>97,9</a:t>
                      </a:r>
                      <a:endParaRPr lang="ru-RU" sz="16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27879">
                <a:tc>
                  <a:txBody>
                    <a:bodyPr/>
                    <a:lstStyle/>
                    <a:p>
                      <a:pPr algn="l" fontAlgn="t"/>
                      <a:r>
                        <a:rPr lang="ru-RU" sz="1600" u="none" strike="noStrike" dirty="0">
                          <a:effectLst/>
                        </a:rPr>
                        <a:t>Общегосударственные вопросы</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7 742 665,1</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6 597 369,2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85,2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Национальная оборона</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105 136,8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104 953,6</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99,8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l" fontAlgn="t"/>
                      <a:r>
                        <a:rPr lang="ru-RU" sz="1600" u="none" strike="noStrike" dirty="0">
                          <a:effectLst/>
                        </a:rPr>
                        <a:t>Национальная безопасность и правоохранительная деятельность </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1 332 486,9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1 330 136,9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99,8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Национальная экономика</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76 212 301,5</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74 501 775,2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97,8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Жилищно-коммунальное хозяйство</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14 629</a:t>
                      </a:r>
                      <a:r>
                        <a:rPr lang="ru-RU" sz="1600" b="0" i="0" u="none" strike="noStrike" baseline="0" dirty="0" smtClean="0">
                          <a:solidFill>
                            <a:srgbClr val="000000"/>
                          </a:solidFill>
                          <a:effectLst/>
                          <a:latin typeface="+mn-lt"/>
                        </a:rPr>
                        <a:t> 351,8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14 393 300,7</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98,7</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Охрана окружающей среды</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464 401,0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457 329,1</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98,5</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Образование</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45 235 718,6</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44 644 089,7</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98,7</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Культура, кинематография</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9 094 569,8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8 954 142,3</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98,5</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Здравоохранение</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20 776 125,9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20 110 853,4</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96,8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Социальная политика</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37 726 593,2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37 422 052,2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99,2</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Физическая культура и спорт</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9 612 384,0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9 577 527,4</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99,6</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fontAlgn="t"/>
                      <a:r>
                        <a:rPr lang="ru-RU" sz="1600" u="none" strike="noStrike" dirty="0">
                          <a:effectLst/>
                        </a:rPr>
                        <a:t>Средства  массовой информации</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1 286 450,1</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1 284 753,3</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99,9</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l" fontAlgn="t"/>
                      <a:r>
                        <a:rPr lang="ru-RU" sz="1600" u="none" strike="noStrike" dirty="0">
                          <a:effectLst/>
                        </a:rPr>
                        <a:t>Обслуживание государственного и муниципального долга</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76 585,5</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76 585,5</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100,0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83636">
                <a:tc>
                  <a:txBody>
                    <a:bodyPr/>
                    <a:lstStyle/>
                    <a:p>
                      <a:pPr algn="l" fontAlgn="t"/>
                      <a:r>
                        <a:rPr lang="ru-RU" sz="1600" u="none" strike="noStrike" dirty="0">
                          <a:effectLst/>
                        </a:rPr>
                        <a:t>Межбюджетные трансферты общего характера бюджетам бюджетной системы Российской Федерации</a:t>
                      </a:r>
                      <a:endParaRPr lang="ru-RU" sz="1600" b="0" i="0" u="none" strike="noStrike" dirty="0">
                        <a:solidFill>
                          <a:srgbClr val="000000"/>
                        </a:solidFill>
                        <a:effectLst/>
                        <a:latin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11 633 652,8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11</a:t>
                      </a:r>
                      <a:r>
                        <a:rPr lang="ru-RU" sz="1600" b="0" i="0" u="none" strike="noStrike" baseline="0" dirty="0" smtClean="0">
                          <a:solidFill>
                            <a:srgbClr val="000000"/>
                          </a:solidFill>
                          <a:effectLst/>
                          <a:latin typeface="+mn-lt"/>
                        </a:rPr>
                        <a:t> 633 652,8</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600" b="0" i="0" u="none" strike="noStrike" dirty="0" smtClean="0">
                          <a:solidFill>
                            <a:srgbClr val="000000"/>
                          </a:solidFill>
                          <a:effectLst/>
                          <a:latin typeface="+mn-lt"/>
                        </a:rPr>
                        <a:t>100,0</a:t>
                      </a:r>
                      <a:endParaRPr lang="ru-RU" sz="16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66977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150891213"/>
              </p:ext>
            </p:extLst>
          </p:nvPr>
        </p:nvGraphicFramePr>
        <p:xfrm>
          <a:off x="514350" y="495301"/>
          <a:ext cx="8515350" cy="5061585"/>
        </p:xfrm>
        <a:graphic>
          <a:graphicData uri="http://schemas.openxmlformats.org/drawingml/2006/table">
            <a:tbl>
              <a:tblPr>
                <a:tableStyleId>{616DA210-FB5B-4158-B5E0-FEB733F419BA}</a:tableStyleId>
              </a:tblPr>
              <a:tblGrid>
                <a:gridCol w="4333829"/>
                <a:gridCol w="1606147"/>
                <a:gridCol w="1273841"/>
                <a:gridCol w="1301533"/>
              </a:tblGrid>
              <a:tr h="51860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год</a:t>
                      </a:r>
                      <a:br>
                        <a:rPr lang="ru-RU" sz="1400" b="1" u="none" strike="noStrike" dirty="0" smtClean="0">
                          <a:effectLst/>
                        </a:rPr>
                      </a:br>
                      <a:r>
                        <a:rPr lang="ru-RU" sz="1400" b="1" u="none" strike="noStrike" dirty="0" smtClean="0">
                          <a:effectLst/>
                        </a:rPr>
                        <a:t>(</a:t>
                      </a:r>
                      <a:r>
                        <a:rPr lang="ru-RU" sz="1400" b="1" u="none" strike="noStrike" dirty="0">
                          <a:effectLst/>
                        </a:rPr>
                        <a:t>план),</a:t>
                      </a:r>
                      <a:br>
                        <a:rPr lang="ru-RU" sz="1400" b="1" u="none" strike="noStrike" dirty="0">
                          <a:effectLst/>
                        </a:rPr>
                      </a:br>
                      <a:r>
                        <a:rPr lang="ru-RU" sz="1400" b="1" u="none" strike="noStrike" dirty="0">
                          <a:effectLst/>
                        </a:rPr>
                        <a:t>тыс</a:t>
                      </a:r>
                      <a:r>
                        <a:rPr lang="ru-RU" sz="1400" b="1" u="none" strike="noStrike" dirty="0" smtClean="0">
                          <a:effectLst/>
                        </a:rPr>
                        <a:t>. рублей</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год</a:t>
                      </a:r>
                      <a:br>
                        <a:rPr lang="ru-RU" sz="1400" b="1" u="none" strike="noStrike" dirty="0" smtClean="0">
                          <a:effectLst/>
                        </a:rPr>
                      </a:br>
                      <a:r>
                        <a:rPr lang="ru-RU" sz="1400" b="1" u="none" strike="noStrike" dirty="0" smtClean="0">
                          <a:effectLst/>
                        </a:rPr>
                        <a:t>(</a:t>
                      </a:r>
                      <a:r>
                        <a:rPr lang="ru-RU" sz="1400" b="1" u="none" strike="noStrike" dirty="0">
                          <a:effectLst/>
                        </a:rPr>
                        <a:t>факт),</a:t>
                      </a:r>
                      <a:br>
                        <a:rPr lang="ru-RU" sz="1400" b="1" u="none" strike="noStrike" dirty="0">
                          <a:effectLst/>
                        </a:rPr>
                      </a:br>
                      <a:r>
                        <a:rPr lang="ru-RU" sz="1400" b="1" u="none" strike="noStrike" dirty="0">
                          <a:effectLst/>
                        </a:rPr>
                        <a:t>тыс</a:t>
                      </a:r>
                      <a:r>
                        <a:rPr lang="ru-RU" sz="1400" b="1" u="none" strike="noStrike" dirty="0" smtClean="0">
                          <a:effectLst/>
                        </a:rPr>
                        <a:t>. рублей</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869">
                <a:tc>
                  <a:txBody>
                    <a:bodyPr/>
                    <a:lstStyle/>
                    <a:p>
                      <a:pPr algn="ctr" fontAlgn="ctr"/>
                      <a:r>
                        <a:rPr lang="ru-RU" sz="1400" b="1" u="none" strike="noStrike" dirty="0">
                          <a:effectLst/>
                        </a:rPr>
                        <a:t>Всего</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dirty="0" smtClean="0">
                          <a:solidFill>
                            <a:srgbClr val="000000"/>
                          </a:solidFill>
                          <a:effectLst/>
                          <a:latin typeface="+mn-lt"/>
                        </a:rPr>
                        <a:t>7 742 665,1</a:t>
                      </a:r>
                      <a:endParaRPr lang="ru-RU" sz="13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dirty="0" smtClean="0">
                          <a:solidFill>
                            <a:srgbClr val="000000"/>
                          </a:solidFill>
                          <a:effectLst/>
                          <a:latin typeface="+mn-lt"/>
                        </a:rPr>
                        <a:t>6 597 369,2</a:t>
                      </a:r>
                      <a:endParaRPr lang="ru-RU" sz="13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dirty="0" smtClean="0">
                          <a:solidFill>
                            <a:srgbClr val="000000"/>
                          </a:solidFill>
                          <a:effectLst/>
                          <a:latin typeface="+mn-lt"/>
                        </a:rPr>
                        <a:t>85,2</a:t>
                      </a:r>
                      <a:endParaRPr lang="ru-RU" sz="13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81562">
                <a:tc>
                  <a:txBody>
                    <a:bodyPr/>
                    <a:lstStyle/>
                    <a:p>
                      <a:pPr algn="just" fontAlgn="t"/>
                      <a:r>
                        <a:rPr lang="ru-RU" sz="1300" u="none" strike="noStrike" dirty="0">
                          <a:effectLst/>
                        </a:rPr>
                        <a:t>Функционирование высшего должностного лица субъекта Российской Федерации и муниципального образования</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397 582,0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389 922,0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98,1</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fontAlgn="t"/>
                      <a:r>
                        <a:rPr lang="ru-RU" sz="13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329 592,2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326 116,1</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98,9</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fontAlgn="t"/>
                      <a:r>
                        <a:rPr lang="ru-RU" sz="1300"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228 071,2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223 738,3</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98,1</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fontAlgn="t"/>
                      <a:r>
                        <a:rPr lang="ru-RU" sz="1300" u="none" strike="noStrike" dirty="0">
                          <a:effectLst/>
                        </a:rPr>
                        <a:t>Судебная система</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523 288,3</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470 017,5</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89,8</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1562">
                <a:tc>
                  <a:txBody>
                    <a:bodyPr/>
                    <a:lstStyle/>
                    <a:p>
                      <a:pPr algn="just" fontAlgn="t"/>
                      <a:r>
                        <a:rPr lang="ru-RU" sz="1300" u="none" strike="noStrike" dirty="0">
                          <a:effectLst/>
                        </a:rPr>
                        <a:t>Обеспечение деятельности финансовых, налоговых и таможенных органов и органов финансового (финансово-бюджетного) надзора</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801 706,9</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798 228,3</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99,6</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fontAlgn="t"/>
                      <a:r>
                        <a:rPr lang="ru-RU" sz="1300" u="none" strike="noStrike" dirty="0">
                          <a:effectLst/>
                        </a:rPr>
                        <a:t>Обеспечение проведения выборов и референдумов</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49 806,0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49 604,2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99,6</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fontAlgn="t"/>
                      <a:r>
                        <a:rPr lang="ru-RU" sz="1300" u="none" strike="noStrike" dirty="0">
                          <a:effectLst/>
                        </a:rPr>
                        <a:t>Фундаментальные исследования</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415 787,4</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415 707,2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100,0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fontAlgn="t"/>
                      <a:r>
                        <a:rPr lang="ru-RU" sz="1300" u="none" strike="noStrike" dirty="0">
                          <a:effectLst/>
                        </a:rPr>
                        <a:t>Резервные фонды</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348 607,9</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0,0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0,0</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042">
                <a:tc>
                  <a:txBody>
                    <a:bodyPr/>
                    <a:lstStyle/>
                    <a:p>
                      <a:pPr algn="just" fontAlgn="t"/>
                      <a:r>
                        <a:rPr lang="ru-RU" sz="1300" u="none" strike="noStrike" dirty="0">
                          <a:effectLst/>
                        </a:rPr>
                        <a:t>Прикладные научные исследования в области общегосударственных вопросов</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71 849,9</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71 694,2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99,8</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fontAlgn="t"/>
                      <a:r>
                        <a:rPr lang="ru-RU" sz="1300" u="none" strike="noStrike" dirty="0">
                          <a:effectLst/>
                        </a:rPr>
                        <a:t>Другие общегосударственные вопросы </a:t>
                      </a:r>
                      <a:endParaRPr lang="ru-RU" sz="13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4 576 373,3</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3 852 341,4</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smtClean="0">
                          <a:solidFill>
                            <a:srgbClr val="000000"/>
                          </a:solidFill>
                          <a:effectLst/>
                          <a:latin typeface="+mn-lt"/>
                        </a:rPr>
                        <a:t>84,2</a:t>
                      </a:r>
                      <a:endParaRPr lang="ru-RU" sz="13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4"/>
          <p:cNvSpPr>
            <a:spLocks noGrp="1"/>
          </p:cNvSpPr>
          <p:nvPr>
            <p:ph type="body" sz="quarter" idx="14"/>
          </p:nvPr>
        </p:nvSpPr>
        <p:spPr>
          <a:xfrm>
            <a:off x="567690" y="137479"/>
            <a:ext cx="8088112" cy="449262"/>
          </a:xfrm>
        </p:spPr>
        <p:txBody>
          <a:bodyPr>
            <a:normAutofit fontScale="62500" lnSpcReduction="20000"/>
          </a:bodyPr>
          <a:lstStyle/>
          <a:p>
            <a:r>
              <a:rPr lang="ru-RU" dirty="0"/>
              <a:t>Расходы по разделу </a:t>
            </a:r>
            <a:r>
              <a:rPr lang="ru-RU" dirty="0" smtClean="0"/>
              <a:t>«Общегосударственные вопросы» </a:t>
            </a:r>
            <a:r>
              <a:rPr lang="ru-RU" dirty="0"/>
              <a:t>в </a:t>
            </a:r>
            <a:r>
              <a:rPr lang="ru-RU" dirty="0" smtClean="0"/>
              <a:t>2017 </a:t>
            </a:r>
            <a:r>
              <a:rPr lang="ru-RU" dirty="0"/>
              <a:t>году</a:t>
            </a:r>
          </a:p>
        </p:txBody>
      </p:sp>
      <p:sp>
        <p:nvSpPr>
          <p:cNvPr id="6" name="Прямоугольник 5"/>
          <p:cNvSpPr/>
          <p:nvPr/>
        </p:nvSpPr>
        <p:spPr>
          <a:xfrm>
            <a:off x="514350" y="5648325"/>
            <a:ext cx="8515350"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200" dirty="0">
                <a:solidFill>
                  <a:srgbClr val="000000"/>
                </a:solidFill>
              </a:rPr>
              <a:t>В рамках раздела "Общегосударственные вопросы" исполнялись обязательства на функционирование Президента Республики Татарстан и его аппарата, функционирование Государственного Совета Республики Татарстан, функционирование высших органов исполнительной власти Республики Татарстан, функционирование судебной системы, обеспечение деятельности финансовых и контрольно-счетных органов, обеспечение проведения выборов и референдумов, финансирование резервного фонда и другие общегосударственные вопросы.</a:t>
            </a:r>
            <a:endParaRPr lang="ru-RU" sz="1200" dirty="0"/>
          </a:p>
        </p:txBody>
      </p:sp>
    </p:spTree>
    <p:extLst>
      <p:ext uri="{BB962C8B-B14F-4D97-AF65-F5344CB8AC3E}">
        <p14:creationId xmlns:p14="http://schemas.microsoft.com/office/powerpoint/2010/main" val="240583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3867843" y="903014"/>
            <a:ext cx="1381125" cy="30763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Текст 2"/>
          <p:cNvSpPr>
            <a:spLocks noGrp="1"/>
          </p:cNvSpPr>
          <p:nvPr>
            <p:ph type="body" sz="quarter" idx="14"/>
          </p:nvPr>
        </p:nvSpPr>
        <p:spPr/>
        <p:txBody>
          <a:bodyPr>
            <a:noAutofit/>
          </a:bodyPr>
          <a:lstStyle/>
          <a:p>
            <a:r>
              <a:rPr lang="ru-RU" sz="1800" dirty="0"/>
              <a:t>Расходы бюджета Республики Татарстан на содержание органов власти Республики Татарстан в </a:t>
            </a:r>
            <a:r>
              <a:rPr lang="ru-RU" sz="1800" dirty="0" smtClean="0"/>
              <a:t>2017 </a:t>
            </a:r>
            <a:r>
              <a:rPr lang="ru-RU" sz="1800" dirty="0"/>
              <a:t>году</a:t>
            </a:r>
          </a:p>
        </p:txBody>
      </p:sp>
      <p:sp>
        <p:nvSpPr>
          <p:cNvPr id="4" name="Прямоугольник 3"/>
          <p:cNvSpPr/>
          <p:nvPr/>
        </p:nvSpPr>
        <p:spPr>
          <a:xfrm>
            <a:off x="514350" y="620785"/>
            <a:ext cx="85221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1" dirty="0">
                <a:solidFill>
                  <a:schemeClr val="tx2"/>
                </a:solidFill>
              </a:rPr>
              <a:t>Система органов </a:t>
            </a:r>
            <a:r>
              <a:rPr lang="ru-RU" sz="1400" b="1" dirty="0">
                <a:solidFill>
                  <a:schemeClr val="tx2"/>
                </a:solidFill>
              </a:rPr>
              <a:t>государственной</a:t>
            </a:r>
            <a:r>
              <a:rPr lang="ru-RU" sz="1600" b="1" dirty="0">
                <a:solidFill>
                  <a:schemeClr val="tx2"/>
                </a:solidFill>
              </a:rPr>
              <a:t> власти Республики Татарстан</a:t>
            </a:r>
            <a:r>
              <a:rPr lang="ru-RU" sz="1600" dirty="0">
                <a:solidFill>
                  <a:schemeClr val="tx2"/>
                </a:solidFill>
              </a:rPr>
              <a:t> </a:t>
            </a:r>
          </a:p>
        </p:txBody>
      </p:sp>
      <p:sp>
        <p:nvSpPr>
          <p:cNvPr id="5" name="Прямоугольник 4"/>
          <p:cNvSpPr/>
          <p:nvPr/>
        </p:nvSpPr>
        <p:spPr>
          <a:xfrm>
            <a:off x="514350" y="1241568"/>
            <a:ext cx="1047750"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Президента Республики Татарстан и Кабинета Министров Республики Татарстан</a:t>
            </a:r>
          </a:p>
        </p:txBody>
      </p:sp>
      <p:sp>
        <p:nvSpPr>
          <p:cNvPr id="6" name="Прямоугольник 5"/>
          <p:cNvSpPr/>
          <p:nvPr/>
        </p:nvSpPr>
        <p:spPr>
          <a:xfrm>
            <a:off x="1612452" y="1241568"/>
            <a:ext cx="1016448"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44 органа </a:t>
            </a:r>
            <a:r>
              <a:rPr lang="ru-RU" sz="1200" dirty="0" smtClean="0">
                <a:solidFill>
                  <a:schemeClr val="tx2"/>
                </a:solidFill>
              </a:rPr>
              <a:t>исполни- тельной</a:t>
            </a:r>
            <a:r>
              <a:rPr lang="ru-RU" sz="1000" dirty="0" smtClean="0">
                <a:solidFill>
                  <a:schemeClr val="tx2"/>
                </a:solidFill>
              </a:rPr>
              <a:t> </a:t>
            </a:r>
            <a:r>
              <a:rPr lang="ru-RU" sz="1200" dirty="0">
                <a:solidFill>
                  <a:schemeClr val="tx2"/>
                </a:solidFill>
              </a:rPr>
              <a:t>власти</a:t>
            </a:r>
          </a:p>
        </p:txBody>
      </p:sp>
      <p:sp>
        <p:nvSpPr>
          <p:cNvPr id="7" name="Прямоугольник 6"/>
          <p:cNvSpPr/>
          <p:nvPr/>
        </p:nvSpPr>
        <p:spPr>
          <a:xfrm>
            <a:off x="2679252" y="1241568"/>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 </a:t>
            </a:r>
            <a:r>
              <a:rPr lang="ru-RU" sz="1200" dirty="0" err="1" smtClean="0">
                <a:solidFill>
                  <a:schemeClr val="tx2"/>
                </a:solidFill>
              </a:rPr>
              <a:t>Государ-ственного</a:t>
            </a:r>
            <a:r>
              <a:rPr lang="ru-RU" sz="1200" dirty="0" smtClean="0">
                <a:solidFill>
                  <a:schemeClr val="tx2"/>
                </a:solidFill>
              </a:rPr>
              <a:t> </a:t>
            </a:r>
            <a:r>
              <a:rPr lang="ru-RU" sz="1200" dirty="0">
                <a:solidFill>
                  <a:schemeClr val="tx2"/>
                </a:solidFill>
              </a:rPr>
              <a:t>Совета Республики Татарстан</a:t>
            </a:r>
          </a:p>
        </p:txBody>
      </p:sp>
      <p:sp>
        <p:nvSpPr>
          <p:cNvPr id="8" name="Прямоугольник 7"/>
          <p:cNvSpPr/>
          <p:nvPr/>
        </p:nvSpPr>
        <p:spPr>
          <a:xfrm>
            <a:off x="386035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Счетная палата Республики Татарстан</a:t>
            </a:r>
          </a:p>
        </p:txBody>
      </p:sp>
      <p:sp>
        <p:nvSpPr>
          <p:cNvPr id="9" name="Прямоугольник 8"/>
          <p:cNvSpPr/>
          <p:nvPr/>
        </p:nvSpPr>
        <p:spPr>
          <a:xfrm>
            <a:off x="4946202" y="1251777"/>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Центральная </a:t>
            </a:r>
            <a:r>
              <a:rPr lang="ru-RU" sz="1200" dirty="0" smtClean="0">
                <a:solidFill>
                  <a:schemeClr val="tx2"/>
                </a:solidFill>
              </a:rPr>
              <a:t>избиратель-</a:t>
            </a:r>
            <a:r>
              <a:rPr lang="ru-RU" sz="1200" dirty="0" err="1" smtClean="0">
                <a:solidFill>
                  <a:schemeClr val="tx2"/>
                </a:solidFill>
              </a:rPr>
              <a:t>ная</a:t>
            </a:r>
            <a:r>
              <a:rPr lang="ru-RU" sz="1200" dirty="0" smtClean="0">
                <a:solidFill>
                  <a:schemeClr val="tx2"/>
                </a:solidFill>
              </a:rPr>
              <a:t> </a:t>
            </a:r>
            <a:r>
              <a:rPr lang="ru-RU" sz="1200" dirty="0">
                <a:solidFill>
                  <a:schemeClr val="tx2"/>
                </a:solidFill>
              </a:rPr>
              <a:t>комиссия Республики Татарстан</a:t>
            </a:r>
          </a:p>
        </p:txBody>
      </p:sp>
      <p:sp>
        <p:nvSpPr>
          <p:cNvPr id="10" name="Прямоугольник 9"/>
          <p:cNvSpPr/>
          <p:nvPr/>
        </p:nvSpPr>
        <p:spPr>
          <a:xfrm>
            <a:off x="612730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smtClean="0">
                <a:solidFill>
                  <a:schemeClr val="tx2"/>
                </a:solidFill>
              </a:rPr>
              <a:t>Конститу-ционный</a:t>
            </a:r>
            <a:r>
              <a:rPr lang="ru-RU" sz="1200" dirty="0" smtClean="0">
                <a:solidFill>
                  <a:schemeClr val="tx2"/>
                </a:solidFill>
              </a:rPr>
              <a:t> </a:t>
            </a:r>
            <a:r>
              <a:rPr lang="ru-RU" sz="1200" dirty="0">
                <a:solidFill>
                  <a:schemeClr val="tx2"/>
                </a:solidFill>
              </a:rPr>
              <a:t>суд Республики Татарстан</a:t>
            </a:r>
          </a:p>
        </p:txBody>
      </p:sp>
      <p:sp>
        <p:nvSpPr>
          <p:cNvPr id="11" name="Прямоугольник 10"/>
          <p:cNvSpPr/>
          <p:nvPr/>
        </p:nvSpPr>
        <p:spPr>
          <a:xfrm>
            <a:off x="7213152" y="1241568"/>
            <a:ext cx="1823344"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Уполномоченного по правам человека в Республике Татарстан, Уполномоченного по правам ребенка в Республике Татарстан</a:t>
            </a:r>
          </a:p>
        </p:txBody>
      </p:sp>
      <p:sp>
        <p:nvSpPr>
          <p:cNvPr id="13" name="Прямоугольник 12"/>
          <p:cNvSpPr/>
          <p:nvPr/>
        </p:nvSpPr>
        <p:spPr>
          <a:xfrm>
            <a:off x="514350" y="2901945"/>
            <a:ext cx="8522146" cy="502702"/>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1200" dirty="0">
                <a:solidFill>
                  <a:srgbClr val="000000"/>
                </a:solidFill>
              </a:rPr>
              <a:t>Количество работников органов власти составляет </a:t>
            </a:r>
            <a:r>
              <a:rPr lang="ru-RU" sz="1200" dirty="0" smtClean="0">
                <a:solidFill>
                  <a:schemeClr val="tx1"/>
                </a:solidFill>
              </a:rPr>
              <a:t>6553  </a:t>
            </a:r>
            <a:r>
              <a:rPr lang="ru-RU" sz="1200" dirty="0">
                <a:solidFill>
                  <a:schemeClr val="tx1"/>
                </a:solidFill>
              </a:rPr>
              <a:t>человек, из них </a:t>
            </a:r>
            <a:r>
              <a:rPr lang="ru-RU" sz="1200" dirty="0" smtClean="0">
                <a:solidFill>
                  <a:schemeClr val="tx1"/>
                </a:solidFill>
              </a:rPr>
              <a:t>163  </a:t>
            </a:r>
            <a:r>
              <a:rPr lang="ru-RU" sz="1200" dirty="0">
                <a:solidFill>
                  <a:schemeClr val="tx1"/>
                </a:solidFill>
              </a:rPr>
              <a:t>человек </a:t>
            </a:r>
            <a:r>
              <a:rPr lang="ru-RU" sz="1200" dirty="0">
                <a:solidFill>
                  <a:srgbClr val="000000"/>
                </a:solidFill>
              </a:rPr>
              <a:t>осуществляют переданные федеральные полномочия и финансируются за счет средств, поступающих из федерального бюджета</a:t>
            </a:r>
            <a:r>
              <a:rPr lang="ru-RU" sz="1200" dirty="0"/>
              <a:t> </a:t>
            </a:r>
          </a:p>
        </p:txBody>
      </p:sp>
      <p:graphicFrame>
        <p:nvGraphicFramePr>
          <p:cNvPr id="14" name="Диаграмма 13"/>
          <p:cNvGraphicFramePr/>
          <p:nvPr>
            <p:extLst>
              <p:ext uri="{D42A27DB-BD31-4B8C-83A1-F6EECF244321}">
                <p14:modId xmlns:p14="http://schemas.microsoft.com/office/powerpoint/2010/main" val="203412094"/>
              </p:ext>
            </p:extLst>
          </p:nvPr>
        </p:nvGraphicFramePr>
        <p:xfrm>
          <a:off x="514352" y="3522658"/>
          <a:ext cx="2428874" cy="3211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1195848278"/>
              </p:ext>
            </p:extLst>
          </p:nvPr>
        </p:nvGraphicFramePr>
        <p:xfrm>
          <a:off x="2943226" y="3522657"/>
          <a:ext cx="2533649" cy="32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67611874"/>
              </p:ext>
            </p:extLst>
          </p:nvPr>
        </p:nvGraphicFramePr>
        <p:xfrm>
          <a:off x="5476875" y="3522656"/>
          <a:ext cx="3588196" cy="1676400"/>
        </p:xfrm>
        <a:graphic>
          <a:graphicData uri="http://schemas.openxmlformats.org/drawingml/2006/table">
            <a:tbl>
              <a:tblPr>
                <a:tableStyleId>{F5AB1C69-6EDB-4FF4-983F-18BD219EF322}</a:tableStyleId>
              </a:tblPr>
              <a:tblGrid>
                <a:gridCol w="3588196"/>
              </a:tblGrid>
              <a:tr h="0">
                <a:tc>
                  <a:txBody>
                    <a:bodyPr/>
                    <a:lstStyle/>
                    <a:p>
                      <a:pPr algn="l" fontAlgn="ctr"/>
                      <a:r>
                        <a:rPr lang="ru-RU" sz="1100" u="none" strike="noStrike" dirty="0" smtClean="0">
                          <a:effectLst/>
                        </a:rPr>
                        <a:t>В </a:t>
                      </a:r>
                      <a:r>
                        <a:rPr lang="ru-RU" sz="1100" u="none" strike="noStrike" dirty="0">
                          <a:effectLst/>
                        </a:rPr>
                        <a:t>соответствии с Постановлением Правительства Российской   Федерации   от   02.10.2014 г.   №  1006  "Об утверждении  нормативов   формирования  расходов  на содержание  органов  государственной  власти   субъекта Российской Федерации и о признании утратившими силу некоторых актов Правительства Российской Федерации" норматив    формирования    расходов    на    содержание органов государственной власти Республики Татарстан в </a:t>
                      </a:r>
                      <a:r>
                        <a:rPr lang="ru-RU" sz="1100" u="none" strike="noStrike" dirty="0" smtClean="0">
                          <a:effectLst/>
                        </a:rPr>
                        <a:t>2017 </a:t>
                      </a:r>
                      <a:r>
                        <a:rPr lang="ru-RU" sz="1100" u="none" strike="noStrike" dirty="0">
                          <a:effectLst/>
                        </a:rPr>
                        <a:t>году составил </a:t>
                      </a:r>
                      <a:r>
                        <a:rPr lang="ru-RU" sz="1100" u="none" strike="noStrike" dirty="0" smtClean="0">
                          <a:effectLst/>
                        </a:rPr>
                        <a:t>2,3 </a:t>
                      </a:r>
                      <a:r>
                        <a:rPr lang="ru-RU" sz="1100" u="none" strike="noStrike" dirty="0">
                          <a:effectLst/>
                        </a:rPr>
                        <a:t>процента.                                                                                                          </a:t>
                      </a:r>
                      <a:endParaRPr lang="ru-RU" sz="1100" b="0" i="0" u="none" strike="noStrike" dirty="0">
                        <a:solidFill>
                          <a:srgbClr val="000000"/>
                        </a:solidFill>
                        <a:effectLst/>
                        <a:latin typeface="Calibri" panose="020F0502020204030204" pitchFamily="34" charset="0"/>
                      </a:endParaRPr>
                    </a:p>
                  </a:txBody>
                  <a:tcPr marL="36000" marR="36000" marT="0" marB="0" anchor="ct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4067194907"/>
              </p:ext>
            </p:extLst>
          </p:nvPr>
        </p:nvGraphicFramePr>
        <p:xfrm>
          <a:off x="5476875" y="5317065"/>
          <a:ext cx="3559621" cy="1013460"/>
        </p:xfrm>
        <a:graphic>
          <a:graphicData uri="http://schemas.openxmlformats.org/drawingml/2006/table">
            <a:tbl>
              <a:tblPr>
                <a:tableStyleId>{5C22544A-7EE6-4342-B048-85BDC9FD1C3A}</a:tableStyleId>
              </a:tblPr>
              <a:tblGrid>
                <a:gridCol w="3559621"/>
              </a:tblGrid>
              <a:tr h="0">
                <a:tc>
                  <a:txBody>
                    <a:bodyPr/>
                    <a:lstStyle/>
                    <a:p>
                      <a:pPr algn="l" fontAlgn="ctr"/>
                      <a:r>
                        <a:rPr lang="ru-RU" sz="1100" u="none" strike="noStrike" dirty="0" smtClean="0">
                          <a:effectLst/>
                        </a:rPr>
                        <a:t>Фактически    </a:t>
                      </a:r>
                      <a:r>
                        <a:rPr lang="ru-RU" sz="1100" u="none" strike="noStrike" dirty="0">
                          <a:effectLst/>
                        </a:rPr>
                        <a:t>сложившаяся    доля    расходов   на содержание органов  государственной  власти   субъекта  Российской Федерации   в   общей   сумме   налоговых   и  неналоговых доходов    консолидированного     бюджета     Республики Татарстан в </a:t>
                      </a:r>
                      <a:r>
                        <a:rPr lang="ru-RU" sz="1100" u="none" strike="noStrike" dirty="0" smtClean="0">
                          <a:effectLst/>
                        </a:rPr>
                        <a:t>2017 </a:t>
                      </a:r>
                      <a:r>
                        <a:rPr lang="ru-RU" sz="1100" u="none" strike="noStrike" dirty="0">
                          <a:effectLst/>
                        </a:rPr>
                        <a:t>году составила </a:t>
                      </a:r>
                      <a:r>
                        <a:rPr lang="ru-RU" sz="1100" u="none" strike="noStrike" dirty="0" smtClean="0">
                          <a:effectLst/>
                        </a:rPr>
                        <a:t>2,0  </a:t>
                      </a:r>
                      <a:r>
                        <a:rPr lang="ru-RU" sz="1100" u="none" strike="noStrike" dirty="0">
                          <a:effectLst/>
                        </a:rPr>
                        <a:t>процента.</a:t>
                      </a:r>
                      <a:endParaRPr lang="ru-RU" sz="11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2474483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«Национальная оборона»</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893149575"/>
              </p:ext>
            </p:extLst>
          </p:nvPr>
        </p:nvGraphicFramePr>
        <p:xfrm>
          <a:off x="615056" y="670277"/>
          <a:ext cx="8395594" cy="1244020"/>
        </p:xfrm>
        <a:graphic>
          <a:graphicData uri="http://schemas.openxmlformats.org/drawingml/2006/table">
            <a:tbl>
              <a:tblPr>
                <a:tableStyleId>{616DA210-FB5B-4158-B5E0-FEB733F419BA}</a:tableStyleId>
              </a:tblPr>
              <a:tblGrid>
                <a:gridCol w="3944596"/>
                <a:gridCol w="1545855"/>
                <a:gridCol w="1399266"/>
                <a:gridCol w="1505877"/>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fontAlgn="ctr"/>
                      <a:r>
                        <a:rPr lang="ru-RU" sz="1400" b="1" u="none" strike="noStrike" dirty="0">
                          <a:effectLst/>
                        </a:rPr>
                        <a:t>Всего</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105 136,8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104 953,6</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99,8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u="none" strike="noStrike" dirty="0">
                          <a:effectLst/>
                        </a:rPr>
                        <a:t>Мобилизационная и вневойсковая подготовка</a:t>
                      </a:r>
                      <a:endParaRPr lang="ru-RU" sz="1200" b="0" i="0" u="none" strike="noStrike" dirty="0">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81 716,4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81 533,2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Мобилизационная подготовка экономики</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23 420,4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23 420,4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2"/>
          <p:cNvSpPr txBox="1">
            <a:spLocks/>
          </p:cNvSpPr>
          <p:nvPr/>
        </p:nvSpPr>
        <p:spPr>
          <a:xfrm>
            <a:off x="588386" y="2029326"/>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a:t>
            </a:r>
            <a:r>
              <a:rPr lang="ru-RU" sz="2000" dirty="0"/>
              <a:t>безопасность и правоохранительная </a:t>
            </a:r>
            <a:r>
              <a:rPr lang="ru-RU" sz="2000" dirty="0" smtClean="0"/>
              <a:t>деятельность»</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500797976"/>
              </p:ext>
            </p:extLst>
          </p:nvPr>
        </p:nvGraphicFramePr>
        <p:xfrm>
          <a:off x="615056" y="2667000"/>
          <a:ext cx="8395594" cy="1674658"/>
        </p:xfrm>
        <a:graphic>
          <a:graphicData uri="http://schemas.openxmlformats.org/drawingml/2006/table">
            <a:tbl>
              <a:tblPr>
                <a:tableStyleId>{616DA210-FB5B-4158-B5E0-FEB733F419BA}</a:tableStyleId>
              </a:tblPr>
              <a:tblGrid>
                <a:gridCol w="3944596"/>
                <a:gridCol w="1545855"/>
                <a:gridCol w="1399266"/>
                <a:gridCol w="1505877"/>
              </a:tblGrid>
              <a:tr h="259080">
                <a:tc>
                  <a:txBody>
                    <a:bodyPr/>
                    <a:lstStyle/>
                    <a:p>
                      <a:pPr algn="l" fontAlgn="ctr"/>
                      <a:r>
                        <a:rPr lang="ru-RU" sz="1400" b="1" u="none" strike="noStrike" dirty="0">
                          <a:effectLst/>
                        </a:rPr>
                        <a:t>Всего</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1 332 486,9</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1 330 136,9</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99,8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43840">
                <a:tc>
                  <a:txBody>
                    <a:bodyPr/>
                    <a:lstStyle/>
                    <a:p>
                      <a:pPr algn="l" fontAlgn="t"/>
                      <a:r>
                        <a:rPr lang="ru-RU" sz="1200" b="0" i="0" u="none" strike="noStrike" dirty="0" smtClean="0">
                          <a:solidFill>
                            <a:srgbClr val="000000"/>
                          </a:solidFill>
                          <a:effectLst/>
                          <a:latin typeface="+mn-lt"/>
                        </a:rPr>
                        <a:t>Органы внутренних дел</a:t>
                      </a:r>
                      <a:endParaRPr lang="ru-RU" sz="12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5 911,0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5 911,0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85869">
                <a:tc>
                  <a:txBody>
                    <a:bodyPr/>
                    <a:lstStyle/>
                    <a:p>
                      <a:pPr algn="l" fontAlgn="t"/>
                      <a:r>
                        <a:rPr lang="ru-RU" sz="1200" u="none" strike="noStrike" dirty="0">
                          <a:effectLst/>
                        </a:rPr>
                        <a:t>Защита населения и территории от чрезвычайных ситуаций природного и техногенного характера, гражданская оборона </a:t>
                      </a:r>
                      <a:endParaRPr lang="ru-RU" sz="1200" b="0" i="0" u="none" strike="noStrike" dirty="0">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416 764,4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416 168,7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dirty="0">
                          <a:effectLst/>
                        </a:rPr>
                        <a:t>Обеспечение пожарной безопасности </a:t>
                      </a:r>
                      <a:endParaRPr lang="ru-RU" sz="1200" b="0" i="0" u="none" strike="noStrike" dirty="0">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909 711,6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907 957,3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90579">
                <a:tc>
                  <a:txBody>
                    <a:bodyPr/>
                    <a:lstStyle/>
                    <a:p>
                      <a:pPr algn="l" fontAlgn="t"/>
                      <a:r>
                        <a:rPr lang="ru-RU" sz="1200" u="none" strike="noStrike" dirty="0">
                          <a:effectLst/>
                        </a:rPr>
                        <a:t>Другие вопросы в области национальной безопасности и правоохранительной деятельности</a:t>
                      </a:r>
                      <a:endParaRPr lang="ru-RU" sz="1200" b="0" i="0" u="none" strike="noStrike" dirty="0">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615056" y="4333634"/>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экономика»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420988843"/>
              </p:ext>
            </p:extLst>
          </p:nvPr>
        </p:nvGraphicFramePr>
        <p:xfrm>
          <a:off x="615056" y="4752975"/>
          <a:ext cx="8395594" cy="1970970"/>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fontAlgn="ctr"/>
                      <a:r>
                        <a:rPr lang="ru-RU" sz="1400" b="1" u="none" strike="noStrike" dirty="0">
                          <a:effectLst/>
                        </a:rPr>
                        <a:t>Всего</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76 212 301,5</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74 501 775,2</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97,8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u="none" strike="noStrike">
                          <a:effectLst/>
                        </a:rPr>
                        <a:t>Общеэкономические вопросы</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728 720,1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708 630,1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97,2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Воспроизводство минерально-сырьевой базы</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42 332,0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42 325,5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Сельское хозяйство и рыболовство</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22 894 027,1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22 754 382,4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Водное хозяйство</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1 013 522,6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804 338,5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Лесное хозяйство</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816 693,1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810 226,1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Транспорт</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1 003 326,9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1 000 630,3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Дорожное хозяйство (дорожные фонды)</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17 772 094,3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16 576 182,6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93,3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Связь и информатика</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1 926</a:t>
                      </a:r>
                      <a:r>
                        <a:rPr lang="ru-RU" sz="1200" b="0" i="0" u="none" strike="noStrike" baseline="0" dirty="0" smtClean="0">
                          <a:solidFill>
                            <a:srgbClr val="000000"/>
                          </a:solidFill>
                          <a:effectLst/>
                          <a:latin typeface="+mn-lt"/>
                        </a:rPr>
                        <a:t> 020,8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1 900</a:t>
                      </a:r>
                      <a:r>
                        <a:rPr lang="ru-RU" sz="1200" b="0" i="0" u="none" strike="noStrike" baseline="0" dirty="0" smtClean="0">
                          <a:solidFill>
                            <a:srgbClr val="000000"/>
                          </a:solidFill>
                          <a:effectLst/>
                          <a:latin typeface="+mn-lt"/>
                        </a:rPr>
                        <a:t> 596,4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98,7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u="none" strike="noStrike">
                          <a:effectLst/>
                        </a:rPr>
                        <a:t>Другие вопросы в области национальной экономики</a:t>
                      </a:r>
                      <a:endParaRPr lang="ru-RU" sz="1200" b="0" i="0" u="none" strike="noStrike">
                        <a:solidFill>
                          <a:srgbClr val="000000"/>
                        </a:solidFill>
                        <a:effectLst/>
                        <a:latin typeface="Times New Roman" panose="02020603050405020304" pitchFamily="18" charset="0"/>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30 015</a:t>
                      </a:r>
                      <a:r>
                        <a:rPr lang="ru-RU" sz="1200" b="0" i="0" u="none" strike="noStrike" baseline="0" dirty="0" smtClean="0">
                          <a:solidFill>
                            <a:srgbClr val="000000"/>
                          </a:solidFill>
                          <a:effectLst/>
                          <a:latin typeface="+mn-lt"/>
                        </a:rPr>
                        <a:t> 564,6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29 904 463,3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7743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«Жилищно-коммунальное хозяйство»</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920509272"/>
              </p:ext>
            </p:extLst>
          </p:nvPr>
        </p:nvGraphicFramePr>
        <p:xfrm>
          <a:off x="502402" y="609038"/>
          <a:ext cx="8395594" cy="1805070"/>
        </p:xfrm>
        <a:graphic>
          <a:graphicData uri="http://schemas.openxmlformats.org/drawingml/2006/table">
            <a:tbl>
              <a:tblPr>
                <a:tableStyleId>{616DA210-FB5B-4158-B5E0-FEB733F419BA}</a:tableStyleId>
              </a:tblPr>
              <a:tblGrid>
                <a:gridCol w="3944596"/>
                <a:gridCol w="1545855"/>
                <a:gridCol w="1399266"/>
                <a:gridCol w="1505877"/>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14 629 351,8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14 393 300,7</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98,4</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b="0" i="0" u="none" strike="noStrike" dirty="0">
                          <a:solidFill>
                            <a:srgbClr val="000000"/>
                          </a:solidFill>
                          <a:effectLst/>
                          <a:latin typeface="+mn-lt"/>
                        </a:rPr>
                        <a:t>Жилищное хозяйство</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2 204 772,5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2 182 250,5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Коммунальное хозяйство</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8 564 232,9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8 384 638,1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97,9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Благоустройство</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3 758 888,4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3 725 286,9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Другие вопросы в области жилищно-коммунального хозяйства</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101 458,0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101 125,2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310256" y="2414108"/>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«Охрана окружающей среды»</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429596831"/>
              </p:ext>
            </p:extLst>
          </p:nvPr>
        </p:nvGraphicFramePr>
        <p:xfrm>
          <a:off x="502402" y="2805837"/>
          <a:ext cx="8395594" cy="1164989"/>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464 401,0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457 329,1</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98,5</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585869">
                <a:tc>
                  <a:txBody>
                    <a:bodyPr/>
                    <a:lstStyle/>
                    <a:p>
                      <a:pPr algn="l" fontAlgn="t"/>
                      <a:r>
                        <a:rPr lang="ru-RU" sz="1200" b="0" i="0" u="none" strike="noStrike" dirty="0">
                          <a:solidFill>
                            <a:srgbClr val="000000"/>
                          </a:solidFill>
                          <a:effectLst/>
                          <a:latin typeface="+mn-lt"/>
                        </a:rPr>
                        <a:t>Охрана объектов растительного и животного мира и среды их обитания</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214 645,9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209 146,6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97,4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fontAlgn="t"/>
                      <a:r>
                        <a:rPr lang="ru-RU" sz="1200" b="0" i="0" u="none" strike="noStrike" dirty="0">
                          <a:solidFill>
                            <a:srgbClr val="000000"/>
                          </a:solidFill>
                          <a:effectLst/>
                          <a:latin typeface="+mn-lt"/>
                        </a:rPr>
                        <a:t>Другие вопросы в области охраны окружающей среды</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249 755,1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248 182,5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809884" y="4039169"/>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smtClean="0"/>
              <a:t>Расходы </a:t>
            </a:r>
            <a:r>
              <a:rPr lang="ru-RU" sz="2000" dirty="0"/>
              <a:t>по разделу </a:t>
            </a:r>
            <a:r>
              <a:rPr lang="ru-RU" sz="2000" dirty="0" smtClean="0"/>
              <a:t>«Образование»</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657427491"/>
              </p:ext>
            </p:extLst>
          </p:nvPr>
        </p:nvGraphicFramePr>
        <p:xfrm>
          <a:off x="502402" y="4378741"/>
          <a:ext cx="8395594" cy="2193385"/>
        </p:xfrm>
        <a:graphic>
          <a:graphicData uri="http://schemas.openxmlformats.org/drawingml/2006/table">
            <a:tbl>
              <a:tblPr>
                <a:tableStyleId>{616DA210-FB5B-4158-B5E0-FEB733F419BA}</a:tableStyleId>
              </a:tblPr>
              <a:tblGrid>
                <a:gridCol w="3944596"/>
                <a:gridCol w="1545855"/>
                <a:gridCol w="1399266"/>
                <a:gridCol w="1505877"/>
              </a:tblGrid>
              <a:tr h="219013">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45 235 718,6</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44 644 089,7</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98,7</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fontAlgn="t"/>
                      <a:r>
                        <a:rPr lang="ru-RU" sz="1200" b="0" i="0" u="none" strike="noStrike" dirty="0">
                          <a:solidFill>
                            <a:srgbClr val="000000"/>
                          </a:solidFill>
                          <a:effectLst/>
                          <a:latin typeface="+mn-lt"/>
                        </a:rPr>
                        <a:t>Дошкольное образование</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2 055 471,3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1 756 521,2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85,5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Общее образование</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10 634 623,7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10 548 971,7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smtClean="0">
                          <a:solidFill>
                            <a:srgbClr val="000000"/>
                          </a:solidFill>
                          <a:effectLst/>
                          <a:latin typeface="+mn-lt"/>
                        </a:rPr>
                        <a:t>Дополнительное образование</a:t>
                      </a:r>
                      <a:r>
                        <a:rPr lang="ru-RU" sz="1200" b="0" i="0" u="none" strike="noStrike" baseline="0" dirty="0" smtClean="0">
                          <a:solidFill>
                            <a:srgbClr val="000000"/>
                          </a:solidFill>
                          <a:effectLst/>
                          <a:latin typeface="+mn-lt"/>
                        </a:rPr>
                        <a:t> детей</a:t>
                      </a:r>
                      <a:endParaRPr lang="ru-RU" sz="12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354 196,3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354 196,3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Среднее профессиональное образование</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4 712 668,6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4 686 380,7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0189">
                <a:tc>
                  <a:txBody>
                    <a:bodyPr/>
                    <a:lstStyle/>
                    <a:p>
                      <a:pPr algn="l" fontAlgn="t"/>
                      <a:r>
                        <a:rPr lang="ru-RU" sz="1200" b="0" i="0" u="none" strike="noStrike" dirty="0">
                          <a:solidFill>
                            <a:srgbClr val="000000"/>
                          </a:solidFill>
                          <a:effectLst/>
                          <a:latin typeface="+mn-lt"/>
                        </a:rPr>
                        <a:t>Профессиональная подготовка, переподготовка и повышение квалификации</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487 397,3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485 523,7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105">
                <a:tc>
                  <a:txBody>
                    <a:bodyPr/>
                    <a:lstStyle/>
                    <a:p>
                      <a:pPr algn="l" fontAlgn="t"/>
                      <a:r>
                        <a:rPr lang="ru-RU" sz="1200" b="0" i="0" u="none" strike="noStrike" dirty="0">
                          <a:solidFill>
                            <a:srgbClr val="000000"/>
                          </a:solidFill>
                          <a:effectLst/>
                          <a:latin typeface="+mn-lt"/>
                        </a:rPr>
                        <a:t>Высшее </a:t>
                      </a:r>
                      <a:r>
                        <a:rPr lang="ru-RU" sz="1200" b="0" i="0" u="none" strike="noStrike" dirty="0" smtClean="0">
                          <a:solidFill>
                            <a:srgbClr val="000000"/>
                          </a:solidFill>
                          <a:effectLst/>
                          <a:latin typeface="+mn-lt"/>
                        </a:rPr>
                        <a:t>образование</a:t>
                      </a:r>
                      <a:endParaRPr lang="ru-RU" sz="12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229 118,2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180 895,6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79,0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Молодежная </a:t>
                      </a:r>
                      <a:r>
                        <a:rPr lang="ru-RU" sz="1200" b="0" i="0" u="none" strike="noStrike" dirty="0" smtClean="0">
                          <a:solidFill>
                            <a:srgbClr val="000000"/>
                          </a:solidFill>
                          <a:effectLst/>
                          <a:latin typeface="+mn-lt"/>
                        </a:rPr>
                        <a:t>политика</a:t>
                      </a:r>
                      <a:endParaRPr lang="ru-RU" sz="12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2 507 771,6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2 420 593,5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96,5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Другие вопросы в области образования</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24 254 471,6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24 211 007,0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207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453908" y="74432"/>
            <a:ext cx="8088112" cy="430211"/>
          </a:xfrm>
        </p:spPr>
        <p:txBody>
          <a:bodyPr>
            <a:normAutofit/>
          </a:bodyPr>
          <a:lstStyle/>
          <a:p>
            <a:r>
              <a:rPr lang="ru-RU" sz="2000" dirty="0"/>
              <a:t>Расходы по разделу </a:t>
            </a:r>
            <a:r>
              <a:rPr lang="ru-RU" sz="2000" dirty="0" smtClean="0"/>
              <a:t>«Культура</a:t>
            </a:r>
            <a:r>
              <a:rPr lang="ru-RU" sz="2000" dirty="0"/>
              <a:t>, </a:t>
            </a:r>
            <a:r>
              <a:rPr lang="ru-RU" sz="2000" dirty="0" smtClean="0"/>
              <a:t>кинематография»</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016148520"/>
              </p:ext>
            </p:extLst>
          </p:nvPr>
        </p:nvGraphicFramePr>
        <p:xfrm>
          <a:off x="439796" y="453045"/>
          <a:ext cx="8395594" cy="1975540"/>
        </p:xfrm>
        <a:graphic>
          <a:graphicData uri="http://schemas.openxmlformats.org/drawingml/2006/table">
            <a:tbl>
              <a:tblPr>
                <a:tableStyleId>{616DA210-FB5B-4158-B5E0-FEB733F419BA}</a:tableStyleId>
              </a:tblPr>
              <a:tblGrid>
                <a:gridCol w="3944596"/>
                <a:gridCol w="1545855"/>
                <a:gridCol w="1399266"/>
                <a:gridCol w="1505877"/>
              </a:tblGrid>
              <a:tr h="636615">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a:t>
                      </a:r>
                      <a:r>
                        <a:rPr lang="ru-RU" sz="1400" b="1" u="none" strike="noStrike" dirty="0" smtClean="0">
                          <a:solidFill>
                            <a:schemeClr val="tx1"/>
                          </a:solidFill>
                          <a:effectLst/>
                        </a:rPr>
                        <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2017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9 094 569,8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8 954 142,2</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98,5</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b="0" i="0" u="none" strike="noStrike" dirty="0">
                          <a:solidFill>
                            <a:srgbClr val="000000"/>
                          </a:solidFill>
                          <a:effectLst/>
                          <a:latin typeface="+mn-lt"/>
                        </a:rPr>
                        <a:t>Культура </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a:t>
                      </a:r>
                      <a:r>
                        <a:rPr lang="ru-RU" sz="1200" b="0" i="0" u="none" strike="noStrike" baseline="0" dirty="0" smtClean="0">
                          <a:solidFill>
                            <a:srgbClr val="000000"/>
                          </a:solidFill>
                          <a:effectLst/>
                          <a:latin typeface="+mn-lt"/>
                        </a:rPr>
                        <a:t> 838 008,0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8 699 363,2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98,4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Кинематография</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84 546,8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83 634,4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98,9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smtClean="0">
                          <a:solidFill>
                            <a:srgbClr val="000000"/>
                          </a:solidFill>
                          <a:effectLst/>
                          <a:latin typeface="+mn-lt"/>
                        </a:rPr>
                        <a:t>Прикладные научные исследования в области культуры, кинематографии</a:t>
                      </a:r>
                      <a:endParaRPr lang="ru-RU" sz="12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89 225,0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89 225,0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Другие вопросы в области культуры, кинематографии</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82 790,0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81 919,6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98,9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422392" y="2436205"/>
            <a:ext cx="8496300" cy="44415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«Здравоохранение»</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4176679141"/>
              </p:ext>
            </p:extLst>
          </p:nvPr>
        </p:nvGraphicFramePr>
        <p:xfrm>
          <a:off x="569337" y="2779782"/>
          <a:ext cx="8366759" cy="2122170"/>
        </p:xfrm>
        <a:graphic>
          <a:graphicData uri="http://schemas.openxmlformats.org/drawingml/2006/table">
            <a:tbl>
              <a:tblPr>
                <a:tableStyleId>{616DA210-FB5B-4158-B5E0-FEB733F419BA}</a:tableStyleId>
              </a:tblPr>
              <a:tblGrid>
                <a:gridCol w="3939539"/>
                <a:gridCol w="1524000"/>
                <a:gridCol w="1417320"/>
                <a:gridCol w="1485900"/>
              </a:tblGrid>
              <a:tr h="199303">
                <a:tc>
                  <a:txBody>
                    <a:bodyPr/>
                    <a:lstStyle/>
                    <a:p>
                      <a:pPr algn="l" fontAlgn="ctr"/>
                      <a:r>
                        <a:rPr lang="ru-RU" sz="1400" b="1" i="0" u="none" strike="noStrike" dirty="0">
                          <a:solidFill>
                            <a:srgbClr val="000000"/>
                          </a:solidFill>
                          <a:effectLst/>
                          <a:latin typeface="+mn-lt"/>
                        </a:rPr>
                        <a:t>Всего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20 776 125,9</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20 110 853,4</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96,8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Стационарная медицинская помощь</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6 201 686,3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6 105 649,1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98,5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Амбулаторная помощь</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3 851 915,5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3 333 294,8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86,5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Скорая медицинская помощь</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38 892,3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37 801,0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97,2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Санаторно-оздоровительная помощь</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119,2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119,2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675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Заготовка, переработка, хранение и обеспечение безопасности донорской крови и ее компонентов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424 015,5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424 009,5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Санитарно-эпидемиологическое благополучие</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133 532,6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133 532,6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71475">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Прикладные научные исследования в области здравоохранения</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27 133,6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27 133,6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marL="0" algn="l" defTabSz="685800" rtl="0" eaLnBrk="1" fontAlgn="t" latinLnBrk="0" hangingPunct="1"/>
                      <a:r>
                        <a:rPr lang="ru-RU" sz="1200" b="0" i="0" u="none" strike="noStrike" kern="1200" dirty="0">
                          <a:solidFill>
                            <a:srgbClr val="000000"/>
                          </a:solidFill>
                          <a:effectLst/>
                          <a:latin typeface="+mn-lt"/>
                          <a:ea typeface="+mn-ea"/>
                          <a:cs typeface="+mn-cs"/>
                        </a:rPr>
                        <a:t>Другие вопросы в области здравоохранения</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10 098 830,9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10 049 313,6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643890" y="4901952"/>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«Социальная политика»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426405843"/>
              </p:ext>
            </p:extLst>
          </p:nvPr>
        </p:nvGraphicFramePr>
        <p:xfrm>
          <a:off x="635188" y="5282023"/>
          <a:ext cx="8355330" cy="1372090"/>
        </p:xfrm>
        <a:graphic>
          <a:graphicData uri="http://schemas.openxmlformats.org/drawingml/2006/table">
            <a:tbl>
              <a:tblPr>
                <a:tableStyleId>{616DA210-FB5B-4158-B5E0-FEB733F419BA}</a:tableStyleId>
              </a:tblPr>
              <a:tblGrid>
                <a:gridCol w="3997772"/>
                <a:gridCol w="1502387"/>
                <a:gridCol w="1461793"/>
                <a:gridCol w="1393378"/>
              </a:tblGrid>
              <a:tr h="219013">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37 726 593,2</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37 422 052,2</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99,2</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fontAlgn="t"/>
                      <a:r>
                        <a:rPr lang="ru-RU" sz="1200" b="0" i="0" u="none" strike="noStrike" dirty="0">
                          <a:solidFill>
                            <a:srgbClr val="000000"/>
                          </a:solidFill>
                          <a:effectLst/>
                          <a:latin typeface="+mn-lt"/>
                        </a:rPr>
                        <a:t>Пенсионное обеспечение</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780 899,3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777 869,4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Социальное обслуживание населения </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5 502 886,9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a:t>
                      </a:r>
                      <a:r>
                        <a:rPr lang="ru-RU" sz="1200" b="0" i="0" u="none" strike="noStrike" baseline="0" dirty="0" smtClean="0">
                          <a:solidFill>
                            <a:srgbClr val="000000"/>
                          </a:solidFill>
                          <a:effectLst/>
                          <a:latin typeface="+mn-lt"/>
                        </a:rPr>
                        <a:t> 405 783,7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98,2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fontAlgn="t"/>
                      <a:r>
                        <a:rPr lang="ru-RU" sz="1200" b="0" i="0" u="none" strike="noStrike" dirty="0">
                          <a:solidFill>
                            <a:srgbClr val="000000"/>
                          </a:solidFill>
                          <a:effectLst/>
                          <a:latin typeface="+mn-lt"/>
                        </a:rPr>
                        <a:t>Социальное обеспечение населения</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27 547 167,2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27 374 063,0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6958">
                <a:tc>
                  <a:txBody>
                    <a:bodyPr/>
                    <a:lstStyle/>
                    <a:p>
                      <a:pPr algn="l" fontAlgn="t"/>
                      <a:r>
                        <a:rPr lang="ru-RU" sz="1200" b="0" i="0" u="none" strike="noStrike" dirty="0">
                          <a:solidFill>
                            <a:srgbClr val="000000"/>
                          </a:solidFill>
                          <a:effectLst/>
                          <a:latin typeface="+mn-lt"/>
                        </a:rPr>
                        <a:t>Охрана семьи и детства</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3 647 269,4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3 617 928,1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080">
                <a:tc>
                  <a:txBody>
                    <a:bodyPr/>
                    <a:lstStyle/>
                    <a:p>
                      <a:pPr algn="l" fontAlgn="t"/>
                      <a:r>
                        <a:rPr lang="ru-RU" sz="1200" b="0" i="0" u="none" strike="noStrike" dirty="0">
                          <a:solidFill>
                            <a:srgbClr val="000000"/>
                          </a:solidFill>
                          <a:effectLst/>
                          <a:latin typeface="+mn-lt"/>
                        </a:rPr>
                        <a:t>Другие вопросы в области социальной политики</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248 370,4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246 408,0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99,2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060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14350" y="-24628"/>
            <a:ext cx="8088112" cy="430211"/>
          </a:xfrm>
        </p:spPr>
        <p:txBody>
          <a:bodyPr>
            <a:normAutofit/>
          </a:bodyPr>
          <a:lstStyle/>
          <a:p>
            <a:r>
              <a:rPr lang="ru-RU" sz="2000" dirty="0"/>
              <a:t>Расходы по разделу </a:t>
            </a:r>
            <a:r>
              <a:rPr lang="ru-RU" sz="2000" dirty="0" smtClean="0"/>
              <a:t>«Физическая </a:t>
            </a:r>
            <a:r>
              <a:rPr lang="ru-RU" sz="2000" dirty="0"/>
              <a:t>культура и </a:t>
            </a:r>
            <a:r>
              <a:rPr lang="ru-RU" sz="2000" dirty="0" smtClean="0"/>
              <a:t>спорт»</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146646134"/>
              </p:ext>
            </p:extLst>
          </p:nvPr>
        </p:nvGraphicFramePr>
        <p:xfrm>
          <a:off x="615056" y="392085"/>
          <a:ext cx="8395594" cy="1805070"/>
        </p:xfrm>
        <a:graphic>
          <a:graphicData uri="http://schemas.openxmlformats.org/drawingml/2006/table">
            <a:tbl>
              <a:tblPr>
                <a:tableStyleId>{616DA210-FB5B-4158-B5E0-FEB733F419BA}</a:tableStyleId>
              </a:tblPr>
              <a:tblGrid>
                <a:gridCol w="3944596"/>
                <a:gridCol w="1545855"/>
                <a:gridCol w="1399266"/>
                <a:gridCol w="1505877"/>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a:t>
                      </a:r>
                      <a:r>
                        <a:rPr lang="ru-RU" sz="1400" b="1" u="none" strike="noStrike" dirty="0" smtClean="0">
                          <a:effectLst/>
                        </a:rPr>
                        <a:t/>
                      </a:r>
                      <a:br>
                        <a:rPr lang="ru-RU" sz="1400" b="1" u="none" strike="noStrike" dirty="0" smtClean="0">
                          <a:effectLst/>
                        </a:rPr>
                      </a:br>
                      <a:r>
                        <a:rPr lang="ru-RU" sz="1400" b="1" u="none" strike="noStrike" dirty="0" smtClean="0">
                          <a:effectLst/>
                        </a:rPr>
                        <a:t>(</a:t>
                      </a:r>
                      <a:r>
                        <a:rPr lang="ru-RU" sz="1400" b="1" u="none" strike="noStrike" dirty="0">
                          <a:effectLst/>
                        </a:rPr>
                        <a:t>план),</a:t>
                      </a:r>
                      <a:br>
                        <a:rPr lang="ru-RU" sz="1400" b="1" u="none" strike="noStrike" dirty="0">
                          <a:effectLst/>
                        </a:rPr>
                      </a:br>
                      <a:r>
                        <a:rPr lang="ru-RU" sz="1400" b="1" u="none" strike="noStrike" dirty="0">
                          <a:effectLst/>
                        </a:rPr>
                        <a:t>тыс</a:t>
                      </a:r>
                      <a:r>
                        <a:rPr lang="ru-RU" sz="1400" b="1" u="none" strike="noStrike" dirty="0" smtClean="0">
                          <a:effectLst/>
                        </a:rPr>
                        <a:t>. рублей</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(факт),</a:t>
                      </a:r>
                      <a:br>
                        <a:rPr lang="ru-RU" sz="1400" b="1" u="none" strike="noStrike" dirty="0">
                          <a:effectLst/>
                        </a:rPr>
                      </a:br>
                      <a:r>
                        <a:rPr lang="ru-RU" sz="1400" b="1" u="none" strike="noStrike" dirty="0">
                          <a:effectLst/>
                        </a:rPr>
                        <a:t>тыс</a:t>
                      </a:r>
                      <a:r>
                        <a:rPr lang="ru-RU" sz="1400" b="1" u="none" strike="noStrike" dirty="0" smtClean="0">
                          <a:effectLst/>
                        </a:rPr>
                        <a:t>. рублей</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effectLst/>
                        </a:rPr>
                        <a:t>% исполнения</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9 612 384,0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a:t>
                      </a:r>
                      <a:r>
                        <a:rPr lang="ru-RU" sz="1200" b="1" i="0" u="none" strike="noStrike" baseline="0" dirty="0" smtClean="0">
                          <a:solidFill>
                            <a:srgbClr val="000000"/>
                          </a:solidFill>
                          <a:effectLst/>
                          <a:latin typeface="+mn-lt"/>
                        </a:rPr>
                        <a:t> 577 527,4</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99,6</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b="0" i="0" u="none" strike="noStrike" dirty="0">
                          <a:solidFill>
                            <a:srgbClr val="000000"/>
                          </a:solidFill>
                          <a:effectLst/>
                          <a:latin typeface="+mn-lt"/>
                        </a:rPr>
                        <a:t>Физическая культура </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8 274 188,7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8 251 886,0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Массовый спорт</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303 023,4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294 335,2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97,1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a:solidFill>
                            <a:srgbClr val="000000"/>
                          </a:solidFill>
                          <a:effectLst/>
                          <a:latin typeface="+mn-lt"/>
                        </a:rPr>
                        <a:t>Спорт высших достижений</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973 802,2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969 960,3</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Другие вопросы в области физической культуры и спорта</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61 369,7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61 345,9</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310256" y="2199189"/>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«Средства </a:t>
            </a:r>
            <a:r>
              <a:rPr lang="ru-RU" sz="2000" dirty="0"/>
              <a:t>массовой </a:t>
            </a:r>
            <a:r>
              <a:rPr lang="ru-RU" sz="2000" dirty="0" smtClean="0"/>
              <a:t>информации»</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2443781815"/>
              </p:ext>
            </p:extLst>
          </p:nvPr>
        </p:nvGraphicFramePr>
        <p:xfrm>
          <a:off x="615056" y="2529840"/>
          <a:ext cx="8395594" cy="1004707"/>
        </p:xfrm>
        <a:graphic>
          <a:graphicData uri="http://schemas.openxmlformats.org/drawingml/2006/table">
            <a:tbl>
              <a:tblPr>
                <a:tableStyleId>{616DA210-FB5B-4158-B5E0-FEB733F419BA}</a:tableStyleId>
              </a:tblPr>
              <a:tblGrid>
                <a:gridCol w="3944596"/>
                <a:gridCol w="1545855"/>
                <a:gridCol w="1399266"/>
                <a:gridCol w="1505877"/>
              </a:tblGrid>
              <a:tr h="248367">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1  286 450,1</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1 284</a:t>
                      </a:r>
                      <a:r>
                        <a:rPr lang="ru-RU" sz="1200" b="1" i="0" u="none" strike="noStrike" baseline="0" dirty="0" smtClean="0">
                          <a:solidFill>
                            <a:srgbClr val="000000"/>
                          </a:solidFill>
                          <a:effectLst/>
                          <a:latin typeface="+mn-lt"/>
                        </a:rPr>
                        <a:t> 753,3</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99,9</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b="0" i="0" u="none" strike="noStrike">
                          <a:solidFill>
                            <a:srgbClr val="000000"/>
                          </a:solidFill>
                          <a:effectLst/>
                          <a:latin typeface="+mn-lt"/>
                        </a:rPr>
                        <a:t>Телевидение и радиовещание</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680 754,7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679 516,5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99,8</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a:solidFill>
                            <a:srgbClr val="000000"/>
                          </a:solidFill>
                          <a:effectLst/>
                          <a:latin typeface="+mn-lt"/>
                        </a:rPr>
                        <a:t>Периодическая печать и издательства</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579 617,4</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579 526,2</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dirty="0">
                          <a:solidFill>
                            <a:srgbClr val="000000"/>
                          </a:solidFill>
                          <a:effectLst/>
                          <a:latin typeface="+mn-lt"/>
                        </a:rPr>
                        <a:t>Другие вопросы в области средств массовой информации</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26 078,0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25 710,6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98,6</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615056" y="3551157"/>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«Обслуживание </a:t>
            </a:r>
            <a:r>
              <a:rPr lang="ru-RU" sz="2000" dirty="0"/>
              <a:t>государственного и муниципального </a:t>
            </a:r>
            <a:r>
              <a:rPr lang="ru-RU" sz="2000" dirty="0" smtClean="0"/>
              <a:t>долга»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069621174"/>
              </p:ext>
            </p:extLst>
          </p:nvPr>
        </p:nvGraphicFramePr>
        <p:xfrm>
          <a:off x="615056" y="4182658"/>
          <a:ext cx="8395594" cy="584773"/>
        </p:xfrm>
        <a:graphic>
          <a:graphicData uri="http://schemas.openxmlformats.org/drawingml/2006/table">
            <a:tbl>
              <a:tblPr>
                <a:tableStyleId>{616DA210-FB5B-4158-B5E0-FEB733F419BA}</a:tableStyleId>
              </a:tblPr>
              <a:tblGrid>
                <a:gridCol w="3944596"/>
                <a:gridCol w="1545855"/>
                <a:gridCol w="1399266"/>
                <a:gridCol w="1505877"/>
              </a:tblGrid>
              <a:tr h="219013">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76 585,5</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76 585,5</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100,0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fontAlgn="t"/>
                      <a:r>
                        <a:rPr lang="ru-RU" sz="1200" b="0" i="0" u="none" strike="noStrike" dirty="0">
                          <a:solidFill>
                            <a:srgbClr val="000000"/>
                          </a:solidFill>
                          <a:effectLst/>
                          <a:latin typeface="+mn-lt"/>
                        </a:rPr>
                        <a:t>Обслуживание государственного внутреннего и муниципального долга</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76 585,5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76 585,5</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Текст 2"/>
          <p:cNvSpPr txBox="1">
            <a:spLocks/>
          </p:cNvSpPr>
          <p:nvPr/>
        </p:nvSpPr>
        <p:spPr>
          <a:xfrm>
            <a:off x="615056" y="4803614"/>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«Межбюджетные </a:t>
            </a:r>
            <a:r>
              <a:rPr lang="ru-RU" sz="2000" dirty="0"/>
              <a:t>трансферты общего характера бюджетам бюджетной </a:t>
            </a:r>
            <a:r>
              <a:rPr lang="ru-RU" sz="2000" dirty="0" smtClean="0"/>
              <a:t>системы</a:t>
            </a:r>
            <a:br>
              <a:rPr lang="ru-RU" sz="2000" dirty="0" smtClean="0"/>
            </a:br>
            <a:r>
              <a:rPr lang="ru-RU" sz="2000" dirty="0" smtClean="0"/>
              <a:t> </a:t>
            </a:r>
            <a:r>
              <a:rPr lang="ru-RU" sz="2000" dirty="0"/>
              <a:t>Российской </a:t>
            </a:r>
            <a:r>
              <a:rPr lang="ru-RU" sz="2000" dirty="0" smtClean="0"/>
              <a:t>Федерации»</a:t>
            </a:r>
            <a:endParaRPr lang="ru-RU" sz="2000" dirty="0"/>
          </a:p>
        </p:txBody>
      </p:sp>
      <p:graphicFrame>
        <p:nvGraphicFramePr>
          <p:cNvPr id="11" name="Таблица 10"/>
          <p:cNvGraphicFramePr>
            <a:graphicFrameLocks noGrp="1"/>
          </p:cNvGraphicFramePr>
          <p:nvPr>
            <p:extLst>
              <p:ext uri="{D42A27DB-BD31-4B8C-83A1-F6EECF244321}">
                <p14:modId xmlns:p14="http://schemas.microsoft.com/office/powerpoint/2010/main" val="804483331"/>
              </p:ext>
            </p:extLst>
          </p:nvPr>
        </p:nvGraphicFramePr>
        <p:xfrm>
          <a:off x="615056" y="5663510"/>
          <a:ext cx="8395594" cy="1127760"/>
        </p:xfrm>
        <a:graphic>
          <a:graphicData uri="http://schemas.openxmlformats.org/drawingml/2006/table">
            <a:tbl>
              <a:tblPr>
                <a:tableStyleId>{616DA210-FB5B-4158-B5E0-FEB733F419BA}</a:tableStyleId>
              </a:tblPr>
              <a:tblGrid>
                <a:gridCol w="3944596"/>
                <a:gridCol w="1545855"/>
                <a:gridCol w="1399266"/>
                <a:gridCol w="1505877"/>
              </a:tblGrid>
              <a:tr h="195290">
                <a:tc>
                  <a:txBody>
                    <a:bodyPr/>
                    <a:lstStyle/>
                    <a:p>
                      <a:pPr algn="l" fontAlgn="ctr"/>
                      <a:r>
                        <a:rPr lang="ru-RU" sz="14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11 633 652,8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11 633 652,8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mn-lt"/>
                        </a:rPr>
                        <a:t>100,0</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fontAlgn="t"/>
                      <a:r>
                        <a:rPr lang="ru-RU" sz="1200" b="0" i="0" u="none" strike="noStrike" dirty="0">
                          <a:solidFill>
                            <a:srgbClr val="000000"/>
                          </a:solidFill>
                          <a:effectLst/>
                          <a:latin typeface="+mn-lt"/>
                        </a:rPr>
                        <a:t>Дотации на выравнивание бюджетной обеспеченности субъектов Российской Федерации и муниципальных образований</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389 083,1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389 083,1</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fontAlgn="t"/>
                      <a:r>
                        <a:rPr lang="ru-RU" sz="1200" b="0" i="0" u="none" strike="noStrike">
                          <a:solidFill>
                            <a:srgbClr val="000000"/>
                          </a:solidFill>
                          <a:effectLst/>
                          <a:latin typeface="+mn-lt"/>
                        </a:rPr>
                        <a:t>Прочие межбюджетные трансферты общего характера</a:t>
                      </a: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11 244 569,7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11 244 569,7</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smtClean="0">
                          <a:solidFill>
                            <a:srgbClr val="000000"/>
                          </a:solidFill>
                          <a:effectLst/>
                          <a:latin typeface="+mn-lt"/>
                        </a:rPr>
                        <a:t>100,0</a:t>
                      </a:r>
                      <a:endParaRPr lang="ru-RU"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50942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05551" y="277636"/>
            <a:ext cx="8088112" cy="564884"/>
          </a:xfrm>
        </p:spPr>
        <p:txBody>
          <a:bodyPr>
            <a:normAutofit fontScale="77500" lnSpcReduction="20000"/>
          </a:bodyPr>
          <a:lstStyle/>
          <a:p>
            <a:r>
              <a:rPr lang="ru-RU" dirty="0" smtClean="0"/>
              <a:t>Бюджет Республики Татарстан сохранил в 2017 году социальную направленность </a:t>
            </a:r>
          </a:p>
          <a:p>
            <a:endParaRPr lang="ru-RU" dirty="0"/>
          </a:p>
        </p:txBody>
      </p:sp>
      <p:graphicFrame>
        <p:nvGraphicFramePr>
          <p:cNvPr id="9" name="Диаграмма 8"/>
          <p:cNvGraphicFramePr/>
          <p:nvPr>
            <p:extLst>
              <p:ext uri="{D42A27DB-BD31-4B8C-83A1-F6EECF244321}">
                <p14:modId xmlns:p14="http://schemas.microsoft.com/office/powerpoint/2010/main" val="2115771542"/>
              </p:ext>
            </p:extLst>
          </p:nvPr>
        </p:nvGraphicFramePr>
        <p:xfrm>
          <a:off x="742949" y="2943225"/>
          <a:ext cx="82200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609725" y="2758559"/>
            <a:ext cx="6722802" cy="369332"/>
          </a:xfrm>
          <a:prstGeom prst="rect">
            <a:avLst/>
          </a:prstGeom>
          <a:noFill/>
        </p:spPr>
        <p:txBody>
          <a:bodyPr wrap="none" rtlCol="0">
            <a:spAutoFit/>
          </a:bodyPr>
          <a:lstStyle/>
          <a:p>
            <a:r>
              <a:rPr lang="ru-RU" b="1" i="1" dirty="0" smtClean="0"/>
              <a:t>Расходы по отраслям социальной сферы, тыс. рублей</a:t>
            </a:r>
            <a:endParaRPr lang="ru-RU" b="1" i="1" dirty="0"/>
          </a:p>
        </p:txBody>
      </p:sp>
      <p:graphicFrame>
        <p:nvGraphicFramePr>
          <p:cNvPr id="11" name="Диаграмма 10"/>
          <p:cNvGraphicFramePr/>
          <p:nvPr>
            <p:extLst>
              <p:ext uri="{D42A27DB-BD31-4B8C-83A1-F6EECF244321}">
                <p14:modId xmlns:p14="http://schemas.microsoft.com/office/powerpoint/2010/main" val="1901974178"/>
              </p:ext>
            </p:extLst>
          </p:nvPr>
        </p:nvGraphicFramePr>
        <p:xfrm>
          <a:off x="847725" y="774832"/>
          <a:ext cx="7726162" cy="1873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Стрелка вправо 11"/>
          <p:cNvSpPr/>
          <p:nvPr/>
        </p:nvSpPr>
        <p:spPr>
          <a:xfrm flipH="1">
            <a:off x="4089041" y="1378016"/>
            <a:ext cx="1121133" cy="66675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52,8 %</a:t>
            </a:r>
            <a:endParaRPr lang="ru-RU" dirty="0"/>
          </a:p>
        </p:txBody>
      </p:sp>
    </p:spTree>
    <p:extLst>
      <p:ext uri="{BB962C8B-B14F-4D97-AF65-F5344CB8AC3E}">
        <p14:creationId xmlns:p14="http://schemas.microsoft.com/office/powerpoint/2010/main" val="1061954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52450" y="11461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1872170537"/>
              </p:ext>
            </p:extLst>
          </p:nvPr>
        </p:nvGraphicFramePr>
        <p:xfrm>
          <a:off x="514350" y="442807"/>
          <a:ext cx="8482475" cy="6447508"/>
        </p:xfrm>
        <a:graphic>
          <a:graphicData uri="http://schemas.openxmlformats.org/drawingml/2006/table">
            <a:tbl>
              <a:tblPr>
                <a:tableStyleId>{5C22544A-7EE6-4342-B048-85BDC9FD1C3A}</a:tableStyleId>
              </a:tblPr>
              <a:tblGrid>
                <a:gridCol w="696741"/>
                <a:gridCol w="502920"/>
                <a:gridCol w="541020"/>
                <a:gridCol w="2097258"/>
                <a:gridCol w="1406770"/>
                <a:gridCol w="1936652"/>
                <a:gridCol w="655320"/>
                <a:gridCol w="645794"/>
              </a:tblGrid>
              <a:tr h="104284">
                <a:tc rowSpan="2">
                  <a:txBody>
                    <a:bodyPr/>
                    <a:lstStyle/>
                    <a:p>
                      <a:pPr algn="ctr" fontAlgn="ctr"/>
                      <a:r>
                        <a:rPr lang="ru-RU" sz="800" u="none" strike="noStrike" dirty="0">
                          <a:effectLst/>
                        </a:rPr>
                        <a:t>Категории получателей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effectLst/>
                        </a:rPr>
                        <a:t>Виды поддержки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Размеры выплат (</a:t>
                      </a:r>
                      <a:r>
                        <a:rPr lang="ru-RU" sz="800" u="none" strike="noStrike" dirty="0" smtClean="0">
                          <a:effectLst/>
                        </a:rPr>
                        <a:t>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Правовое основание</a:t>
                      </a:r>
                      <a:br>
                        <a:rPr lang="ru-RU" sz="800" u="none" strike="noStrike" dirty="0">
                          <a:effectLst/>
                        </a:rPr>
                      </a:br>
                      <a:r>
                        <a:rPr lang="ru-RU" sz="800" u="none" strike="noStrike" dirty="0">
                          <a:effectLst/>
                        </a:rPr>
                        <a:t>(нормативный 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Объем расходов, тыс. </a:t>
                      </a:r>
                      <a:r>
                        <a:rPr lang="ru-RU" sz="800" u="none" strike="noStrike" dirty="0" smtClean="0">
                          <a:effectLst/>
                        </a:rPr>
                        <a:t>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56925">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год (план)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год (факт)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9241">
                <a:tc>
                  <a:txBody>
                    <a:bodyPr/>
                    <a:lstStyle/>
                    <a:p>
                      <a:pPr algn="ctr" fontAlgn="t"/>
                      <a:r>
                        <a:rPr lang="ru-RU" sz="800" u="none" strike="noStrike" dirty="0">
                          <a:effectLst/>
                        </a:rPr>
                        <a:t>Всего</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31 188 516,7</a:t>
                      </a:r>
                      <a:endParaRPr lang="ru-RU" sz="800" b="0" i="0" u="none" strike="noStrike" kern="1200" dirty="0">
                        <a:solidFill>
                          <a:srgbClr val="000000"/>
                        </a:solidFill>
                        <a:effectLst/>
                        <a:latin typeface="+mj-lt"/>
                        <a:ea typeface="+mn-ea"/>
                        <a:cs typeface="+mn-cs"/>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0" i="0" u="none" strike="noStrike" dirty="0" smtClean="0">
                          <a:solidFill>
                            <a:srgbClr val="000000"/>
                          </a:solidFill>
                          <a:effectLst/>
                          <a:latin typeface="+mj-lt"/>
                        </a:rPr>
                        <a:t>30 991 991,1</a:t>
                      </a:r>
                      <a:endParaRPr lang="ru-RU" sz="800" b="0" i="0" u="none" strike="noStrike" dirty="0">
                        <a:solidFill>
                          <a:srgbClr val="000000"/>
                        </a:solidFill>
                        <a:effectLst/>
                        <a:latin typeface="+mj-lt"/>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723347">
                <a:tc rowSpan="6">
                  <a:txBody>
                    <a:bodyPr/>
                    <a:lstStyle/>
                    <a:p>
                      <a:pPr algn="ctr" fontAlgn="t"/>
                      <a:r>
                        <a:rPr lang="ru-RU" sz="800" u="none" strike="noStrike" dirty="0">
                          <a:effectLst/>
                        </a:rPr>
                        <a:t>Многодетные семьи</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91 000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ru-RU" sz="800" b="0" i="0" u="none" strike="noStrike" dirty="0" smtClean="0">
                          <a:solidFill>
                            <a:srgbClr val="000000"/>
                          </a:solidFill>
                          <a:effectLst/>
                          <a:latin typeface="+mj-lt"/>
                        </a:rPr>
                        <a:t>88 874</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 но не более чем до достижения ими возраста 18 лет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субсидия на проезд </a:t>
                      </a:r>
                      <a:r>
                        <a:rPr lang="ru-RU" sz="800" u="none" strike="noStrike" dirty="0" smtClean="0">
                          <a:effectLst/>
                        </a:rPr>
                        <a:t>282 рублей  </a:t>
                      </a:r>
                      <a:r>
                        <a:rPr lang="ru-RU" sz="800" u="none" strike="noStrike" dirty="0">
                          <a:effectLst/>
                        </a:rPr>
                        <a:t>в месяц</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225 076,7</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ru-RU" sz="800" b="0" i="0" u="none" strike="noStrike" dirty="0" smtClean="0">
                          <a:solidFill>
                            <a:srgbClr val="000000"/>
                          </a:solidFill>
                          <a:effectLst/>
                          <a:latin typeface="+mj-lt"/>
                        </a:rPr>
                        <a:t>222 609,0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106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fontAlgn="t"/>
                      <a:r>
                        <a:rPr lang="ru-RU" sz="800" u="none" strike="noStrike" dirty="0">
                          <a:effectLst/>
                        </a:rPr>
                        <a:t>субсидия на приобретение лекарственных средств на детей в возрасте до 6 лет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субсидия на лекарства  </a:t>
                      </a:r>
                      <a:r>
                        <a:rPr lang="ru-RU" sz="800" u="none" strike="noStrike" dirty="0" smtClean="0">
                          <a:effectLst/>
                        </a:rPr>
                        <a:t>125 рублей в </a:t>
                      </a:r>
                      <a:r>
                        <a:rPr lang="ru-RU" sz="800" u="none" strike="noStrike" dirty="0">
                          <a:effectLst/>
                        </a:rPr>
                        <a:t>месяц</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5169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fontAlgn="t"/>
                      <a:r>
                        <a:rPr lang="ru-RU" sz="800" u="none" strike="noStrike" dirty="0">
                          <a:effectLst/>
                        </a:rPr>
                        <a:t>субсидия в размере 30% расходов на оплату жилья и коммунальных услуг в пределах социальной нормы площади жилья </a:t>
                      </a:r>
                      <a:r>
                        <a:rPr lang="ru-RU" sz="800" u="none" strike="noStrike" dirty="0" smtClean="0">
                          <a:effectLst/>
                        </a:rPr>
                        <a:t>и нормативов </a:t>
                      </a:r>
                      <a:r>
                        <a:rPr lang="ru-RU" sz="800" u="none" strike="noStrike" dirty="0">
                          <a:effectLst/>
                        </a:rPr>
                        <a:t>потребления услуг для населения</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371 807,0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371 645,5</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16993">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34</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42</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пособия семьям, воспитывающим трех и более одновременно рожденных детей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smtClean="0">
                          <a:effectLst/>
                        </a:rPr>
                        <a:t>Единовременное пособие- </a:t>
                      </a:r>
                      <a:r>
                        <a:rPr lang="ru-RU" sz="800" u="none" strike="noStrike" dirty="0">
                          <a:effectLst/>
                        </a:rPr>
                        <a:t>10 000 </a:t>
                      </a:r>
                      <a:r>
                        <a:rPr lang="ru-RU" sz="800" u="none" strike="noStrike" dirty="0" smtClean="0">
                          <a:effectLst/>
                        </a:rPr>
                        <a:t>рублей</a:t>
                      </a:r>
                      <a:r>
                        <a:rPr lang="ru-RU" sz="800" u="none" strike="noStrike" dirty="0">
                          <a:effectLst/>
                        </a:rPr>
                        <a:t/>
                      </a:r>
                      <a:br>
                        <a:rPr lang="ru-RU" sz="800" u="none" strike="noStrike" dirty="0">
                          <a:effectLst/>
                        </a:rPr>
                      </a:br>
                      <a:r>
                        <a:rPr lang="ru-RU" sz="800" u="none" strike="noStrike" dirty="0">
                          <a:effectLst/>
                        </a:rPr>
                        <a:t>ежемесячное </a:t>
                      </a:r>
                      <a:r>
                        <a:rPr lang="ru-RU" sz="800" u="none" strike="noStrike" dirty="0" smtClean="0">
                          <a:effectLst/>
                        </a:rPr>
                        <a:t>пособие - </a:t>
                      </a:r>
                      <a:r>
                        <a:rPr lang="ru-RU" sz="800" u="none" strike="noStrike" dirty="0">
                          <a:effectLst/>
                        </a:rPr>
                        <a:t>1000 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Указ Президента РТ от 20.08.2008 </a:t>
                      </a:r>
                      <a:r>
                        <a:rPr lang="ru-RU" sz="800" u="none" strike="noStrike" dirty="0" smtClean="0">
                          <a:effectLst/>
                        </a:rPr>
                        <a:t>      № УП-397 </a:t>
                      </a:r>
                      <a:r>
                        <a:rPr lang="ru-RU" sz="800" u="none" strike="noStrike" dirty="0">
                          <a:effectLst/>
                        </a:rPr>
                        <a:t>"О дополнительных мерах социальной поддержки семей с детьми в связи с рождением одновременно трех и более детей"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1 050,7</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816,2</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3347">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50 семей</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50 семей</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обеспечение жильем многодетных семей, имеющих пять и более детей, нуждающихся в улучшении жилищных условий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порядка 3 </a:t>
                      </a:r>
                      <a:r>
                        <a:rPr lang="ru-RU" sz="800" u="none" strike="noStrike" dirty="0" smtClean="0">
                          <a:effectLst/>
                        </a:rPr>
                        <a:t>300 </a:t>
                      </a:r>
                      <a:r>
                        <a:rPr lang="ru-RU" sz="800" u="none" strike="noStrike" dirty="0">
                          <a:effectLst/>
                        </a:rPr>
                        <a:t>000 </a:t>
                      </a:r>
                      <a:r>
                        <a:rPr lang="ru-RU" sz="800" u="none" strike="noStrike" dirty="0" smtClean="0">
                          <a:effectLst/>
                        </a:rPr>
                        <a:t>рублей </a:t>
                      </a:r>
                      <a:r>
                        <a:rPr lang="ru-RU" sz="800" u="none" strike="noStrike" dirty="0">
                          <a:effectLst/>
                        </a:rPr>
                        <a:t>на семью</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Постановление КМ РТ от 30.04.2014 г. </a:t>
                      </a:r>
                      <a:r>
                        <a:rPr lang="ru-RU" sz="800" u="none" strike="noStrike" dirty="0" smtClean="0">
                          <a:effectLst/>
                        </a:rPr>
                        <a:t>№ 289 </a:t>
                      </a:r>
                      <a:r>
                        <a:rPr lang="ru-RU" sz="800" u="none" strike="noStrike" dirty="0">
                          <a:effectLst/>
                        </a:rPr>
                        <a:t>«Об утверждении государственной программы «Обеспечение качественным жильем и услугами жилищно-коммунального хозяйства населения Республики Татарстан на 2014 - 2020 годы»</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144 492,2</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144 344,9</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20170">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148</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27</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выплата денежного вознаграждения матерям, награжденным медалью Республики Татарстан «</a:t>
                      </a:r>
                      <a:r>
                        <a:rPr lang="ru-RU" sz="800" u="none" strike="noStrike" dirty="0" err="1">
                          <a:effectLst/>
                        </a:rPr>
                        <a:t>Ана</a:t>
                      </a:r>
                      <a:r>
                        <a:rPr lang="ru-RU" sz="800" u="none" strike="noStrike" dirty="0">
                          <a:effectLst/>
                        </a:rPr>
                        <a:t> даны - Материнская слава»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матерям, воспитавшим пять детей, - </a:t>
                      </a:r>
                      <a:r>
                        <a:rPr lang="ru-RU" sz="800" u="none" strike="noStrike" dirty="0" smtClean="0">
                          <a:effectLst/>
                        </a:rPr>
                        <a:t>50 </a:t>
                      </a:r>
                      <a:r>
                        <a:rPr lang="ru-RU" sz="800" u="none" strike="noStrike" dirty="0">
                          <a:effectLst/>
                        </a:rPr>
                        <a:t>000 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Указ Президента Республики Татарстан от 02.11.2000г. № УП-828 «О порядке рассмотрения и представления документов к награждению медалью Республики Татарстан «</a:t>
                      </a:r>
                      <a:r>
                        <a:rPr lang="ru-RU" sz="800" u="none" strike="noStrike" dirty="0" err="1">
                          <a:effectLst/>
                        </a:rPr>
                        <a:t>Ана</a:t>
                      </a:r>
                      <a:r>
                        <a:rPr lang="ru-RU" sz="800" u="none" strike="noStrike" dirty="0">
                          <a:effectLst/>
                        </a:rPr>
                        <a:t> даны - Материнская слава»</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895,0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675,0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35518">
                <a:tc>
                  <a:txBody>
                    <a:bodyPr/>
                    <a:lstStyle/>
                    <a:p>
                      <a:pPr algn="ctr" fontAlgn="t"/>
                      <a:r>
                        <a:rPr lang="ru-RU" sz="800" u="none" strike="noStrike">
                          <a:effectLst/>
                        </a:rPr>
                        <a:t>Молодые семьи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60 семей</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61 семья</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Оказание дополнительных мер государственной поддержки в решении жилищных проблем молодым семьям, признанным в установленном порядке нуждающимися в улучшении жилищных условий</a:t>
                      </a:r>
                      <a:br>
                        <a:rPr lang="ru-RU" sz="800" u="none" strike="noStrike" dirty="0">
                          <a:effectLst/>
                        </a:rPr>
                      </a:b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порядка 900 000  рублей на семью</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smtClean="0">
                          <a:effectLst/>
                        </a:rPr>
                        <a:t>Постановление </a:t>
                      </a:r>
                      <a:r>
                        <a:rPr lang="ru-RU" sz="800" u="none" strike="noStrike" dirty="0">
                          <a:effectLst/>
                        </a:rPr>
                        <a:t>КМ РТ от 30.04.2014 г. </a:t>
                      </a:r>
                      <a:r>
                        <a:rPr lang="ru-RU" sz="800" u="none" strike="noStrike" dirty="0" smtClean="0">
                          <a:effectLst/>
                        </a:rPr>
                        <a:t>№ 289 </a:t>
                      </a:r>
                      <a:r>
                        <a:rPr lang="ru-RU" sz="800" u="none" strike="noStrike" dirty="0">
                          <a:effectLst/>
                        </a:rPr>
                        <a:t>«Об утверждении государственной программы «Обеспечение качественным жильем и услугами жилищно-коммунального хозяйства населения Республики Татарстан на 2014 - 2020 годы»</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50 000,0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50 000,0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3347">
                <a:tc>
                  <a:txBody>
                    <a:bodyPr/>
                    <a:lstStyle/>
                    <a:p>
                      <a:pPr algn="ctr" fontAlgn="t"/>
                      <a:r>
                        <a:rPr lang="ru-RU" sz="800" u="none" strike="noStrike" dirty="0">
                          <a:effectLst/>
                        </a:rPr>
                        <a:t>Семьи с детьми</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100 000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73 246</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ежемесячное пособие на ребенка в возрасте до 16 лет (на учащегося общеобразовательного учреждения - до окончания им обучения, но не более чем до достижения им возраста 18 лет)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u="none" strike="noStrike" dirty="0">
                          <a:effectLst/>
                        </a:rPr>
                        <a:t>ежемесячное пособие на ребенка до 16 </a:t>
                      </a:r>
                      <a:r>
                        <a:rPr lang="ru-RU" sz="800" u="none" strike="noStrike" dirty="0" smtClean="0">
                          <a:effectLst/>
                        </a:rPr>
                        <a:t>лет - 307 рублей, </a:t>
                      </a:r>
                      <a:r>
                        <a:rPr lang="ru-RU" sz="800" u="none" strike="noStrike" dirty="0">
                          <a:effectLst/>
                        </a:rPr>
                        <a:t>ежемесячное на ребенка одинокой </a:t>
                      </a:r>
                      <a:r>
                        <a:rPr lang="ru-RU" sz="800" u="none" strike="noStrike" dirty="0" smtClean="0">
                          <a:effectLst/>
                        </a:rPr>
                        <a:t>матери - 814 рублей, </a:t>
                      </a:r>
                      <a:r>
                        <a:rPr lang="ru-RU" sz="800" u="none" strike="noStrike" dirty="0">
                          <a:effectLst/>
                        </a:rPr>
                        <a:t>ежемесячное пособие на ребенка, родители которого уклон. от алиментов, детям </a:t>
                      </a:r>
                      <a:r>
                        <a:rPr lang="ru-RU" sz="800" u="none" strike="noStrike" dirty="0" smtClean="0">
                          <a:effectLst/>
                        </a:rPr>
                        <a:t>военнослужащих - 460 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387 274,0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384 257,1</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29330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14350" y="19843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3576499679"/>
              </p:ext>
            </p:extLst>
          </p:nvPr>
        </p:nvGraphicFramePr>
        <p:xfrm>
          <a:off x="499599" y="540778"/>
          <a:ext cx="8482475" cy="5664015"/>
        </p:xfrm>
        <a:graphic>
          <a:graphicData uri="http://schemas.openxmlformats.org/drawingml/2006/table">
            <a:tbl>
              <a:tblPr>
                <a:tableStyleId>{5C22544A-7EE6-4342-B048-85BDC9FD1C3A}</a:tableStyleId>
              </a:tblPr>
              <a:tblGrid>
                <a:gridCol w="696741"/>
                <a:gridCol w="502920"/>
                <a:gridCol w="541020"/>
                <a:gridCol w="1862797"/>
                <a:gridCol w="1641231"/>
                <a:gridCol w="1936652"/>
                <a:gridCol w="655320"/>
                <a:gridCol w="645794"/>
              </a:tblGrid>
              <a:tr h="55933">
                <a:tc rowSpan="2">
                  <a:txBody>
                    <a:bodyPr/>
                    <a:lstStyle/>
                    <a:p>
                      <a:pPr algn="ctr" fontAlgn="ctr"/>
                      <a:r>
                        <a:rPr lang="ru-RU" sz="800" u="none" strike="noStrike" dirty="0">
                          <a:effectLst/>
                        </a:rPr>
                        <a:t>Категории получателей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effectLst/>
                        </a:rPr>
                        <a:t>Виды поддержки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Размеры выплат (</a:t>
                      </a:r>
                      <a:r>
                        <a:rPr lang="ru-RU" sz="800" u="none" strike="noStrike" dirty="0" smtClean="0">
                          <a:effectLst/>
                        </a:rPr>
                        <a:t>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Правовое основание</a:t>
                      </a:r>
                      <a:br>
                        <a:rPr lang="ru-RU" sz="800" u="none" strike="noStrike" dirty="0">
                          <a:effectLst/>
                        </a:rPr>
                      </a:br>
                      <a:r>
                        <a:rPr lang="ru-RU" sz="800" u="none" strike="noStrike" dirty="0">
                          <a:effectLst/>
                        </a:rPr>
                        <a:t>(нормативный 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06273">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год (план)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год (факт)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4535">
                <a:tc>
                  <a:txBody>
                    <a:bodyPr/>
                    <a:lstStyle/>
                    <a:p>
                      <a:pPr algn="ctr" fontAlgn="t"/>
                      <a:r>
                        <a:rPr lang="ru-RU" sz="800" u="none" strike="noStrike" dirty="0">
                          <a:effectLst/>
                        </a:rPr>
                        <a:t>Всего</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685800" rtl="0" eaLnBrk="1" fontAlgn="t" latinLnBrk="0" hangingPunct="1">
                        <a:lnSpc>
                          <a:spcPct val="100000"/>
                        </a:lnSpc>
                        <a:spcBef>
                          <a:spcPts val="0"/>
                        </a:spcBef>
                        <a:spcAft>
                          <a:spcPts val="0"/>
                        </a:spcAft>
                        <a:buClrTx/>
                        <a:buSzTx/>
                        <a:buFontTx/>
                        <a:buNone/>
                        <a:tabLst/>
                        <a:defRPr/>
                      </a:pPr>
                      <a:r>
                        <a:rPr lang="ru-RU" sz="800" b="0" i="0" u="none" strike="noStrike" kern="1200" dirty="0" smtClean="0">
                          <a:solidFill>
                            <a:srgbClr val="000000"/>
                          </a:solidFill>
                          <a:effectLst/>
                          <a:latin typeface="+mn-lt"/>
                          <a:ea typeface="+mn-ea"/>
                          <a:cs typeface="+mn-cs"/>
                        </a:rPr>
                        <a:t>30 991 991,1</a:t>
                      </a: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62883">
                <a:tc>
                  <a:txBody>
                    <a:bodyPr/>
                    <a:lstStyle/>
                    <a:p>
                      <a:pPr algn="ctr" fontAlgn="t"/>
                      <a:r>
                        <a:rPr lang="ru-RU" sz="800" u="none" strike="noStrike" dirty="0">
                          <a:effectLst/>
                        </a:rPr>
                        <a:t>Семьи с детьми</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153 815</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150 676</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компенсация за присмотр и уход за детьми в государственных и муниципальных образовательных организациях, реализующих образовательную программу дошкольного образования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20% на первого ребенка, 50% на второго, 70% на третьего и последующих детей от среднего размера </a:t>
                      </a:r>
                      <a:r>
                        <a:rPr lang="ru-RU" sz="800" u="none" strike="noStrike" dirty="0" smtClean="0">
                          <a:effectLst/>
                        </a:rPr>
                        <a:t>родительской платы</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Постановление КМ РТ от </a:t>
                      </a:r>
                      <a:r>
                        <a:rPr lang="ru-RU" sz="800" u="none" strike="noStrike" dirty="0" smtClean="0">
                          <a:effectLst/>
                        </a:rPr>
                        <a:t>18.01.2007           </a:t>
                      </a:r>
                      <a:r>
                        <a:rPr lang="ru-RU" sz="800" u="none" strike="noStrike" dirty="0">
                          <a:effectLst/>
                        </a:rPr>
                        <a:t>№ 9 "О компенсации части родительской платы за присмотр и уход за ребенком в образовательных организациях, реализующих образовательную программу дошкольного образования"</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972 454,0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969 268,6</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rowSpan="4">
                  <a:txBody>
                    <a:bodyPr/>
                    <a:lstStyle/>
                    <a:p>
                      <a:pPr algn="ctr" fontAlgn="t"/>
                      <a:r>
                        <a:rPr lang="ru-RU" sz="800" u="none" strike="noStrike">
                          <a:effectLst/>
                        </a:rPr>
                        <a:t>Дети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317 828</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314 485</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обеспечение питанием обучающихся в общеобразовательных организациях и профессиональных образовательных организациях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smtClean="0">
                          <a:effectLst/>
                        </a:rPr>
                        <a:t>7,1 рублей в </a:t>
                      </a:r>
                      <a:r>
                        <a:rPr lang="ru-RU" sz="800" u="none" strike="noStrike" dirty="0">
                          <a:effectLst/>
                        </a:rPr>
                        <a:t>день в период обучения</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663 531,1</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642 707,6</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2883">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218 616</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218 509</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оздоровление детей в лагерях, санаториях, санаториях-профилакториях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средняя стоимость путевки 6 </a:t>
                      </a:r>
                      <a:r>
                        <a:rPr lang="ru-RU" sz="800" u="none" strike="noStrike" dirty="0" smtClean="0">
                          <a:effectLst/>
                        </a:rPr>
                        <a:t>523 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Постановление Кабинета Министров Республики Татарстан от </a:t>
                      </a:r>
                      <a:r>
                        <a:rPr lang="ru-RU" sz="800" u="none" strike="noStrike" dirty="0" smtClean="0">
                          <a:effectLst/>
                        </a:rPr>
                        <a:t>07.02.2014       </a:t>
                      </a:r>
                      <a:r>
                        <a:rPr lang="ru-RU" sz="800" u="none" strike="noStrike" dirty="0">
                          <a:effectLst/>
                        </a:rPr>
                        <a:t>№ 73 "Об утверждении государственной программы "Развитие молодежной политики, физической культуры и спорта в Республике Татарстан на 2014-2020 годы"</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1 426 450,4</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1 425 272,9</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2883">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500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390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детям-инвалидам в возрасте до 18 лет, нуждающимся в постоянном постороннем уходе (помощи, надзоре)</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smtClean="0">
                          <a:effectLst/>
                        </a:rPr>
                        <a:t>разница </a:t>
                      </a:r>
                      <a:r>
                        <a:rPr lang="ru-RU" sz="800" u="none" strike="noStrike" dirty="0">
                          <a:effectLst/>
                        </a:rPr>
                        <a:t>между </a:t>
                      </a:r>
                      <a:r>
                        <a:rPr lang="ru-RU" sz="800" u="none" strike="noStrike" dirty="0" smtClean="0">
                          <a:effectLst/>
                        </a:rPr>
                        <a:t>8 298 рублями </a:t>
                      </a:r>
                      <a:r>
                        <a:rPr lang="ru-RU" sz="800" u="none" strike="noStrike" dirty="0">
                          <a:effectLst/>
                        </a:rPr>
                        <a:t>и среднедушевым доходом семьи</a:t>
                      </a:r>
                      <a:br>
                        <a:rPr lang="ru-RU" sz="800" u="none" strike="noStrike" dirty="0">
                          <a:effectLst/>
                        </a:rPr>
                      </a:br>
                      <a:r>
                        <a:rPr lang="ru-RU" sz="800" u="none" strike="noStrike" dirty="0">
                          <a:effectLst/>
                        </a:rPr>
                        <a:t/>
                      </a:r>
                      <a:br>
                        <a:rPr lang="ru-RU" sz="800" u="none" strike="noStrike" dirty="0">
                          <a:effectLst/>
                        </a:rPr>
                      </a:b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Постановление Кабинета Министров Республики Татарстан от 07.03.2012г. № 188 "О дополнительной ежемесячной денежной выплате детям-инвалидам, нуждающимся в постоянном постороннем уходе (помощи, надзоре)"</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10 506,5</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10 257,2</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7798">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40 936</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38 878</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безвозмездное обеспечение детей первых трех лет жизни специальными молочными продуктами и смесями по рецептам врачей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по нормативным затратам на безвозмездное обеспечение специальными молочными продуктами детского питания детей первых трех лет жизни</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429 409,9</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429 409,7</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0679">
                <a:tc rowSpan="3">
                  <a:txBody>
                    <a:bodyPr/>
                    <a:lstStyle/>
                    <a:p>
                      <a:pPr algn="ctr" fontAlgn="t"/>
                      <a:r>
                        <a:rPr lang="ru-RU" sz="800" u="none" strike="noStrike">
                          <a:effectLst/>
                        </a:rPr>
                        <a:t>Дети-сироты и дети, оставшиеся без попечения родителей, лиц из их числа</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8 700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8 077</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на детей-сирот, детей, оставшихся без попечения родителей, переданных под опеку (попечительство), в приемные семьи</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для дошкольников </a:t>
                      </a:r>
                      <a:r>
                        <a:rPr lang="ru-RU" sz="800" u="none" strike="noStrike" dirty="0" smtClean="0">
                          <a:effectLst/>
                        </a:rPr>
                        <a:t>– 8 309 рублей, </a:t>
                      </a:r>
                      <a:r>
                        <a:rPr lang="ru-RU" sz="800" u="none" strike="noStrike" dirty="0">
                          <a:effectLst/>
                        </a:rPr>
                        <a:t/>
                      </a:r>
                      <a:br>
                        <a:rPr lang="ru-RU" sz="800" u="none" strike="noStrike" dirty="0">
                          <a:effectLst/>
                        </a:rPr>
                      </a:br>
                      <a:r>
                        <a:rPr lang="ru-RU" sz="800" u="none" strike="noStrike" dirty="0">
                          <a:effectLst/>
                        </a:rPr>
                        <a:t>для школьников </a:t>
                      </a:r>
                      <a:r>
                        <a:rPr lang="ru-RU" sz="800" u="none" strike="noStrike" dirty="0" smtClean="0">
                          <a:effectLst/>
                        </a:rPr>
                        <a:t>– 9 583 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877 661,1</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875 029,3</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3 000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2 882</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вознаграждение, причитающееся опекунам или попечителям, исполняющим свои обязанности </a:t>
                      </a:r>
                      <a:r>
                        <a:rPr lang="ru-RU" sz="800" u="none" strike="noStrike" dirty="0" err="1">
                          <a:effectLst/>
                        </a:rPr>
                        <a:t>возмездно</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3000 </a:t>
                      </a:r>
                      <a:r>
                        <a:rPr lang="ru-RU" sz="800" u="none" strike="noStrike" dirty="0" smtClean="0">
                          <a:effectLst/>
                        </a:rPr>
                        <a:t>рублей </a:t>
                      </a:r>
                      <a:r>
                        <a:rPr lang="ru-RU" sz="800" u="none" strike="noStrike" dirty="0">
                          <a:effectLst/>
                        </a:rPr>
                        <a:t>в месяц</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"Семейный кодекс Республики Татарстан" от 13.01.2009 </a:t>
                      </a:r>
                      <a:r>
                        <a:rPr lang="ru-RU" sz="800" u="none" strike="noStrike" dirty="0" smtClean="0">
                          <a:effectLst/>
                        </a:rPr>
                        <a:t>№ </a:t>
                      </a:r>
                      <a:r>
                        <a:rPr lang="ru-RU" sz="800" u="none" strike="noStrike" dirty="0">
                          <a:effectLst/>
                        </a:rPr>
                        <a:t>4-ЗРТ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175 605,4</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174 835,7</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5 000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4 387</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субсидия на проезд детей-сирот, детей, оставшихся без попечения </a:t>
                      </a:r>
                      <a:r>
                        <a:rPr lang="ru-RU" sz="800" u="none" strike="noStrike" dirty="0" smtClean="0">
                          <a:effectLst/>
                        </a:rPr>
                        <a:t>родителей, и </a:t>
                      </a:r>
                      <a:r>
                        <a:rPr lang="ru-RU" sz="800" u="none" strike="noStrike" dirty="0">
                          <a:effectLst/>
                        </a:rPr>
                        <a:t>лиц из числа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субсидия на проезд </a:t>
                      </a:r>
                      <a:r>
                        <a:rPr lang="ru-RU" sz="800" u="none" strike="noStrike" dirty="0" smtClean="0">
                          <a:effectLst/>
                        </a:rPr>
                        <a:t>282 рублей </a:t>
                      </a:r>
                      <a:r>
                        <a:rPr lang="ru-RU" sz="800" u="none" strike="noStrike" dirty="0">
                          <a:effectLst/>
                        </a:rPr>
                        <a:t>в месяц</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16 260,0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15 972,7</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3952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958528080"/>
              </p:ext>
            </p:extLst>
          </p:nvPr>
        </p:nvGraphicFramePr>
        <p:xfrm>
          <a:off x="514350" y="2244158"/>
          <a:ext cx="6343650" cy="4256906"/>
        </p:xfrm>
        <a:graphic>
          <a:graphicData uri="http://schemas.openxmlformats.org/presentationml/2006/ole">
            <mc:AlternateContent xmlns:mc="http://schemas.openxmlformats.org/markup-compatibility/2006">
              <mc:Choice xmlns:v="urn:schemas-microsoft-com:vml" Requires="v">
                <p:oleObj spid="_x0000_s51500" name="Image" r:id="rId3" imgW="7606080" imgH="5104440" progId="Photoshop.Image.16">
                  <p:embed/>
                </p:oleObj>
              </mc:Choice>
              <mc:Fallback>
                <p:oleObj name="Image" r:id="rId3" imgW="7606080" imgH="5104440" progId="Photoshop.Image.16">
                  <p:embed/>
                  <p:pic>
                    <p:nvPicPr>
                      <p:cNvPr id="0" name=""/>
                      <p:cNvPicPr/>
                      <p:nvPr/>
                    </p:nvPicPr>
                    <p:blipFill>
                      <a:blip r:embed="rId4"/>
                      <a:stretch>
                        <a:fillRect/>
                      </a:stretch>
                    </p:blipFill>
                    <p:spPr>
                      <a:xfrm>
                        <a:off x="514350" y="2244158"/>
                        <a:ext cx="6343650" cy="4256906"/>
                      </a:xfrm>
                      <a:prstGeom prst="rect">
                        <a:avLst/>
                      </a:prstGeom>
                    </p:spPr>
                  </p:pic>
                </p:oleObj>
              </mc:Fallback>
            </mc:AlternateContent>
          </a:graphicData>
        </a:graphic>
      </p:graphicFrame>
      <p:sp>
        <p:nvSpPr>
          <p:cNvPr id="3" name="Текст 2"/>
          <p:cNvSpPr>
            <a:spLocks noGrp="1"/>
          </p:cNvSpPr>
          <p:nvPr>
            <p:ph type="body" sz="quarter" idx="14"/>
          </p:nvPr>
        </p:nvSpPr>
        <p:spPr>
          <a:xfrm>
            <a:off x="663155" y="182953"/>
            <a:ext cx="8088112" cy="574747"/>
          </a:xfrm>
        </p:spPr>
        <p:txBody>
          <a:bodyPr/>
          <a:lstStyle/>
          <a:p>
            <a:r>
              <a:rPr lang="ru-RU" dirty="0" smtClean="0"/>
              <a:t>О Республике Татарстан</a:t>
            </a:r>
            <a:endParaRPr lang="ru-RU" dirty="0"/>
          </a:p>
        </p:txBody>
      </p:sp>
      <p:sp>
        <p:nvSpPr>
          <p:cNvPr id="4" name="Прямоугольник 3"/>
          <p:cNvSpPr/>
          <p:nvPr/>
        </p:nvSpPr>
        <p:spPr>
          <a:xfrm>
            <a:off x="609600" y="612920"/>
            <a:ext cx="8514748" cy="1477328"/>
          </a:xfrm>
          <a:prstGeom prst="rect">
            <a:avLst/>
          </a:prstGeom>
        </p:spPr>
        <p:txBody>
          <a:bodyPr wrap="square">
            <a:spAutoFit/>
          </a:bodyPr>
          <a:lstStyle/>
          <a:p>
            <a:r>
              <a:rPr lang="ru-RU" b="1" dirty="0" smtClean="0">
                <a:solidFill>
                  <a:schemeClr val="accent3"/>
                </a:solidFill>
              </a:rPr>
              <a:t>Расположение</a:t>
            </a:r>
            <a:r>
              <a:rPr lang="ru-RU" b="1" dirty="0">
                <a:solidFill>
                  <a:schemeClr val="accent3"/>
                </a:solidFill>
              </a:rPr>
              <a:t>: </a:t>
            </a:r>
            <a:r>
              <a:rPr lang="ru-RU" dirty="0"/>
              <a:t>в центре Российской Федерации, на Восточно-европейской равнине, в месте слияния рек Волги и Камы.</a:t>
            </a:r>
          </a:p>
          <a:p>
            <a:r>
              <a:rPr lang="ru-RU" b="1" dirty="0" smtClean="0">
                <a:solidFill>
                  <a:schemeClr val="accent3"/>
                </a:solidFill>
              </a:rPr>
              <a:t>Площадь</a:t>
            </a:r>
            <a:r>
              <a:rPr lang="ru-RU" dirty="0"/>
              <a:t>: </a:t>
            </a:r>
            <a:r>
              <a:rPr lang="ru-RU" dirty="0" smtClean="0"/>
              <a:t>67 836,2 </a:t>
            </a:r>
            <a:r>
              <a:rPr lang="ru-RU" dirty="0" err="1"/>
              <a:t>кв.км</a:t>
            </a:r>
            <a:r>
              <a:rPr lang="ru-RU" dirty="0"/>
              <a:t>.</a:t>
            </a:r>
          </a:p>
          <a:p>
            <a:r>
              <a:rPr lang="ru-RU" b="1" dirty="0" smtClean="0">
                <a:solidFill>
                  <a:schemeClr val="accent3"/>
                </a:solidFill>
              </a:rPr>
              <a:t>Население: </a:t>
            </a:r>
            <a:r>
              <a:rPr lang="ru-RU" dirty="0"/>
              <a:t>3 </a:t>
            </a:r>
            <a:r>
              <a:rPr lang="ru-RU" dirty="0" smtClean="0"/>
              <a:t>889,8 тысяч человек</a:t>
            </a:r>
            <a:endParaRPr lang="ru-RU" dirty="0"/>
          </a:p>
          <a:p>
            <a:r>
              <a:rPr lang="ru-RU" b="1" dirty="0">
                <a:solidFill>
                  <a:schemeClr val="accent3"/>
                </a:solidFill>
              </a:rPr>
              <a:t>Столица: </a:t>
            </a:r>
            <a:r>
              <a:rPr lang="ru-RU" dirty="0"/>
              <a:t>г. Казань (797 км. от Москвы, 1 млн. </a:t>
            </a:r>
            <a:r>
              <a:rPr lang="ru-RU" dirty="0" smtClean="0"/>
              <a:t>232 </a:t>
            </a:r>
            <a:r>
              <a:rPr lang="ru-RU" dirty="0"/>
              <a:t>тыс. человек).</a:t>
            </a:r>
          </a:p>
        </p:txBody>
      </p:sp>
      <p:pic>
        <p:nvPicPr>
          <p:cNvPr id="51202" name="Picture 2" descr="https://content.foto.my.mail.ru/inbox/y-logic/_blogs/i-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517" y="5665787"/>
            <a:ext cx="1555750" cy="101123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162800" y="2244158"/>
            <a:ext cx="1621185"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2</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Городских округа</a:t>
            </a:r>
            <a:endParaRPr lang="ru-RU" sz="1200" b="1" dirty="0">
              <a:solidFill>
                <a:schemeClr val="tx1"/>
              </a:solidFill>
            </a:endParaRPr>
          </a:p>
        </p:txBody>
      </p:sp>
      <p:sp>
        <p:nvSpPr>
          <p:cNvPr id="10" name="Скругленный прямоугольник 9"/>
          <p:cNvSpPr/>
          <p:nvPr/>
        </p:nvSpPr>
        <p:spPr>
          <a:xfrm>
            <a:off x="7162800" y="3262163"/>
            <a:ext cx="1621185" cy="113806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43</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Муниципальных района</a:t>
            </a:r>
            <a:endParaRPr lang="ru-RU" sz="1200" b="1" dirty="0">
              <a:solidFill>
                <a:schemeClr val="tx1"/>
              </a:solidFill>
            </a:endParaRPr>
          </a:p>
        </p:txBody>
      </p:sp>
      <p:sp>
        <p:nvSpPr>
          <p:cNvPr id="11" name="Скругленный прямоугольник 10"/>
          <p:cNvSpPr/>
          <p:nvPr/>
        </p:nvSpPr>
        <p:spPr>
          <a:xfrm>
            <a:off x="7169719" y="4538512"/>
            <a:ext cx="1614267"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910</a:t>
            </a: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Поселений</a:t>
            </a:r>
            <a:endParaRPr lang="ru-RU" sz="1600" b="1" dirty="0">
              <a:solidFill>
                <a:schemeClr val="tx1"/>
              </a:solidFill>
            </a:endParaRPr>
          </a:p>
        </p:txBody>
      </p:sp>
    </p:spTree>
    <p:extLst>
      <p:ext uri="{BB962C8B-B14F-4D97-AF65-F5344CB8AC3E}">
        <p14:creationId xmlns:p14="http://schemas.microsoft.com/office/powerpoint/2010/main" val="305437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2197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2104132018"/>
              </p:ext>
            </p:extLst>
          </p:nvPr>
        </p:nvGraphicFramePr>
        <p:xfrm>
          <a:off x="499599" y="540777"/>
          <a:ext cx="8482475" cy="4868978"/>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51685">
                <a:tc rowSpan="2">
                  <a:txBody>
                    <a:bodyPr/>
                    <a:lstStyle/>
                    <a:p>
                      <a:pPr algn="ctr" fontAlgn="ctr"/>
                      <a:r>
                        <a:rPr lang="ru-RU" sz="800" u="none" strike="noStrike" dirty="0">
                          <a:effectLst/>
                        </a:rPr>
                        <a:t>Категории получателей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Численность, </a:t>
                      </a:r>
                      <a:r>
                        <a:rPr lang="ru-RU" sz="800" u="none" strike="noStrike" dirty="0" err="1">
                          <a:effectLst/>
                        </a:rPr>
                        <a:t>ед.изм</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effectLst/>
                        </a:rPr>
                        <a:t>Виды поддержки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Размеры выплат (</a:t>
                      </a:r>
                      <a:r>
                        <a:rPr lang="ru-RU" sz="800" u="none" strike="noStrike" dirty="0" smtClean="0">
                          <a:effectLst/>
                        </a:rPr>
                        <a:t>рублей)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Правовое основание</a:t>
                      </a:r>
                      <a:br>
                        <a:rPr lang="ru-RU" sz="800" u="none" strike="noStrike" dirty="0">
                          <a:effectLst/>
                        </a:rPr>
                      </a:br>
                      <a:r>
                        <a:rPr lang="ru-RU" sz="800" u="none" strike="noStrike" dirty="0">
                          <a:effectLst/>
                        </a:rPr>
                        <a:t>(нормативный 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313378">
                <a:tc vMerge="1">
                  <a:txBody>
                    <a:bodyPr/>
                    <a:lstStyle/>
                    <a:p>
                      <a:endParaRPr lang="ru-RU"/>
                    </a:p>
                  </a:txBody>
                  <a:tcPr/>
                </a:tc>
                <a:tc>
                  <a:txBody>
                    <a:bodyPr/>
                    <a:lstStyle/>
                    <a:p>
                      <a:pPr algn="ctr" fontAlgn="ctr"/>
                      <a:r>
                        <a:rPr lang="ru-RU" sz="800" u="none" strike="noStrike" dirty="0" smtClean="0">
                          <a:effectLst/>
                        </a:rPr>
                        <a:t>2017</a:t>
                      </a:r>
                    </a:p>
                    <a:p>
                      <a:pPr algn="ctr" fontAlgn="ctr"/>
                      <a:r>
                        <a:rPr lang="ru-RU" sz="800" u="none" strike="noStrike" dirty="0" smtClean="0">
                          <a:effectLst/>
                        </a:rPr>
                        <a:t>(план</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год (план)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год (факт)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1685">
                <a:tc>
                  <a:txBody>
                    <a:bodyPr/>
                    <a:lstStyle/>
                    <a:p>
                      <a:pPr algn="ctr" fontAlgn="t"/>
                      <a:r>
                        <a:rPr lang="ru-RU" sz="800" u="none" strike="noStrike" dirty="0">
                          <a:effectLst/>
                        </a:rPr>
                        <a:t>Всего</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0" i="0" u="none" strike="noStrike" dirty="0" smtClean="0">
                          <a:solidFill>
                            <a:srgbClr val="000000"/>
                          </a:solidFill>
                          <a:effectLst/>
                          <a:latin typeface="+mn-lt"/>
                        </a:rPr>
                        <a:t>30 991 991,1</a:t>
                      </a:r>
                      <a:endParaRPr lang="ru-RU" sz="800" b="0" i="0" u="none" strike="noStrike" dirty="0">
                        <a:solidFill>
                          <a:srgbClr val="000000"/>
                        </a:solidFill>
                        <a:effectLst/>
                        <a:latin typeface="+mn-lt"/>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073355">
                <a:tc>
                  <a:txBody>
                    <a:bodyPr/>
                    <a:lstStyle/>
                    <a:p>
                      <a:pPr algn="ctr" fontAlgn="t"/>
                      <a:r>
                        <a:rPr lang="ru-RU" sz="800" u="none" strike="noStrike" dirty="0">
                          <a:effectLst/>
                        </a:rPr>
                        <a:t>Дети-сироты и дети, оставшиеся без попечения родителей, лиц из их числа</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2 473</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7 839</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материальное обеспечение детей-сирот, обучающимся по основным образовательным программам в профессиональных образовательных организациях и организациях высшего образования (единовременное пособие при выпуске из образовательного учреждения,   единовременное пособие на обеспечение одеждой, обувью, мягким инвентарем и оборудованием при выпуске из образовательного учреждения, ежегодное пособие на приобретение учебной литературы и письменных принадлежностей, ежегодное пособие на приобретение одежды, обуви и мягкого инвентаря,  ежемесячная стипендия, ежемесячное пособие на питание)</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единовременное пособие при выпуске - </a:t>
                      </a:r>
                      <a:r>
                        <a:rPr lang="ru-RU" sz="800" u="none" strike="noStrike" dirty="0" smtClean="0">
                          <a:effectLst/>
                        </a:rPr>
                        <a:t>722 </a:t>
                      </a:r>
                      <a:r>
                        <a:rPr lang="ru-RU" sz="800" u="none" strike="noStrike" dirty="0">
                          <a:effectLst/>
                        </a:rPr>
                        <a:t>руб., единовременное пособие на приобретение одежды, обуви, мягкого инвентаря и оборудования - 59 337 руб., ежегодное пособие на приобретение учебной литературы и письменных принадлежностей - 2 </a:t>
                      </a:r>
                      <a:r>
                        <a:rPr lang="ru-RU" sz="800" u="none" strike="noStrike" dirty="0" smtClean="0">
                          <a:effectLst/>
                        </a:rPr>
                        <a:t>582 руб</a:t>
                      </a:r>
                      <a:r>
                        <a:rPr lang="ru-RU" sz="800" u="none" strike="noStrike" dirty="0">
                          <a:effectLst/>
                        </a:rPr>
                        <a:t>., ежегодное пособие на приобретение одежды, обуви, мягкого инвентаря и оборудования - 25 289 руб., ежемесячная стипендия </a:t>
                      </a:r>
                      <a:r>
                        <a:rPr lang="ru-RU" sz="800" u="none" strike="noStrike" dirty="0" smtClean="0">
                          <a:effectLst/>
                        </a:rPr>
                        <a:t>– 856 руб</a:t>
                      </a:r>
                      <a:r>
                        <a:rPr lang="ru-RU" sz="800" u="none" strike="noStrike" dirty="0">
                          <a:effectLst/>
                        </a:rPr>
                        <a:t>., ежемесячное пособие на питание -  </a:t>
                      </a:r>
                      <a:r>
                        <a:rPr lang="ru-RU" sz="800" u="none" strike="noStrike" dirty="0" smtClean="0">
                          <a:effectLst/>
                        </a:rPr>
                        <a:t>6 338 руб</a:t>
                      </a:r>
                      <a:r>
                        <a:rPr lang="ru-RU" sz="800" u="none" strike="noStrike" dirty="0">
                          <a:effectLst/>
                        </a:rPr>
                        <a:t>. (на базе основного общего образования), </a:t>
                      </a:r>
                      <a:r>
                        <a:rPr lang="ru-RU" sz="800" u="none" strike="noStrike" dirty="0" smtClean="0">
                          <a:effectLst/>
                        </a:rPr>
                        <a:t>7 304 </a:t>
                      </a:r>
                      <a:r>
                        <a:rPr lang="ru-RU" sz="800" u="none" strike="noStrike" dirty="0">
                          <a:effectLst/>
                        </a:rPr>
                        <a:t>руб. (на базе среднего, высшего образования)</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a:t>
                      </a:r>
                      <a:r>
                        <a:rPr lang="ru-RU" sz="800" u="none" strike="noStrike" dirty="0" smtClean="0">
                          <a:effectLst/>
                        </a:rPr>
                        <a:t>08.12.2004                №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kern="1200" dirty="0" smtClean="0">
                          <a:solidFill>
                            <a:srgbClr val="000000"/>
                          </a:solidFill>
                          <a:effectLst/>
                          <a:latin typeface="+mn-lt"/>
                          <a:ea typeface="+mn-ea"/>
                          <a:cs typeface="+mn-cs"/>
                        </a:rPr>
                        <a:t>187 855,7</a:t>
                      </a:r>
                      <a:endParaRPr lang="ru-RU" sz="800" b="0" i="0" u="none" strike="noStrike" kern="1200" dirty="0">
                        <a:solidFill>
                          <a:srgbClr val="000000"/>
                        </a:solidFill>
                        <a:effectLst/>
                        <a:latin typeface="+mn-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184 321,1</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52500">
                <a:tc>
                  <a:txBody>
                    <a:bodyPr/>
                    <a:lstStyle/>
                    <a:p>
                      <a:pPr algn="ctr" fontAlgn="t"/>
                      <a:r>
                        <a:rPr lang="ru-RU" sz="800" u="none" strike="noStrike">
                          <a:effectLst/>
                        </a:rPr>
                        <a:t>Ветераны труда</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220 000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216 550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субсидия в размере 50% затрат по оплате услуг связи, субсидия в размере 50% расходов на оплату жилья и коммунальных услуг</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a:t>
                      </a:r>
                      <a:r>
                        <a:rPr lang="ru-RU" sz="800" u="none" strike="noStrike" dirty="0" smtClean="0">
                          <a:effectLst/>
                        </a:rPr>
                        <a:t>466 руб</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kern="1200" dirty="0" smtClean="0">
                          <a:solidFill>
                            <a:srgbClr val="000000"/>
                          </a:solidFill>
                          <a:effectLst/>
                          <a:latin typeface="+mn-lt"/>
                          <a:ea typeface="+mn-ea"/>
                          <a:cs typeface="+mn-cs"/>
                        </a:rPr>
                        <a:t>3 217 054,6</a:t>
                      </a:r>
                      <a:endParaRPr lang="ru-RU" sz="800" b="0" i="0" u="none" strike="noStrike" kern="1200" dirty="0">
                        <a:solidFill>
                          <a:srgbClr val="000000"/>
                        </a:solidFill>
                        <a:effectLst/>
                        <a:latin typeface="+mn-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3 213 832,2</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02207">
                <a:tc>
                  <a:txBody>
                    <a:bodyPr/>
                    <a:lstStyle/>
                    <a:p>
                      <a:pPr algn="ctr" fontAlgn="t"/>
                      <a:r>
                        <a:rPr lang="ru-RU" sz="800" u="none" strike="noStrike">
                          <a:effectLst/>
                        </a:rPr>
                        <a:t>Труженики тыла</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smtClean="0">
                          <a:solidFill>
                            <a:srgbClr val="000000"/>
                          </a:solidFill>
                          <a:effectLst/>
                          <a:latin typeface="+mj-lt"/>
                          <a:ea typeface="+mn-ea"/>
                          <a:cs typeface="+mn-cs"/>
                        </a:rPr>
                        <a:t>2 800</a:t>
                      </a:r>
                      <a:endParaRPr lang="ru-RU" sz="800" b="0" i="0" u="none" strike="noStrike" kern="1200" dirty="0">
                        <a:solidFill>
                          <a:srgbClr val="000000"/>
                        </a:solidFill>
                        <a:effectLst/>
                        <a:latin typeface="+mj-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2 768</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a:effectLst/>
                        </a:rPr>
                        <a:t>ежемесячная денежная выплата</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a:t>
                      </a:r>
                      <a:r>
                        <a:rPr lang="ru-RU" sz="800" u="none" strike="noStrike" dirty="0" smtClean="0">
                          <a:effectLst/>
                        </a:rPr>
                        <a:t>696 </a:t>
                      </a:r>
                      <a:r>
                        <a:rPr lang="ru-RU" sz="800" u="none" strike="noStrike" dirty="0">
                          <a:effectLst/>
                        </a:rPr>
                        <a:t>руб.,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kern="1200" dirty="0" smtClean="0">
                          <a:solidFill>
                            <a:srgbClr val="000000"/>
                          </a:solidFill>
                          <a:effectLst/>
                          <a:latin typeface="+mn-lt"/>
                          <a:ea typeface="+mn-ea"/>
                          <a:cs typeface="+mn-cs"/>
                        </a:rPr>
                        <a:t>22 743,7</a:t>
                      </a:r>
                      <a:endParaRPr lang="ru-RU" sz="800" b="0" i="0" u="none" strike="noStrike" kern="1200" dirty="0">
                        <a:solidFill>
                          <a:srgbClr val="000000"/>
                        </a:solidFill>
                        <a:effectLst/>
                        <a:latin typeface="+mn-lt"/>
                        <a:ea typeface="+mn-ea"/>
                        <a:cs typeface="+mn-cs"/>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22 608,9</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57422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0673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3842806351"/>
              </p:ext>
            </p:extLst>
          </p:nvPr>
        </p:nvGraphicFramePr>
        <p:xfrm>
          <a:off x="499599" y="540778"/>
          <a:ext cx="8482475" cy="4031221"/>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35573">
                <a:tc rowSpan="2">
                  <a:txBody>
                    <a:bodyPr/>
                    <a:lstStyle/>
                    <a:p>
                      <a:pPr algn="ctr" fontAlgn="ctr"/>
                      <a:r>
                        <a:rPr lang="ru-RU" sz="800" u="none" strike="noStrike" dirty="0">
                          <a:effectLst/>
                        </a:rPr>
                        <a:t>Категории получателей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effectLst/>
                        </a:rPr>
                        <a:t>Виды поддержки</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a:effectLst/>
                        </a:rPr>
                        <a:t>Размеры выплат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effectLst/>
                        </a:rPr>
                        <a:t>Правовое основание</a:t>
                      </a:r>
                      <a:br>
                        <a:rPr lang="ru-RU" sz="800" u="none" strike="noStrike" dirty="0">
                          <a:effectLst/>
                        </a:rPr>
                      </a:br>
                      <a:r>
                        <a:rPr lang="ru-RU" sz="800" u="none" strike="noStrike" dirty="0">
                          <a:effectLst/>
                        </a:rPr>
                        <a:t>(нормативный 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69707">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effectLst/>
                        </a:rPr>
                        <a:t>2017 </a:t>
                      </a:r>
                      <a:r>
                        <a:rPr lang="ru-RU" sz="800" u="none" strike="noStrike" dirty="0">
                          <a:effectLst/>
                        </a:rPr>
                        <a:t>год (план)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effectLst/>
                        </a:rPr>
                        <a:t>2017 </a:t>
                      </a:r>
                      <a:r>
                        <a:rPr lang="ru-RU" sz="800" u="none" strike="noStrike" dirty="0">
                          <a:effectLst/>
                        </a:rPr>
                        <a:t>год (факт)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5573">
                <a:tc>
                  <a:txBody>
                    <a:bodyPr/>
                    <a:lstStyle/>
                    <a:p>
                      <a:pPr algn="ctr" fontAlgn="t"/>
                      <a:r>
                        <a:rPr lang="ru-RU" sz="800" u="none" strike="noStrike" dirty="0">
                          <a:effectLst/>
                        </a:rPr>
                        <a:t>Всего</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endParaRPr lang="ru-RU" sz="800" b="0" i="0" u="none" strike="noStrike" dirty="0">
                        <a:solidFill>
                          <a:srgbClr val="000000"/>
                        </a:solidFill>
                        <a:effectLst/>
                        <a:latin typeface="Times New Roman" panose="02020603050405020304" pitchFamily="18" charset="0"/>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0" i="0" u="none" strike="noStrike" dirty="0" smtClean="0">
                          <a:solidFill>
                            <a:srgbClr val="000000"/>
                          </a:solidFill>
                          <a:effectLst/>
                          <a:latin typeface="+mn-lt"/>
                        </a:rPr>
                        <a:t>30 991 991,1</a:t>
                      </a:r>
                      <a:endParaRPr lang="ru-RU" sz="800" b="0" i="0" u="none" strike="noStrike" dirty="0">
                        <a:solidFill>
                          <a:srgbClr val="000000"/>
                        </a:solidFill>
                        <a:effectLst/>
                        <a:latin typeface="+mn-lt"/>
                      </a:endParaRPr>
                    </a:p>
                  </a:txBody>
                  <a:tcPr marL="1308" marR="1308" marT="1308"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074513">
                <a:tc>
                  <a:txBody>
                    <a:bodyPr/>
                    <a:lstStyle/>
                    <a:p>
                      <a:pPr algn="ctr" fontAlgn="t"/>
                      <a:r>
                        <a:rPr lang="ru-RU" sz="800" u="none" strike="noStrike" dirty="0">
                          <a:effectLst/>
                        </a:rPr>
                        <a:t>реабилитированные лица и лица, признанные пострадавшими от политических репрессий</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1 881</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1 843</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установка телефона, междугородный проезд 1 раз в год, субсидия в размере 50% расходов на оплату жилья и коммунальных услуг</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ежемесячная денежная выплата реабилитированным гражданам </a:t>
                      </a:r>
                      <a:r>
                        <a:rPr lang="ru-RU" sz="800" u="none" strike="noStrike" dirty="0" smtClean="0">
                          <a:effectLst/>
                        </a:rPr>
                        <a:t>– 696 руб</a:t>
                      </a:r>
                      <a:r>
                        <a:rPr lang="ru-RU" sz="800" u="none" strike="noStrike" dirty="0">
                          <a:effectLst/>
                        </a:rPr>
                        <a:t>., репрессированным гражданам - </a:t>
                      </a:r>
                      <a:r>
                        <a:rPr lang="ru-RU" sz="800" u="none" strike="noStrike" dirty="0" smtClean="0">
                          <a:effectLst/>
                        </a:rPr>
                        <a:t>583 </a:t>
                      </a:r>
                      <a:r>
                        <a:rPr lang="ru-RU" sz="800" u="none" strike="noStrike" dirty="0">
                          <a:effectLst/>
                        </a:rPr>
                        <a:t>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Закон Республики  Татарстан от 08.12.2004 </a:t>
                      </a:r>
                      <a:r>
                        <a:rPr lang="ru-RU" sz="800" u="none" strike="noStrike" dirty="0" smtClean="0">
                          <a:effectLst/>
                        </a:rPr>
                        <a:t>№ 63-ЗРТ </a:t>
                      </a:r>
                      <a:r>
                        <a:rPr lang="ru-RU" sz="800" u="none" strike="noStrike" dirty="0">
                          <a:effectLst/>
                        </a:rPr>
                        <a:t>"Об адресной социальной поддержке населения в Республике Татарстан"</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34 034,8</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33 415,0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15855">
                <a:tc>
                  <a:txBody>
                    <a:bodyPr/>
                    <a:lstStyle/>
                    <a:p>
                      <a:pPr algn="ctr" fontAlgn="t"/>
                      <a:r>
                        <a:rPr lang="ru-RU" sz="800" u="none" strike="noStrike" dirty="0">
                          <a:effectLst/>
                        </a:rPr>
                        <a:t>Малоимущие граждане</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216 556</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n-lt"/>
                        </a:rPr>
                        <a:t>195 321</a:t>
                      </a:r>
                      <a:endParaRPr lang="ru-RU" sz="800" b="0" i="0" u="none" strike="noStrike" dirty="0">
                        <a:solidFill>
                          <a:srgbClr val="000000"/>
                        </a:solidFill>
                        <a:effectLst/>
                        <a:latin typeface="+mn-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Предоставление гражданам субсидий на оплату жилого помещения  и коммунальных услуг </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Субсидии предоставляются гражданам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расчета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 </a:t>
                      </a:r>
                      <a:br>
                        <a:rPr lang="ru-RU" sz="800" u="none" strike="noStrike" dirty="0">
                          <a:effectLst/>
                        </a:rPr>
                      </a:br>
                      <a:r>
                        <a:rPr lang="ru-RU" sz="800" u="none" strike="noStrike" dirty="0">
                          <a:effectLst/>
                        </a:rPr>
                        <a:t>Региональный стандарт максимально допустимой доли собственных расходов граждан на оплату ЖКУ в совокупном доходе семьи установлен в размере 21 процент.</a:t>
                      </a: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u="none" strike="noStrike" dirty="0">
                          <a:effectLst/>
                        </a:rPr>
                        <a:t>Жилищный кодекс Российской Федерации (статья 159), Постановление Правительства РФ от 14.12.2005 </a:t>
                      </a:r>
                      <a:r>
                        <a:rPr lang="ru-RU" sz="800" u="none" strike="noStrike" dirty="0" smtClean="0">
                          <a:effectLst/>
                        </a:rPr>
                        <a:t>№ 761 </a:t>
                      </a:r>
                      <a:r>
                        <a:rPr lang="ru-RU" sz="800" u="none" strike="noStrike" dirty="0">
                          <a:effectLst/>
                        </a:rPr>
                        <a:t>"О предоставлении субсидий на оплату жилого помещения и коммунальных услуг"</a:t>
                      </a:r>
                      <a:br>
                        <a:rPr lang="ru-RU" sz="800" u="none" strike="noStrike" dirty="0">
                          <a:effectLst/>
                        </a:rPr>
                      </a:br>
                      <a:endParaRPr lang="ru-RU" sz="800" b="0" i="0" u="none" strike="noStrike" dirty="0">
                        <a:solidFill>
                          <a:srgbClr val="000000"/>
                        </a:solidFill>
                        <a:effectLst/>
                        <a:latin typeface="Times New Roman" panose="02020603050405020304" pitchFamily="18" charset="0"/>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1 984 661,0</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smtClean="0">
                          <a:solidFill>
                            <a:srgbClr val="000000"/>
                          </a:solidFill>
                          <a:effectLst/>
                          <a:latin typeface="+mj-lt"/>
                        </a:rPr>
                        <a:t>1 983 831,3</a:t>
                      </a:r>
                      <a:endParaRPr lang="ru-RU" sz="800" b="0" i="0" u="none" strike="noStrike" dirty="0">
                        <a:solidFill>
                          <a:srgbClr val="000000"/>
                        </a:solidFill>
                        <a:effectLst/>
                        <a:latin typeface="+mj-lt"/>
                      </a:endParaRPr>
                    </a:p>
                  </a:txBody>
                  <a:tcPr marL="1308" marR="1308" marT="130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42582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Программно-целевые расходы бюджета </a:t>
            </a:r>
            <a:r>
              <a:rPr lang="ru-RU" sz="2000" dirty="0" smtClean="0"/>
              <a:t/>
            </a:r>
            <a:br>
              <a:rPr lang="ru-RU" sz="2000" dirty="0" smtClean="0"/>
            </a:br>
            <a:r>
              <a:rPr lang="ru-RU" sz="2000" dirty="0" smtClean="0"/>
              <a:t>Республики </a:t>
            </a:r>
            <a:r>
              <a:rPr lang="ru-RU" sz="2000" dirty="0"/>
              <a:t>Татарстан в </a:t>
            </a:r>
            <a:r>
              <a:rPr lang="ru-RU" sz="2000" dirty="0" smtClean="0"/>
              <a:t>2017 </a:t>
            </a:r>
            <a:r>
              <a:rPr lang="ru-RU" sz="2000" dirty="0"/>
              <a:t>году</a:t>
            </a:r>
          </a:p>
        </p:txBody>
      </p:sp>
      <p:sp>
        <p:nvSpPr>
          <p:cNvPr id="4" name="Скругленный прямоугольник 3"/>
          <p:cNvSpPr/>
          <p:nvPr/>
        </p:nvSpPr>
        <p:spPr>
          <a:xfrm>
            <a:off x="514350" y="689120"/>
            <a:ext cx="8524875" cy="2656046"/>
          </a:xfrm>
          <a:prstGeom prst="roundRect">
            <a:avLst/>
          </a:prstGeom>
        </p:spPr>
        <p:style>
          <a:lnRef idx="2">
            <a:schemeClr val="accent5"/>
          </a:lnRef>
          <a:fillRef idx="1">
            <a:schemeClr val="lt1"/>
          </a:fillRef>
          <a:effectRef idx="0">
            <a:schemeClr val="accent5"/>
          </a:effectRef>
          <a:fontRef idx="minor">
            <a:schemeClr val="dk1"/>
          </a:fontRef>
        </p:style>
        <p:txBody>
          <a:bodyPr wrap="square" lIns="72000" tIns="0" rIns="36000" bIns="0">
            <a:spAutoFit/>
          </a:bodyPr>
          <a:lstStyle/>
          <a:p>
            <a:pPr algn="just"/>
            <a:r>
              <a:rPr lang="ru-RU" sz="1200" dirty="0" smtClean="0"/>
              <a:t>    </a:t>
            </a:r>
            <a:r>
              <a:rPr lang="ru-RU" sz="1300" dirty="0" smtClean="0"/>
              <a:t>Особенностью </a:t>
            </a:r>
            <a:r>
              <a:rPr lang="ru-RU" sz="1300" dirty="0"/>
              <a:t>программного бюджета является то, что все или почти все расходы включены в программы, и каждая программы своей целью увязана с тем или иным итогом деятельности органа власти, направлена на положительные изменения в жизни общества в целом и улучшение качества жизни каждого гражданина в отдельности. Каждая государственная программа имеет свои цели, задачи, комплекс мероприятий и закрепленный </a:t>
            </a:r>
            <a:r>
              <a:rPr lang="ru-RU" sz="1300" dirty="0" smtClean="0"/>
              <a:t>результат. В </a:t>
            </a:r>
            <a:r>
              <a:rPr lang="ru-RU" sz="1300" dirty="0"/>
              <a:t>рамках программ отражены основные направления, на которые направляются бюджетные средства.</a:t>
            </a:r>
          </a:p>
          <a:p>
            <a:pPr algn="just"/>
            <a:r>
              <a:rPr lang="ru-RU" sz="1300" dirty="0" smtClean="0"/>
              <a:t>   Перечень </a:t>
            </a:r>
            <a:r>
              <a:rPr lang="ru-RU" sz="1300" dirty="0"/>
              <a:t>государственных программ утвержден постановлением Кабинета Министров Республики Татарстан от 31.12.2012 № 1199  "Об утверждении Порядка разработки, реализации и оценки эффективности государственных программ Республики Татарстан и перечня государственных программ Республики Татарстан".</a:t>
            </a:r>
          </a:p>
          <a:p>
            <a:pPr algn="just"/>
            <a:r>
              <a:rPr lang="ru-RU" sz="1300" dirty="0" smtClean="0"/>
              <a:t>   В 2017 </a:t>
            </a:r>
            <a:r>
              <a:rPr lang="ru-RU" sz="1300" dirty="0"/>
              <a:t>году за счет средств бюджета Республики Татарстан реализовались </a:t>
            </a:r>
            <a:r>
              <a:rPr lang="ru-RU" sz="1300" dirty="0" smtClean="0"/>
              <a:t>30 государственных </a:t>
            </a:r>
            <a:r>
              <a:rPr lang="ru-RU" sz="1300" dirty="0"/>
              <a:t>программ Республики Татарстан.</a:t>
            </a:r>
          </a:p>
        </p:txBody>
      </p:sp>
      <p:graphicFrame>
        <p:nvGraphicFramePr>
          <p:cNvPr id="5" name="Диаграмма 4"/>
          <p:cNvGraphicFramePr/>
          <p:nvPr>
            <p:extLst>
              <p:ext uri="{D42A27DB-BD31-4B8C-83A1-F6EECF244321}">
                <p14:modId xmlns:p14="http://schemas.microsoft.com/office/powerpoint/2010/main" val="1346712640"/>
              </p:ext>
            </p:extLst>
          </p:nvPr>
        </p:nvGraphicFramePr>
        <p:xfrm>
          <a:off x="742949" y="3255572"/>
          <a:ext cx="8220075" cy="3488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825626" y="3349230"/>
            <a:ext cx="1318374" cy="338554"/>
          </a:xfrm>
          <a:prstGeom prst="rect">
            <a:avLst/>
          </a:prstGeom>
          <a:noFill/>
        </p:spPr>
        <p:txBody>
          <a:bodyPr wrap="none" rtlCol="0">
            <a:spAutoFit/>
          </a:bodyPr>
          <a:lstStyle/>
          <a:p>
            <a:r>
              <a:rPr lang="ru-RU" sz="1600" dirty="0" smtClean="0"/>
              <a:t>тыс. рублей</a:t>
            </a:r>
            <a:endParaRPr lang="ru-RU" sz="1600" dirty="0"/>
          </a:p>
        </p:txBody>
      </p:sp>
    </p:spTree>
    <p:extLst>
      <p:ext uri="{BB962C8B-B14F-4D97-AF65-F5344CB8AC3E}">
        <p14:creationId xmlns:p14="http://schemas.microsoft.com/office/powerpoint/2010/main" val="3818848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44830" y="289878"/>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2372790547"/>
              </p:ext>
            </p:extLst>
          </p:nvPr>
        </p:nvGraphicFramePr>
        <p:xfrm>
          <a:off x="510540" y="1181807"/>
          <a:ext cx="8534400" cy="5231375"/>
        </p:xfrm>
        <a:graphic>
          <a:graphicData uri="http://schemas.openxmlformats.org/drawingml/2006/table">
            <a:tbl>
              <a:tblPr>
                <a:tableStyleId>{616DA210-FB5B-4158-B5E0-FEB733F419BA}</a:tableStyleId>
              </a:tblPr>
              <a:tblGrid>
                <a:gridCol w="285750"/>
                <a:gridCol w="5562600"/>
                <a:gridCol w="1133475"/>
                <a:gridCol w="1104900"/>
                <a:gridCol w="447675"/>
              </a:tblGrid>
              <a:tr h="211673">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a:t>
                      </a:r>
                      <a:endParaRPr lang="ru-RU" sz="1000" b="1" u="none" strike="noStrike" dirty="0" smtClean="0">
                        <a:effectLst/>
                      </a:endParaRPr>
                    </a:p>
                    <a:p>
                      <a:pPr algn="ctr" fontAlgn="ctr"/>
                      <a:r>
                        <a:rPr lang="ru-RU" sz="1000" b="1" u="none" strike="noStrike" dirty="0" smtClean="0">
                          <a:effectLst/>
                        </a:rPr>
                        <a:t>(</a:t>
                      </a:r>
                      <a:r>
                        <a:rPr lang="ru-RU" sz="1000" b="1" u="none" strike="noStrike" dirty="0">
                          <a:effectLst/>
                        </a:rPr>
                        <a:t>план),</a:t>
                      </a:r>
                      <a:br>
                        <a:rPr lang="ru-RU" sz="1000" b="1" u="none" strike="noStrike" dirty="0">
                          <a:effectLst/>
                        </a:rPr>
                      </a:br>
                      <a:r>
                        <a:rPr lang="ru-RU" sz="1000" b="1" u="none" strike="noStrike" dirty="0">
                          <a:effectLst/>
                        </a:rPr>
                        <a:t>тыс</a:t>
                      </a:r>
                      <a:r>
                        <a:rPr lang="ru-RU" sz="1000" b="1" u="none" strike="noStrike" dirty="0" smtClean="0">
                          <a:effectLst/>
                        </a:rPr>
                        <a:t>. рублей</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год</a:t>
                      </a:r>
                    </a:p>
                    <a:p>
                      <a:pPr algn="ctr" fontAlgn="ctr"/>
                      <a:r>
                        <a:rPr lang="ru-RU" sz="1000" b="1" u="none" strike="noStrike" dirty="0" smtClean="0">
                          <a:effectLst/>
                        </a:rPr>
                        <a:t>(</a:t>
                      </a:r>
                      <a:r>
                        <a:rPr lang="ru-RU" sz="1000" b="1" u="none" strike="noStrike" dirty="0">
                          <a:effectLst/>
                        </a:rPr>
                        <a:t>факт),</a:t>
                      </a:r>
                      <a:br>
                        <a:rPr lang="ru-RU" sz="1000" b="1" u="none" strike="noStrike" dirty="0">
                          <a:effectLst/>
                        </a:rPr>
                      </a:br>
                      <a:r>
                        <a:rPr lang="ru-RU" sz="1000" b="1" u="none" strike="noStrike" dirty="0">
                          <a:effectLst/>
                        </a:rPr>
                        <a:t>тыс</a:t>
                      </a:r>
                      <a:r>
                        <a:rPr lang="ru-RU" sz="1000" b="1" u="none" strike="noStrike" dirty="0" smtClean="0">
                          <a:effectLst/>
                        </a:rPr>
                        <a:t>. рублей</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a:t>
                      </a:r>
                      <a:br>
                        <a:rPr lang="ru-RU" sz="1000" b="1" u="none" strike="noStrike" dirty="0">
                          <a:effectLst/>
                        </a:rPr>
                      </a:br>
                      <a:r>
                        <a:rPr lang="ru-RU" sz="1000" b="1" u="none" strike="noStrike" dirty="0" smtClean="0">
                          <a:effectLst/>
                        </a:rPr>
                        <a:t>исп.</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2175">
                <a:tc>
                  <a:txBody>
                    <a:bodyPr/>
                    <a:lstStyle/>
                    <a:p>
                      <a:pPr algn="l"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u="none" strike="noStrike" dirty="0">
                          <a:effectLst/>
                        </a:rPr>
                        <a:t>ИТОГО</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000" b="1" i="0" u="none" strike="noStrike" dirty="0" smtClean="0">
                          <a:solidFill>
                            <a:srgbClr val="000000"/>
                          </a:solidFill>
                          <a:effectLst/>
                          <a:latin typeface="+mn-lt"/>
                        </a:rPr>
                        <a:t>225 841 357,0</a:t>
                      </a:r>
                      <a:endParaRPr lang="ru-RU" sz="1000" b="1"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000" b="1" i="0" u="none" strike="noStrike" dirty="0" smtClean="0">
                          <a:solidFill>
                            <a:srgbClr val="000000"/>
                          </a:solidFill>
                          <a:effectLst/>
                          <a:latin typeface="+mn-lt"/>
                        </a:rPr>
                        <a:t>222 131 326,5</a:t>
                      </a:r>
                      <a:endParaRPr lang="ru-RU" sz="1000" b="1"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ru-RU" sz="1000" b="1" i="0" u="none" strike="noStrike" dirty="0" smtClean="0">
                          <a:solidFill>
                            <a:srgbClr val="000000"/>
                          </a:solidFill>
                          <a:effectLst/>
                          <a:latin typeface="+mn-lt"/>
                        </a:rPr>
                        <a:t>98,4</a:t>
                      </a:r>
                      <a:endParaRPr lang="ru-RU" sz="1000" b="1"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41998">
                <a:tc>
                  <a:txBody>
                    <a:bodyPr/>
                    <a:lstStyle/>
                    <a:p>
                      <a:pPr algn="ctr" fontAlgn="t"/>
                      <a:r>
                        <a:rPr lang="en-US" sz="1000" b="0" i="0" u="none" strike="noStrike" dirty="0" smtClean="0">
                          <a:solidFill>
                            <a:srgbClr val="000000"/>
                          </a:solidFill>
                          <a:effectLst/>
                          <a:latin typeface="+mn-lt"/>
                        </a:rPr>
                        <a:t>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здравоохранения Республики Татарстан до 2020 года"</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33 387 443,7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32 720 781,1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образования и науки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39 584 370,3</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smtClean="0">
                          <a:solidFill>
                            <a:srgbClr val="000000"/>
                          </a:solidFill>
                          <a:effectLst/>
                          <a:latin typeface="+mn-lt"/>
                        </a:rPr>
                        <a:t>39 098 748,1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"Социальная поддержка граждан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22 582 622,2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smtClean="0">
                          <a:solidFill>
                            <a:srgbClr val="000000"/>
                          </a:solidFill>
                          <a:effectLst/>
                          <a:latin typeface="+mn-lt"/>
                        </a:rPr>
                        <a:t>22 278 681,4</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"Обеспечение качественным жильем и услугами жилищно-коммунального хозяйства населения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17 150 140,8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16 901 175,2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98,5</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«Содействие занятости населения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1 331 141,9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1 315 313,9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"Обеспечение общественного порядка и противодействие преступности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1 939 408,9 </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1 931 920,7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1348">
                <a:tc>
                  <a:txBody>
                    <a:bodyPr/>
                    <a:lstStyle/>
                    <a:p>
                      <a:pPr algn="ctr" fontAlgn="t"/>
                      <a:r>
                        <a:rPr lang="en-US"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1 352 795,8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1 350 441,1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культуры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8 710 766,6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8 570 449,8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98,4</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"Охрана окружающей среды, воспроизводство и использование природных ресурсов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1 543 500,1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1 327 126,1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86,0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молодежной политики, физической культуры и спорта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12 192 677,1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12 067 089,1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"Экономическое развитие и инновационная экономика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4 368 575,2 </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4 310 900,5</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информационных и коммуникационных технологий в Республике Татарстан «Открытый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3 136 360,9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3 112 952,6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99,3</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13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транспортной системы Республики Татарстан на 2014 – 2022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39 299 664,7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38 196 809,7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97,2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en-US" sz="1000" b="0" i="0" u="none" strike="noStrike" dirty="0" smtClean="0">
                          <a:solidFill>
                            <a:srgbClr val="000000"/>
                          </a:solidFill>
                          <a:effectLst/>
                          <a:latin typeface="+mn-lt"/>
                        </a:rPr>
                        <a:t>14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сельского хозяйства и регулирование рынков сельскохозяйственной продукции, сырья и продовольствия в Республике Татарстан на 2013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24 170 587,6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23 957 182,9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7774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514350" y="0"/>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a:t>
            </a:r>
            <a:r>
              <a:rPr lang="ru-RU" sz="1800" dirty="0" smtClean="0"/>
              <a:t>Татарстан (продолжение)</a:t>
            </a: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3313176833"/>
              </p:ext>
            </p:extLst>
          </p:nvPr>
        </p:nvGraphicFramePr>
        <p:xfrm>
          <a:off x="529590" y="598949"/>
          <a:ext cx="8534400" cy="5795755"/>
        </p:xfrm>
        <a:graphic>
          <a:graphicData uri="http://schemas.openxmlformats.org/drawingml/2006/table">
            <a:tbl>
              <a:tblPr>
                <a:tableStyleId>{616DA210-FB5B-4158-B5E0-FEB733F419BA}</a:tableStyleId>
              </a:tblPr>
              <a:tblGrid>
                <a:gridCol w="285750"/>
                <a:gridCol w="5638800"/>
                <a:gridCol w="1114425"/>
                <a:gridCol w="1047750"/>
                <a:gridCol w="447675"/>
              </a:tblGrid>
              <a:tr h="536509">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a:t>
                      </a:r>
                      <a:endParaRPr lang="ru-RU" sz="1000" b="1" u="none" strike="noStrike" dirty="0" smtClean="0">
                        <a:effectLst/>
                      </a:endParaRPr>
                    </a:p>
                    <a:p>
                      <a:pPr algn="ctr" fontAlgn="ctr"/>
                      <a:r>
                        <a:rPr lang="ru-RU" sz="1000" b="1" u="none" strike="noStrike" dirty="0" smtClean="0">
                          <a:effectLst/>
                        </a:rPr>
                        <a:t>(</a:t>
                      </a:r>
                      <a:r>
                        <a:rPr lang="ru-RU" sz="1000" b="1" u="none" strike="noStrike" dirty="0">
                          <a:effectLst/>
                        </a:rPr>
                        <a:t>план),</a:t>
                      </a:r>
                      <a:br>
                        <a:rPr lang="ru-RU" sz="1000" b="1" u="none" strike="noStrike" dirty="0">
                          <a:effectLst/>
                        </a:rPr>
                      </a:br>
                      <a:r>
                        <a:rPr lang="ru-RU" sz="1000" b="1" u="none" strike="noStrike" dirty="0">
                          <a:effectLst/>
                        </a:rPr>
                        <a:t>тыс</a:t>
                      </a:r>
                      <a:r>
                        <a:rPr lang="ru-RU" sz="1000" b="1" u="none" strike="noStrike" dirty="0" smtClean="0">
                          <a:effectLst/>
                        </a:rPr>
                        <a:t>. рублей</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br>
                        <a:rPr lang="ru-RU" sz="1000" b="1" u="none" strike="noStrike" dirty="0">
                          <a:effectLst/>
                        </a:rPr>
                      </a:br>
                      <a:r>
                        <a:rPr lang="ru-RU" sz="1000" b="1" u="none" strike="noStrike" dirty="0">
                          <a:effectLst/>
                        </a:rPr>
                        <a:t>тыс</a:t>
                      </a:r>
                      <a:r>
                        <a:rPr lang="ru-RU" sz="1000" b="1" u="none" strike="noStrike" dirty="0" smtClean="0">
                          <a:effectLst/>
                        </a:rPr>
                        <a:t>. рублей</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a:t>
                      </a:r>
                      <a:br>
                        <a:rPr lang="ru-RU" sz="1000" b="1" u="none" strike="noStrike" dirty="0">
                          <a:effectLst/>
                        </a:rPr>
                      </a:br>
                      <a:r>
                        <a:rPr lang="ru-RU" sz="1000" b="1" u="none" strike="noStrike" dirty="0" smtClean="0">
                          <a:effectLst/>
                        </a:rPr>
                        <a:t>исп.</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7867">
                <a:tc>
                  <a:txBody>
                    <a:bodyPr/>
                    <a:lstStyle/>
                    <a:p>
                      <a:pPr algn="ctr" fontAlgn="t"/>
                      <a:r>
                        <a:rPr lang="ru-RU" sz="1000" b="0" i="0" u="none" strike="noStrike" dirty="0" smtClean="0">
                          <a:solidFill>
                            <a:srgbClr val="000000"/>
                          </a:solidFill>
                          <a:effectLst/>
                          <a:latin typeface="+mn-lt"/>
                        </a:rPr>
                        <a:t>15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лесного хозяйства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815 120,6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808 653,6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"Управление государственным имуществом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1 415 824,3</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1 410 952,2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"Управление государственными финансами Республики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11 186 510,1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11 186 179,9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9821">
                <a:tc>
                  <a:txBody>
                    <a:bodyPr/>
                    <a:lstStyle/>
                    <a:p>
                      <a:pPr algn="ctr" fontAlgn="t"/>
                      <a:r>
                        <a:rPr lang="ru-RU" sz="1000" b="0" i="0" u="none" strike="noStrike" dirty="0" smtClean="0">
                          <a:solidFill>
                            <a:srgbClr val="000000"/>
                          </a:solidFill>
                          <a:effectLst/>
                          <a:latin typeface="+mn-lt"/>
                        </a:rPr>
                        <a:t>18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государственной гражданской службы Республики Татарстан и муниципальной службы в Республике Татарстан на 2014 – </a:t>
                      </a:r>
                      <a:r>
                        <a:rPr lang="ru-RU" sz="1000" u="none" strike="noStrike" dirty="0" smtClean="0">
                          <a:effectLst/>
                        </a:rPr>
                        <a:t>2019 </a:t>
                      </a:r>
                      <a:r>
                        <a:rPr lang="ru-RU" sz="1000" u="none" strike="noStrike" dirty="0">
                          <a:effectLst/>
                        </a:rPr>
                        <a:t>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56 504,6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55 658,1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98,5</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"Реализация государственной национальной политики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49 477,8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49 477,6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Республики Татарстан "Сохранение национальной идентичности татарского народа (2014 – </a:t>
                      </a:r>
                      <a:r>
                        <a:rPr lang="ru-RU" sz="1000" u="none" strike="noStrike" dirty="0" smtClean="0">
                          <a:effectLst/>
                        </a:rPr>
                        <a:t>2019 </a:t>
                      </a:r>
                      <a:r>
                        <a:rPr lang="ru-RU" sz="1000" u="none" strike="noStrike" dirty="0">
                          <a:effectLst/>
                        </a:rPr>
                        <a:t>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26 330,0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26</a:t>
                      </a:r>
                      <a:r>
                        <a:rPr lang="ru-RU" sz="1000" b="0" i="0" u="none" strike="noStrike" baseline="0" dirty="0" smtClean="0">
                          <a:solidFill>
                            <a:srgbClr val="000000"/>
                          </a:solidFill>
                          <a:effectLst/>
                          <a:latin typeface="+mn-lt"/>
                        </a:rPr>
                        <a:t> 316,8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246">
                <a:tc>
                  <a:txBody>
                    <a:bodyPr/>
                    <a:lstStyle/>
                    <a:p>
                      <a:pPr algn="ctr" fontAlgn="t"/>
                      <a:r>
                        <a:rPr lang="ru-RU" sz="1000" b="0" i="0" u="none" strike="noStrike" dirty="0" smtClean="0">
                          <a:solidFill>
                            <a:srgbClr val="000000"/>
                          </a:solidFill>
                          <a:effectLst/>
                          <a:latin typeface="+mn-lt"/>
                        </a:rPr>
                        <a:t>21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"Сохранение, изучение и развитие государственных языков Республики Татарстан и других языков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164 500,0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163 515,8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99,4</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рынка газомоторного топлива в Республике Татарстан на 2013 – 2023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12 776,6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12 776,7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юстиции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617 706,9</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562 033,8</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91,0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b="0" i="0" u="none" strike="noStrike" dirty="0" smtClean="0">
                          <a:solidFill>
                            <a:srgbClr val="000000"/>
                          </a:solidFill>
                          <a:effectLst/>
                          <a:latin typeface="+mn-lt"/>
                        </a:rPr>
                        <a:t>Государственная программа </a:t>
                      </a:r>
                      <a:r>
                        <a:rPr lang="ru-RU" sz="1000" u="none" strike="noStrike" dirty="0" smtClean="0">
                          <a:effectLst/>
                        </a:rPr>
                        <a:t>"</a:t>
                      </a:r>
                      <a:r>
                        <a:rPr lang="ru-RU" sz="1000" b="0" i="0" u="none" strike="noStrike" dirty="0" smtClean="0">
                          <a:solidFill>
                            <a:srgbClr val="000000"/>
                          </a:solidFill>
                          <a:effectLst/>
                          <a:latin typeface="+mn-lt"/>
                        </a:rPr>
                        <a:t>Энергосбережение</a:t>
                      </a:r>
                      <a:r>
                        <a:rPr lang="ru-RU" sz="1000" b="0" i="0" u="none" strike="noStrike" baseline="0" dirty="0" smtClean="0">
                          <a:solidFill>
                            <a:srgbClr val="000000"/>
                          </a:solidFill>
                          <a:effectLst/>
                          <a:latin typeface="+mn-lt"/>
                        </a:rPr>
                        <a:t> и повышение энергетической эффективности в Республике Татарстан на 2014 – 2020 годы</a:t>
                      </a:r>
                      <a:r>
                        <a:rPr lang="ru-RU" sz="1000" u="none" strike="noStrike" dirty="0" smtClean="0">
                          <a:effectLst/>
                        </a:rPr>
                        <a:t>"</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8 607,4</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8 607,4</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"Развитие сферы туризма и гостеприимства в Республике Татарстан на 2014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273 341,3</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255 510,2</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93,5</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"Реализация антикоррупционной политики Республики Татарстан на 2015 – 2020 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4 915,0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4 749,1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96,6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a:t>
                      </a:r>
                      <a:r>
                        <a:rPr lang="ru-RU" sz="1000" u="none" strike="noStrike" dirty="0" smtClean="0">
                          <a:effectLst/>
                        </a:rPr>
                        <a:t>"Система </a:t>
                      </a:r>
                      <a:r>
                        <a:rPr lang="ru-RU" sz="1000" u="none" strike="noStrike" dirty="0">
                          <a:effectLst/>
                        </a:rPr>
                        <a:t>химической и биологической безопасности Республики Татарстан на 2015 – 2020 </a:t>
                      </a:r>
                      <a:r>
                        <a:rPr lang="ru-RU" sz="1000" u="none" strike="noStrike" dirty="0" smtClean="0">
                          <a:effectLst/>
                        </a:rPr>
                        <a:t>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71 245,6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71 245,6</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9908">
                <a:tc>
                  <a:txBody>
                    <a:bodyPr/>
                    <a:lstStyle/>
                    <a:p>
                      <a:pPr algn="ctr" fontAlgn="t"/>
                      <a:r>
                        <a:rPr lang="ru-RU" sz="1000" b="0" i="0" u="none" strike="noStrike" dirty="0" smtClean="0">
                          <a:solidFill>
                            <a:srgbClr val="000000"/>
                          </a:solidFill>
                          <a:effectLst/>
                          <a:latin typeface="+mn-lt"/>
                        </a:rPr>
                        <a:t>28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u="none" strike="noStrike" dirty="0">
                          <a:effectLst/>
                        </a:rPr>
                        <a:t>Государственная программа </a:t>
                      </a:r>
                      <a:r>
                        <a:rPr lang="ru-RU" sz="1000" u="none" strike="noStrike" dirty="0" smtClean="0">
                          <a:effectLst/>
                        </a:rPr>
                        <a:t>"Стратегическое </a:t>
                      </a:r>
                      <a:r>
                        <a:rPr lang="ru-RU" sz="1000" u="none" strike="noStrike" dirty="0">
                          <a:effectLst/>
                        </a:rPr>
                        <a:t>управление талантами в Республике Татарстан на 2015 – 2020 </a:t>
                      </a:r>
                      <a:r>
                        <a:rPr lang="ru-RU" sz="1000" u="none" strike="noStrike" dirty="0" smtClean="0">
                          <a:effectLst/>
                        </a:rPr>
                        <a:t>годы"</a:t>
                      </a:r>
                      <a:endParaRPr lang="ru-RU" sz="1000" b="0" i="0" u="none" strike="noStrike" dirty="0">
                        <a:solidFill>
                          <a:srgbClr val="000000"/>
                        </a:solidFill>
                        <a:effectLst/>
                        <a:latin typeface="+mn-lt"/>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119 050,0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119 050,0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100,0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b="0" i="0" u="none" strike="noStrike" dirty="0">
                          <a:solidFill>
                            <a:srgbClr val="000000"/>
                          </a:solidFill>
                          <a:effectLst/>
                          <a:latin typeface="+mn-lt"/>
                        </a:rPr>
                        <a:t>Государственная программа "Развитие архивного дела в Республике Татарстан на 2016-2020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264 939,7</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256 977,5</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97,0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fontAlgn="t"/>
                      <a:r>
                        <a:rPr lang="ru-RU" sz="1000" b="0" i="0" u="none" strike="noStrike" dirty="0" smtClean="0">
                          <a:solidFill>
                            <a:srgbClr val="000000"/>
                          </a:solidFill>
                          <a:effectLst/>
                          <a:latin typeface="+mn-lt"/>
                        </a:rPr>
                        <a:t>Государственная программа «Оказание содействия добровольному</a:t>
                      </a:r>
                      <a:r>
                        <a:rPr lang="ru-RU" sz="1000" b="0" i="0" u="none" strike="noStrike" baseline="0" dirty="0" smtClean="0">
                          <a:solidFill>
                            <a:srgbClr val="000000"/>
                          </a:solidFill>
                          <a:effectLst/>
                          <a:latin typeface="+mn-lt"/>
                        </a:rPr>
                        <a:t> переселению в Республику Татарстан соотечественников, проживающих за рубежом, на 2016 – 2018 годы</a:t>
                      </a:r>
                      <a:r>
                        <a:rPr lang="ru-RU" sz="1000" b="0" i="0" u="none" strike="noStrike" dirty="0" smtClean="0">
                          <a:solidFill>
                            <a:srgbClr val="000000"/>
                          </a:solidFill>
                          <a:effectLst/>
                          <a:latin typeface="+mn-lt"/>
                        </a:rPr>
                        <a:t>"</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4 451,3</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50,0</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solidFill>
                            <a:srgbClr val="000000"/>
                          </a:solidFill>
                          <a:effectLst/>
                          <a:latin typeface="+mn-lt"/>
                        </a:rPr>
                        <a:t>1,1</a:t>
                      </a:r>
                      <a:endParaRPr lang="ru-RU" sz="10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7821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895467656"/>
              </p:ext>
            </p:extLst>
          </p:nvPr>
        </p:nvGraphicFramePr>
        <p:xfrm>
          <a:off x="542925" y="1712328"/>
          <a:ext cx="8477250" cy="576072"/>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r>
                        <a:rPr lang="ru-RU" sz="12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spcAft>
                          <a:spcPts val="0"/>
                        </a:spcAft>
                      </a:pPr>
                      <a:r>
                        <a:rPr lang="ru-RU" sz="1200" b="1" kern="1200" dirty="0" smtClean="0">
                          <a:solidFill>
                            <a:schemeClr val="tx1"/>
                          </a:solidFill>
                          <a:effectLst/>
                          <a:latin typeface="+mn-lt"/>
                          <a:ea typeface="+mn-ea"/>
                          <a:cs typeface="+mn-cs"/>
                        </a:rPr>
                        <a:t>2017 </a:t>
                      </a:r>
                      <a:r>
                        <a:rPr lang="ru-RU" sz="1200" b="1" kern="1200" dirty="0">
                          <a:solidFill>
                            <a:schemeClr val="tx1"/>
                          </a:solidFill>
                          <a:effectLst/>
                          <a:latin typeface="+mn-lt"/>
                          <a:ea typeface="+mn-ea"/>
                          <a:cs typeface="+mn-cs"/>
                        </a:rPr>
                        <a:t>год</a:t>
                      </a:r>
                    </a:p>
                    <a:p>
                      <a:pPr marL="0" algn="ctr" defTabSz="685800" rtl="0" eaLnBrk="1" latinLnBrk="0" hangingPunct="1">
                        <a:spcAft>
                          <a:spcPts val="0"/>
                        </a:spcAft>
                      </a:pPr>
                      <a:r>
                        <a:rPr lang="ru-RU" sz="1200" b="1" kern="1200" dirty="0">
                          <a:solidFill>
                            <a:schemeClr val="tx1"/>
                          </a:solidFill>
                          <a:effectLst/>
                          <a:latin typeface="+mn-lt"/>
                          <a:ea typeface="+mn-ea"/>
                          <a:cs typeface="+mn-cs"/>
                        </a:rPr>
                        <a:t>(факт</a:t>
                      </a:r>
                      <a:r>
                        <a:rPr lang="ru-RU" sz="1200" b="1" kern="1200" dirty="0" smtClean="0">
                          <a:solidFill>
                            <a:schemeClr val="tx1"/>
                          </a:solidFill>
                          <a:effectLst/>
                          <a:latin typeface="+mn-lt"/>
                          <a:ea typeface="+mn-ea"/>
                          <a:cs typeface="+mn-cs"/>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marL="0" algn="ctr" defTabSz="685800" rtl="0" eaLnBrk="1" latinLnBrk="0" hangingPunct="1">
                        <a:lnSpc>
                          <a:spcPct val="115000"/>
                        </a:lnSpc>
                        <a:spcAft>
                          <a:spcPts val="0"/>
                        </a:spcAft>
                      </a:pPr>
                      <a:r>
                        <a:rPr lang="ru-RU" sz="1200" b="1" kern="1200" dirty="0" smtClean="0">
                          <a:solidFill>
                            <a:schemeClr val="tx1"/>
                          </a:solidFill>
                          <a:effectLst/>
                          <a:latin typeface="+mn-lt"/>
                          <a:ea typeface="+mn-ea"/>
                          <a:cs typeface="+mn-cs"/>
                        </a:rPr>
                        <a:t>33 387 443,7</a:t>
                      </a:r>
                      <a:endParaRPr lang="ru-RU" sz="12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lnSpc>
                          <a:spcPct val="115000"/>
                        </a:lnSpc>
                        <a:spcAft>
                          <a:spcPts val="0"/>
                        </a:spcAft>
                      </a:pPr>
                      <a:r>
                        <a:rPr lang="ru-RU" sz="1200" b="1" kern="1200" dirty="0" smtClean="0">
                          <a:solidFill>
                            <a:schemeClr val="tx1"/>
                          </a:solidFill>
                          <a:effectLst/>
                          <a:latin typeface="+mn-lt"/>
                          <a:ea typeface="+mn-ea"/>
                          <a:cs typeface="+mn-cs"/>
                        </a:rPr>
                        <a:t>32 720 781,1</a:t>
                      </a:r>
                      <a:endParaRPr lang="ru-RU" sz="12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389505850"/>
              </p:ext>
            </p:extLst>
          </p:nvPr>
        </p:nvGraphicFramePr>
        <p:xfrm>
          <a:off x="544830" y="2360863"/>
          <a:ext cx="8477251" cy="2028825"/>
        </p:xfrm>
        <a:graphic>
          <a:graphicData uri="http://schemas.openxmlformats.org/drawingml/2006/table">
            <a:tbl>
              <a:tblPr firstRow="1" firstCol="1" bandRow="1">
                <a:tableStyleId>{5C22544A-7EE6-4342-B048-85BDC9FD1C3A}</a:tableStyleId>
              </a:tblPr>
              <a:tblGrid>
                <a:gridCol w="5913322"/>
                <a:gridCol w="1219471"/>
                <a:gridCol w="1344458"/>
              </a:tblGrid>
              <a:tr h="271269">
                <a:tc>
                  <a:txBody>
                    <a:bodyPr/>
                    <a:lstStyle/>
                    <a:p>
                      <a:pPr algn="ctr">
                        <a:spcAft>
                          <a:spcPts val="0"/>
                        </a:spcAft>
                      </a:pPr>
                      <a:r>
                        <a:rPr lang="ru-RU" sz="1050" b="1" dirty="0">
                          <a:solidFill>
                            <a:schemeClr val="tx1"/>
                          </a:solidFill>
                          <a:effectLst/>
                        </a:rPr>
                        <a:t>Целевые </a:t>
                      </a:r>
                      <a:r>
                        <a:rPr lang="ru-RU" sz="1050" b="1" dirty="0" smtClean="0">
                          <a:solidFill>
                            <a:schemeClr val="tx1"/>
                          </a:solidFill>
                          <a:effectLst/>
                        </a:rPr>
                        <a:t>показатели реализации государственной</a:t>
                      </a:r>
                      <a:r>
                        <a:rPr lang="ru-RU" sz="1050" b="1" baseline="0" dirty="0" smtClean="0">
                          <a:solidFill>
                            <a:schemeClr val="tx1"/>
                          </a:solidFill>
                          <a:effectLst/>
                        </a:rPr>
                        <a:t> программы</a:t>
                      </a:r>
                      <a:endParaRPr lang="ru-RU" sz="105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50" b="1" dirty="0" smtClean="0">
                          <a:solidFill>
                            <a:schemeClr val="tx1"/>
                          </a:solidFill>
                          <a:effectLst/>
                        </a:rPr>
                        <a:t>2017 </a:t>
                      </a:r>
                      <a:r>
                        <a:rPr lang="ru-RU" sz="1050" b="1" dirty="0">
                          <a:solidFill>
                            <a:schemeClr val="tx1"/>
                          </a:solidFill>
                          <a:effectLst/>
                        </a:rPr>
                        <a:t>год</a:t>
                      </a:r>
                    </a:p>
                    <a:p>
                      <a:pPr algn="ctr">
                        <a:spcAft>
                          <a:spcPts val="0"/>
                        </a:spcAft>
                      </a:pPr>
                      <a:r>
                        <a:rPr lang="ru-RU" sz="1050" b="1" dirty="0">
                          <a:solidFill>
                            <a:schemeClr val="tx1"/>
                          </a:solidFill>
                          <a:effectLst/>
                        </a:rPr>
                        <a:t>(план)</a:t>
                      </a:r>
                      <a:endParaRPr lang="ru-RU" sz="105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50" b="1" dirty="0" smtClean="0">
                          <a:solidFill>
                            <a:schemeClr val="tx1"/>
                          </a:solidFill>
                          <a:effectLst/>
                        </a:rPr>
                        <a:t>2017 </a:t>
                      </a:r>
                      <a:r>
                        <a:rPr lang="ru-RU" sz="1050" b="1" dirty="0">
                          <a:solidFill>
                            <a:schemeClr val="tx1"/>
                          </a:solidFill>
                          <a:effectLst/>
                        </a:rPr>
                        <a:t>год</a:t>
                      </a:r>
                    </a:p>
                    <a:p>
                      <a:pPr algn="ctr">
                        <a:spcAft>
                          <a:spcPts val="0"/>
                        </a:spcAft>
                      </a:pPr>
                      <a:r>
                        <a:rPr lang="ru-RU" sz="1050" b="1" dirty="0">
                          <a:solidFill>
                            <a:schemeClr val="tx1"/>
                          </a:solidFill>
                          <a:effectLst/>
                        </a:rPr>
                        <a:t>(факт)</a:t>
                      </a:r>
                      <a:endParaRPr lang="ru-RU" sz="105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8263">
                <a:tc>
                  <a:txBody>
                    <a:bodyPr/>
                    <a:lstStyle/>
                    <a:p>
                      <a:pPr>
                        <a:spcAft>
                          <a:spcPts val="0"/>
                        </a:spcAft>
                      </a:pPr>
                      <a:r>
                        <a:rPr lang="ru-RU" sz="1050" b="0" dirty="0">
                          <a:solidFill>
                            <a:schemeClr val="tx1"/>
                          </a:solidFill>
                          <a:effectLst/>
                        </a:rPr>
                        <a:t>Смертность от всех причин, на 1000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11,8</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11,3</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Младенческая смертность, случаев на 1000 родившихся живыми</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6,1</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5,1</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от болезней системы кровообращения,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645,0</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598,6</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от дорожно-транспортных происшествий,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17,5</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11,0</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от новообразований (в </a:t>
                      </a:r>
                      <a:r>
                        <a:rPr lang="ru-RU" sz="1050" b="0" dirty="0" smtClean="0">
                          <a:solidFill>
                            <a:schemeClr val="tx1"/>
                          </a:solidFill>
                          <a:effectLst/>
                        </a:rPr>
                        <a:t>том </a:t>
                      </a:r>
                      <a:r>
                        <a:rPr lang="ru-RU" sz="1050" b="0" dirty="0">
                          <a:solidFill>
                            <a:schemeClr val="tx1"/>
                          </a:solidFill>
                          <a:effectLst/>
                        </a:rPr>
                        <a:t>числе от злокачественных), </a:t>
                      </a:r>
                      <a:r>
                        <a:rPr lang="ru-RU" sz="1050" b="0" dirty="0" smtClean="0">
                          <a:solidFill>
                            <a:schemeClr val="tx1"/>
                          </a:solidFill>
                          <a:effectLst/>
                        </a:rPr>
                        <a:t>на </a:t>
                      </a:r>
                      <a:r>
                        <a:rPr lang="ru-RU" sz="1050" b="0" dirty="0">
                          <a:solidFill>
                            <a:schemeClr val="tx1"/>
                          </a:solidFill>
                          <a:effectLst/>
                        </a:rPr>
                        <a:t>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182,4</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188,7</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lgn="just">
                        <a:spcAft>
                          <a:spcPts val="0"/>
                        </a:spcAft>
                      </a:pPr>
                      <a:r>
                        <a:rPr lang="ru-RU" sz="1050" b="0" dirty="0">
                          <a:solidFill>
                            <a:schemeClr val="tx1"/>
                          </a:solidFill>
                          <a:effectLst/>
                        </a:rPr>
                        <a:t>Смертность от туберкулеза, на 100 тыс. населения</a:t>
                      </a:r>
                      <a:endParaRPr lang="ru-RU" sz="90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6,0</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smtClean="0">
                          <a:effectLst/>
                          <a:latin typeface="+mn-lt"/>
                          <a:ea typeface="Calibri"/>
                          <a:cs typeface="Times New Roman"/>
                        </a:rPr>
                        <a:t>4,2</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just" defTabSz="685800" rtl="0" eaLnBrk="1" latinLnBrk="0" hangingPunct="1">
                        <a:spcAft>
                          <a:spcPts val="0"/>
                        </a:spcAft>
                      </a:pPr>
                      <a:r>
                        <a:rPr lang="ru-RU" sz="1050" b="0" kern="1200" dirty="0" smtClean="0">
                          <a:solidFill>
                            <a:schemeClr val="tx1"/>
                          </a:solidFill>
                          <a:effectLst/>
                          <a:latin typeface="+mn-lt"/>
                          <a:ea typeface="+mn-ea"/>
                          <a:cs typeface="+mn-cs"/>
                        </a:rPr>
                        <a:t>Распространенность потребления табака среди взрослого населения,</a:t>
                      </a:r>
                      <a:r>
                        <a:rPr lang="ru-RU" sz="1050" b="0" kern="1200" baseline="0" dirty="0" smtClean="0">
                          <a:solidFill>
                            <a:schemeClr val="tx1"/>
                          </a:solidFill>
                          <a:effectLst/>
                          <a:latin typeface="+mn-lt"/>
                          <a:ea typeface="+mn-ea"/>
                          <a:cs typeface="+mn-cs"/>
                        </a:rPr>
                        <a:t> процентов</a:t>
                      </a:r>
                      <a:endParaRPr lang="ru-RU" sz="1050" b="0" kern="1200" dirty="0">
                        <a:solidFill>
                          <a:schemeClr val="tx1"/>
                        </a:solidFill>
                        <a:effectLst/>
                        <a:latin typeface="+mn-lt"/>
                        <a:ea typeface="+mn-ea"/>
                        <a:cs typeface="+mn-cs"/>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34,0</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34,0</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just" defTabSz="685800" rtl="0" eaLnBrk="1" latinLnBrk="0" hangingPunct="1">
                        <a:spcAft>
                          <a:spcPts val="0"/>
                        </a:spcAft>
                      </a:pPr>
                      <a:r>
                        <a:rPr lang="ru-RU" sz="1050" b="0" kern="1200" dirty="0" smtClean="0">
                          <a:solidFill>
                            <a:schemeClr val="tx1"/>
                          </a:solidFill>
                          <a:effectLst/>
                          <a:latin typeface="+mn-lt"/>
                          <a:ea typeface="+mn-ea"/>
                          <a:cs typeface="+mn-cs"/>
                        </a:rPr>
                        <a:t>Распространенность потребления табака среди детей и подростков, процентов</a:t>
                      </a:r>
                      <a:endParaRPr lang="ru-RU" sz="1050" b="0" kern="1200" dirty="0">
                        <a:solidFill>
                          <a:schemeClr val="tx1"/>
                        </a:solidFill>
                        <a:effectLst/>
                        <a:latin typeface="+mn-lt"/>
                        <a:ea typeface="+mn-ea"/>
                        <a:cs typeface="+mn-cs"/>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381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24,0</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381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24,0</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just" defTabSz="685800" rtl="0" eaLnBrk="1" latinLnBrk="0" hangingPunct="1">
                        <a:spcAft>
                          <a:spcPts val="0"/>
                        </a:spcAft>
                      </a:pPr>
                      <a:r>
                        <a:rPr lang="ru-RU" sz="1050" b="0" kern="1200" dirty="0" smtClean="0">
                          <a:solidFill>
                            <a:schemeClr val="tx1"/>
                          </a:solidFill>
                          <a:effectLst/>
                          <a:latin typeface="+mn-lt"/>
                          <a:ea typeface="+mn-ea"/>
                          <a:cs typeface="+mn-cs"/>
                        </a:rPr>
                        <a:t>Ожидаемая продолжительность</a:t>
                      </a:r>
                      <a:r>
                        <a:rPr lang="ru-RU" sz="1050" b="0" kern="1200" baseline="0" dirty="0" smtClean="0">
                          <a:solidFill>
                            <a:schemeClr val="tx1"/>
                          </a:solidFill>
                          <a:effectLst/>
                          <a:latin typeface="+mn-lt"/>
                          <a:ea typeface="+mn-ea"/>
                          <a:cs typeface="+mn-cs"/>
                        </a:rPr>
                        <a:t> жизни при рождении, лет</a:t>
                      </a:r>
                      <a:endParaRPr lang="ru-RU" sz="1050" b="0" kern="1200" dirty="0">
                        <a:solidFill>
                          <a:schemeClr val="tx1"/>
                        </a:solidFill>
                        <a:effectLst/>
                        <a:latin typeface="+mn-lt"/>
                        <a:ea typeface="+mn-ea"/>
                        <a:cs typeface="+mn-cs"/>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74,0</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74,2</a:t>
                      </a:r>
                      <a:endParaRPr lang="ru-RU" sz="1050" b="0" kern="1200" dirty="0">
                        <a:solidFill>
                          <a:schemeClr val="tx1"/>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42925" y="823465"/>
            <a:ext cx="77298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обеспечение доступности медицинской помощи и повышение эффективности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медицинских услуг, объемы, виды и качество которых должны соответствовать уровню </a:t>
            </a:r>
            <a:b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заболеваемости и потребностям населения, передовым достижениям медицинской науки</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96265" y="162857"/>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1. Государственная программа </a:t>
            </a:r>
            <a:br>
              <a:rPr lang="ru-RU" altLang="ru-RU" b="1" dirty="0" smtClean="0">
                <a:latin typeface="Arial" panose="020B0604020202020204" pitchFamily="34" charset="0"/>
                <a:ea typeface="Times New Roman" panose="02020603050405020304" pitchFamily="18" charset="0"/>
              </a:rPr>
            </a:br>
            <a:r>
              <a:rPr lang="ru-RU" altLang="ru-RU" b="1" dirty="0" smtClean="0">
                <a:latin typeface="Arial" panose="020B0604020202020204" pitchFamily="34" charset="0"/>
                <a:ea typeface="Times New Roman" panose="02020603050405020304" pitchFamily="18" charset="0"/>
              </a:rPr>
              <a:t>«Развитие здравоохранения Республики Татарстан до 2020 года»  </a:t>
            </a:r>
            <a:endParaRPr lang="ru-RU" altLang="ru-RU" dirty="0">
              <a:latin typeface="Arial" panose="020B0604020202020204" pitchFamily="34" charset="0"/>
            </a:endParaRPr>
          </a:p>
        </p:txBody>
      </p:sp>
      <p:sp>
        <p:nvSpPr>
          <p:cNvPr id="6" name="Прямоугольник 5"/>
          <p:cNvSpPr/>
          <p:nvPr/>
        </p:nvSpPr>
        <p:spPr>
          <a:xfrm>
            <a:off x="514350" y="5533880"/>
            <a:ext cx="8534400" cy="276999"/>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здравоохранения Республики </a:t>
            </a:r>
            <a:r>
              <a:rPr lang="ru-RU" sz="1200" b="1" i="1" dirty="0">
                <a:solidFill>
                  <a:schemeClr val="accent1"/>
                </a:solidFill>
              </a:rPr>
              <a:t>Татарстан</a:t>
            </a:r>
          </a:p>
        </p:txBody>
      </p:sp>
      <p:sp>
        <p:nvSpPr>
          <p:cNvPr id="7" name="Прямоугольник 6"/>
          <p:cNvSpPr/>
          <p:nvPr/>
        </p:nvSpPr>
        <p:spPr>
          <a:xfrm>
            <a:off x="539115" y="5771384"/>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a:t>
            </a:r>
            <a:r>
              <a:rPr lang="ru-RU" sz="1200" b="1" i="1" dirty="0">
                <a:solidFill>
                  <a:schemeClr val="accent6"/>
                </a:solidFill>
              </a:rPr>
              <a:t>и отчеты о ходе ее реализации</a:t>
            </a:r>
            <a:r>
              <a:rPr lang="ru-RU" sz="1200" b="1" i="1" dirty="0" smtClean="0">
                <a:solidFill>
                  <a:schemeClr val="accent6"/>
                </a:solidFill>
              </a:rPr>
              <a:t>,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minzdrav.tatarstan.ru</a:t>
            </a:r>
            <a:endParaRPr lang="ru-RU" sz="1200" b="1" i="1" dirty="0">
              <a:solidFill>
                <a:schemeClr val="accent6"/>
              </a:solidFill>
            </a:endParaRPr>
          </a:p>
        </p:txBody>
      </p:sp>
    </p:spTree>
    <p:extLst>
      <p:ext uri="{BB962C8B-B14F-4D97-AF65-F5344CB8AC3E}">
        <p14:creationId xmlns:p14="http://schemas.microsoft.com/office/powerpoint/2010/main" val="2292561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405737491"/>
              </p:ext>
            </p:extLst>
          </p:nvPr>
        </p:nvGraphicFramePr>
        <p:xfrm>
          <a:off x="521972" y="1993736"/>
          <a:ext cx="8477250" cy="548640"/>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r>
                        <a:rPr lang="ru-RU" sz="12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r>
                        <a:rPr lang="ru-RU" sz="12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200" b="1" dirty="0" smtClean="0">
                          <a:effectLst/>
                          <a:latin typeface="+mn-lt"/>
                          <a:ea typeface="Times New Roman" panose="02020603050405020304" pitchFamily="18" charset="0"/>
                        </a:rPr>
                        <a:t>39 584 370,3</a:t>
                      </a: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effectLst/>
                          <a:latin typeface="+mn-lt"/>
                          <a:ea typeface="Times New Roman" panose="02020603050405020304" pitchFamily="18" charset="0"/>
                        </a:rPr>
                        <a:t>39 098 748,1</a:t>
                      </a:r>
                      <a:endParaRPr lang="ru-RU" sz="1200" b="1" dirty="0">
                        <a:effectLst/>
                        <a:latin typeface="+mn-lt"/>
                        <a:ea typeface="Times New Roman" panose="02020603050405020304" pitchFamily="18" charset="0"/>
                      </a:endParaRP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21972" y="1255072"/>
            <a:ext cx="826677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kumimoji="0" lang="en-US"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ru-RU" altLang="ru-RU" sz="1400" dirty="0" smtClean="0">
                <a:latin typeface="Arial" panose="020B0604020202020204" pitchFamily="34" charset="0"/>
                <a:ea typeface="Times New Roman" panose="02020603050405020304" pitchFamily="18" charset="0"/>
              </a:rPr>
              <a:t>обеспечение </a:t>
            </a:r>
            <a:r>
              <a:rPr lang="ru-RU" altLang="ru-RU" sz="1400" dirty="0">
                <a:latin typeface="Arial" panose="020B0604020202020204" pitchFamily="34" charset="0"/>
                <a:ea typeface="Times New Roman" panose="02020603050405020304" pitchFamily="18" charset="0"/>
              </a:rPr>
              <a:t>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a:t>
            </a:r>
            <a:endParaRPr kumimoji="0" lang="ru-RU" altLang="ru-RU" sz="14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21972" y="390861"/>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2. Государственная </a:t>
            </a:r>
            <a:r>
              <a:rPr lang="ru-RU" altLang="ru-RU" b="1" dirty="0">
                <a:latin typeface="Arial" panose="020B0604020202020204" pitchFamily="34" charset="0"/>
                <a:ea typeface="Times New Roman" panose="02020603050405020304" pitchFamily="18" charset="0"/>
              </a:rPr>
              <a:t>программа </a:t>
            </a:r>
            <a:r>
              <a:rPr lang="ru-RU" altLang="ru-RU" b="1" dirty="0" smtClean="0">
                <a:latin typeface="Arial" panose="020B0604020202020204" pitchFamily="34" charset="0"/>
                <a:ea typeface="Times New Roman" panose="02020603050405020304" pitchFamily="18" charset="0"/>
              </a:rPr>
              <a:t>«Развитие </a:t>
            </a:r>
            <a:r>
              <a:rPr lang="ru-RU" altLang="ru-RU" b="1" dirty="0">
                <a:latin typeface="Arial" panose="020B0604020202020204" pitchFamily="34" charset="0"/>
                <a:ea typeface="Times New Roman" panose="02020603050405020304" pitchFamily="18" charset="0"/>
              </a:rPr>
              <a:t>образования и науки Республики Татарстан на 2014 – </a:t>
            </a:r>
            <a:r>
              <a:rPr lang="ru-RU" altLang="ru-RU" b="1" dirty="0" smtClean="0">
                <a:solidFill>
                  <a:schemeClr val="tx1"/>
                </a:solidFill>
                <a:latin typeface="Arial" panose="020B0604020202020204" pitchFamily="34" charset="0"/>
                <a:ea typeface="Times New Roman" panose="02020603050405020304" pitchFamily="18" charset="0"/>
              </a:rPr>
              <a:t>2025</a:t>
            </a:r>
            <a:r>
              <a:rPr lang="ru-RU" altLang="ru-RU" b="1" dirty="0" smtClean="0">
                <a:latin typeface="Arial" panose="020B0604020202020204" pitchFamily="34" charset="0"/>
                <a:ea typeface="Times New Roman" panose="02020603050405020304" pitchFamily="18" charset="0"/>
              </a:rPr>
              <a:t>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2587014"/>
              </p:ext>
            </p:extLst>
          </p:nvPr>
        </p:nvGraphicFramePr>
        <p:xfrm>
          <a:off x="521972" y="2623665"/>
          <a:ext cx="8456294" cy="2458652"/>
        </p:xfrm>
        <a:graphic>
          <a:graphicData uri="http://schemas.openxmlformats.org/drawingml/2006/table">
            <a:tbl>
              <a:tblPr>
                <a:tableStyleId>{5C22544A-7EE6-4342-B048-85BDC9FD1C3A}</a:tableStyleId>
              </a:tblPr>
              <a:tblGrid>
                <a:gridCol w="5903594"/>
                <a:gridCol w="1211580"/>
                <a:gridCol w="1341120"/>
              </a:tblGrid>
              <a:tr h="478043">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 </a:t>
                      </a:r>
                      <a:r>
                        <a:rPr lang="ru-RU" sz="1200" b="1" u="none" strike="noStrike" dirty="0">
                          <a:effectLst/>
                          <a:latin typeface="+mn-lt"/>
                        </a:rPr>
                        <a:t>год </a:t>
                      </a:r>
                      <a:endParaRPr lang="ru-RU" sz="1200" b="1" u="none" strike="noStrike" dirty="0" smtClean="0">
                        <a:effectLst/>
                        <a:latin typeface="+mn-lt"/>
                      </a:endParaRPr>
                    </a:p>
                    <a:p>
                      <a:pPr algn="ctr" fontAlgn="ctr"/>
                      <a:r>
                        <a:rPr lang="ru-RU" sz="1200" b="1" u="none" strike="noStrike" dirty="0" smtClean="0">
                          <a:effectLst/>
                          <a:latin typeface="+mn-lt"/>
                        </a:rPr>
                        <a:t>(</a:t>
                      </a:r>
                      <a:r>
                        <a:rPr lang="ru-RU" sz="1200" b="1" u="none" strike="noStrike" dirty="0">
                          <a:effectLst/>
                          <a:latin typeface="+mn-lt"/>
                        </a:rPr>
                        <a:t>план)</a:t>
                      </a:r>
                      <a:endParaRPr lang="ru-RU" sz="1200" b="1" i="0" u="none" strike="noStrike" dirty="0">
                        <a:solidFill>
                          <a:srgbClr val="000000"/>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 </a:t>
                      </a:r>
                      <a:r>
                        <a:rPr lang="ru-RU" sz="1200" b="1" u="none" strike="noStrike" dirty="0">
                          <a:effectLst/>
                          <a:latin typeface="+mn-lt"/>
                        </a:rPr>
                        <a:t>год </a:t>
                      </a:r>
                      <a:endParaRPr lang="ru-RU" sz="1200" b="1" u="none" strike="noStrike" dirty="0" smtClean="0">
                        <a:effectLst/>
                        <a:latin typeface="+mn-lt"/>
                      </a:endParaRPr>
                    </a:p>
                    <a:p>
                      <a:pPr algn="ctr" fontAlgn="ctr"/>
                      <a:r>
                        <a:rPr lang="ru-RU" sz="1200" b="1" u="none" strike="noStrike" dirty="0" smtClean="0">
                          <a:effectLst/>
                          <a:latin typeface="+mn-lt"/>
                        </a:rPr>
                        <a:t>(</a:t>
                      </a:r>
                      <a:r>
                        <a:rPr lang="ru-RU" sz="1200" b="1" u="none" strike="noStrike" dirty="0">
                          <a:effectLst/>
                          <a:latin typeface="+mn-lt"/>
                        </a:rPr>
                        <a:t>факт)</a:t>
                      </a:r>
                      <a:endParaRPr lang="ru-RU" sz="1200" b="1" i="0" u="none" strike="noStrike" dirty="0">
                        <a:solidFill>
                          <a:srgbClr val="000000"/>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51008">
                <a:tc>
                  <a:txBody>
                    <a:bodyPr/>
                    <a:lstStyle/>
                    <a:p>
                      <a:pPr algn="l" fontAlgn="b"/>
                      <a:r>
                        <a:rPr lang="ru-RU" sz="1100" u="none" strike="noStrike" kern="1200" dirty="0">
                          <a:solidFill>
                            <a:schemeClr val="dk1"/>
                          </a:solidFill>
                          <a:effectLst/>
                          <a:latin typeface="+mn-lt"/>
                          <a:ea typeface="+mn-ea"/>
                          <a:cs typeface="+mn-cs"/>
                        </a:rPr>
                        <a:t>Удельный вес воспитанников дошкольных образовательных организаций, обучающихся по образовательным программам соответствующим требованиям  стандартов дошкольного образования в общей численности воспитанников дошкольных 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100</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100</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2124">
                <a:tc>
                  <a:txBody>
                    <a:bodyPr/>
                    <a:lstStyle/>
                    <a:p>
                      <a:pPr algn="l" fontAlgn="b"/>
                      <a:r>
                        <a:rPr lang="ru-RU" sz="1100" u="none" strike="noStrike" kern="1200" dirty="0">
                          <a:solidFill>
                            <a:schemeClr val="dk1"/>
                          </a:solidFill>
                          <a:effectLst/>
                          <a:latin typeface="+mn-lt"/>
                          <a:ea typeface="+mn-ea"/>
                          <a:cs typeface="+mn-cs"/>
                        </a:rPr>
                        <a:t>Удельный вес учащихся организаций общего образования, обучающихся в соответствии с новым федеральным государственным образовательным стандартом,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63</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76,5</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47477">
                <a:tc>
                  <a:txBody>
                    <a:bodyPr/>
                    <a:lstStyle/>
                    <a:p>
                      <a:pPr algn="l" fontAlgn="ctr"/>
                      <a:r>
                        <a:rPr lang="ru-RU" sz="1100" u="none" strike="noStrike" kern="1200" dirty="0">
                          <a:solidFill>
                            <a:schemeClr val="dk1"/>
                          </a:solidFill>
                          <a:effectLst/>
                          <a:latin typeface="+mn-lt"/>
                          <a:ea typeface="+mn-ea"/>
                          <a:cs typeface="+mn-cs"/>
                        </a:rPr>
                        <a:t>Доля  общеобразовательных организаций, в которых создана универсальная </a:t>
                      </a:r>
                      <a:r>
                        <a:rPr lang="ru-RU" sz="1100" u="none" strike="noStrike" kern="1200" dirty="0" err="1">
                          <a:solidFill>
                            <a:schemeClr val="dk1"/>
                          </a:solidFill>
                          <a:effectLst/>
                          <a:latin typeface="+mn-lt"/>
                          <a:ea typeface="+mn-ea"/>
                          <a:cs typeface="+mn-cs"/>
                        </a:rPr>
                        <a:t>безбарьерная</a:t>
                      </a:r>
                      <a:r>
                        <a:rPr lang="ru-RU" sz="1100" u="none" strike="noStrike" kern="1200" dirty="0">
                          <a:solidFill>
                            <a:schemeClr val="dk1"/>
                          </a:solidFill>
                          <a:effectLst/>
                          <a:latin typeface="+mn-lt"/>
                          <a:ea typeface="+mn-ea"/>
                          <a:cs typeface="+mn-cs"/>
                        </a:rPr>
                        <a:t> среда для инклюзивного образования детей-инвалидов, в общем количестве  общеобразовательных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22,3</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u="none" strike="noStrike" kern="1200" dirty="0" smtClean="0">
                          <a:solidFill>
                            <a:schemeClr val="dk1"/>
                          </a:solidFill>
                          <a:effectLst/>
                          <a:latin typeface="+mn-lt"/>
                          <a:ea typeface="+mn-ea"/>
                          <a:cs typeface="+mn-cs"/>
                        </a:rPr>
                        <a:t>22,3</a:t>
                      </a:r>
                      <a:endParaRPr lang="ru-RU" sz="1100" u="none" strike="noStrike" kern="1200" dirty="0">
                        <a:solidFill>
                          <a:schemeClr val="dk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514350" y="5533880"/>
            <a:ext cx="8534400" cy="276999"/>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образования и науки Республики </a:t>
            </a:r>
            <a:r>
              <a:rPr lang="ru-RU" sz="1200" b="1" i="1" dirty="0">
                <a:solidFill>
                  <a:schemeClr val="accent1"/>
                </a:solidFill>
              </a:rPr>
              <a:t>Татарстан</a:t>
            </a:r>
          </a:p>
        </p:txBody>
      </p:sp>
      <p:sp>
        <p:nvSpPr>
          <p:cNvPr id="7" name="Прямоугольник 6"/>
          <p:cNvSpPr/>
          <p:nvPr/>
        </p:nvSpPr>
        <p:spPr>
          <a:xfrm>
            <a:off x="539115" y="5771384"/>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a:t>
            </a:r>
            <a:r>
              <a:rPr lang="ru-RU" sz="1200" b="1" i="1" dirty="0">
                <a:solidFill>
                  <a:schemeClr val="accent6"/>
                </a:solidFill>
              </a:rPr>
              <a:t>и отчеты о ходе ее реализации</a:t>
            </a:r>
            <a:r>
              <a:rPr lang="ru-RU" sz="1200" b="1" i="1" dirty="0" smtClean="0">
                <a:solidFill>
                  <a:schemeClr val="accent6"/>
                </a:solidFill>
              </a:rPr>
              <a:t>,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mon.tatarstan.ru</a:t>
            </a:r>
            <a:endParaRPr lang="ru-RU" sz="1200" b="1" i="1" dirty="0">
              <a:solidFill>
                <a:schemeClr val="accent6"/>
              </a:solidFill>
            </a:endParaRPr>
          </a:p>
        </p:txBody>
      </p:sp>
    </p:spTree>
    <p:extLst>
      <p:ext uri="{BB962C8B-B14F-4D97-AF65-F5344CB8AC3E}">
        <p14:creationId xmlns:p14="http://schemas.microsoft.com/office/powerpoint/2010/main" val="4227011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43747134"/>
              </p:ext>
            </p:extLst>
          </p:nvPr>
        </p:nvGraphicFramePr>
        <p:xfrm>
          <a:off x="604759" y="1423382"/>
          <a:ext cx="8377315" cy="4275823"/>
        </p:xfrm>
        <a:graphic>
          <a:graphicData uri="http://schemas.openxmlformats.org/drawingml/2006/table">
            <a:tbl>
              <a:tblPr firstRow="1" firstCol="1" bandRow="1">
                <a:tableStyleId>{5940675A-B579-460E-94D1-54222C63F5DA}</a:tableStyleId>
              </a:tblPr>
              <a:tblGrid>
                <a:gridCol w="5802301"/>
                <a:gridCol w="1287507"/>
                <a:gridCol w="1287507"/>
              </a:tblGrid>
              <a:tr h="380600">
                <a:tc rowSpan="2">
                  <a:txBody>
                    <a:bodyPr/>
                    <a:lstStyle/>
                    <a:p>
                      <a:pPr algn="ctr">
                        <a:spcAft>
                          <a:spcPts val="0"/>
                        </a:spcAft>
                      </a:pPr>
                      <a:r>
                        <a:rPr lang="ru-RU" sz="1200" b="1" dirty="0">
                          <a:effectLst/>
                        </a:rPr>
                        <a:t> </a:t>
                      </a:r>
                    </a:p>
                    <a:p>
                      <a:pPr algn="ctr">
                        <a:spcAft>
                          <a:spcPts val="0"/>
                        </a:spcAft>
                      </a:pPr>
                      <a:r>
                        <a:rPr lang="ru-RU" sz="1200" b="1" dirty="0">
                          <a:effectLst/>
                        </a:rPr>
                        <a:t>Объемы финансирования государственной программы (тыс</a:t>
                      </a:r>
                      <a:r>
                        <a:rPr lang="ru-RU" sz="1200" b="1" dirty="0" smtClean="0">
                          <a:effectLst/>
                        </a:rPr>
                        <a:t>. рублей</a:t>
                      </a:r>
                      <a:r>
                        <a:rPr lang="ru-RU" sz="1200" b="1" dirty="0">
                          <a:effectLst/>
                        </a:rPr>
                        <a:t>)</a:t>
                      </a:r>
                      <a:endParaRPr lang="ru-RU" sz="12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год </a:t>
                      </a:r>
                    </a:p>
                    <a:p>
                      <a:pPr algn="ctr">
                        <a:spcAft>
                          <a:spcPts val="0"/>
                        </a:spcAft>
                      </a:pPr>
                      <a:r>
                        <a:rPr lang="ru-RU" sz="1200" b="1" dirty="0">
                          <a:effectLst/>
                        </a:rPr>
                        <a:t>(план)</a:t>
                      </a:r>
                      <a:endParaRPr lang="ru-RU" sz="12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год </a:t>
                      </a:r>
                    </a:p>
                    <a:p>
                      <a:pPr algn="ctr">
                        <a:spcAft>
                          <a:spcPts val="0"/>
                        </a:spcAft>
                      </a:pPr>
                      <a:r>
                        <a:rPr lang="ru-RU" sz="1200" b="1" dirty="0">
                          <a:effectLst/>
                        </a:rPr>
                        <a:t>(факт)</a:t>
                      </a:r>
                      <a:endParaRPr lang="ru-RU" sz="12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9230">
                <a:tc vMerge="1">
                  <a:txBody>
                    <a:bodyPr/>
                    <a:lstStyle/>
                    <a:p>
                      <a:endParaRPr lang="ru-RU"/>
                    </a:p>
                  </a:txBody>
                  <a:tcPr/>
                </a:tc>
                <a:tc>
                  <a:txBody>
                    <a:bodyPr/>
                    <a:lstStyle/>
                    <a:p>
                      <a:pPr marL="0" algn="ctr" defTabSz="685800" rtl="0" eaLnBrk="1" latinLnBrk="0" hangingPunct="1">
                        <a:spcAft>
                          <a:spcPts val="0"/>
                        </a:spcAft>
                      </a:pPr>
                      <a:r>
                        <a:rPr lang="ru-RU" sz="1400" b="1" kern="1200" dirty="0" smtClean="0">
                          <a:solidFill>
                            <a:schemeClr val="tx1"/>
                          </a:solidFill>
                          <a:effectLst/>
                          <a:latin typeface="+mn-lt"/>
                          <a:ea typeface="+mn-ea"/>
                          <a:cs typeface="+mn-cs"/>
                        </a:rPr>
                        <a:t>22 582 622,2</a:t>
                      </a:r>
                      <a:endParaRPr lang="ru-RU" sz="1400" b="1" kern="1200" dirty="0">
                        <a:solidFill>
                          <a:schemeClr val="tx1"/>
                        </a:solidFill>
                        <a:effectLst/>
                        <a:latin typeface="+mn-lt"/>
                        <a:ea typeface="+mn-ea"/>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b="1" dirty="0" smtClean="0">
                          <a:effectLst/>
                        </a:rPr>
                        <a:t>22 278 681,4</a:t>
                      </a:r>
                      <a:endParaRPr lang="ru-RU" sz="1400" b="1" dirty="0">
                        <a:effectLst/>
                        <a:latin typeface="Times New Roman" panose="02020603050405020304" pitchFamily="18" charset="0"/>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7538">
                <a:tc gridSpan="3">
                  <a:txBody>
                    <a:bodyPr/>
                    <a:lstStyle/>
                    <a:p>
                      <a:pPr algn="ctr">
                        <a:spcAft>
                          <a:spcPts val="0"/>
                        </a:spcAft>
                      </a:pPr>
                      <a:r>
                        <a:rPr lang="ru-RU" sz="1000" dirty="0">
                          <a:effectLst/>
                        </a:rPr>
                        <a:t> </a:t>
                      </a:r>
                      <a:endParaRPr lang="ru-RU" sz="800" dirty="0">
                        <a:effectLst/>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95573">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latin typeface="+mn-lt"/>
                        </a:rPr>
                        <a:t>2017 </a:t>
                      </a:r>
                      <a:r>
                        <a:rPr lang="ru-RU" sz="1200" b="1" dirty="0">
                          <a:effectLst/>
                          <a:latin typeface="+mn-lt"/>
                        </a:rPr>
                        <a:t>год </a:t>
                      </a:r>
                    </a:p>
                    <a:p>
                      <a:pPr algn="ctr">
                        <a:spcAft>
                          <a:spcPts val="0"/>
                        </a:spcAft>
                      </a:pPr>
                      <a:r>
                        <a:rPr lang="ru-RU" sz="1200" b="1" dirty="0">
                          <a:effectLst/>
                          <a:latin typeface="+mn-lt"/>
                        </a:rPr>
                        <a:t>(план)</a:t>
                      </a:r>
                      <a:endParaRPr lang="ru-RU" sz="1200" b="1"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latin typeface="+mn-lt"/>
                        </a:rPr>
                        <a:t>2017 </a:t>
                      </a:r>
                      <a:r>
                        <a:rPr lang="ru-RU" sz="1200" b="1" dirty="0">
                          <a:effectLst/>
                          <a:latin typeface="+mn-lt"/>
                        </a:rPr>
                        <a:t>год </a:t>
                      </a:r>
                    </a:p>
                    <a:p>
                      <a:pPr algn="ctr">
                        <a:spcAft>
                          <a:spcPts val="0"/>
                        </a:spcAft>
                      </a:pPr>
                      <a:r>
                        <a:rPr lang="ru-RU" sz="1200" b="1" dirty="0">
                          <a:effectLst/>
                          <a:latin typeface="+mn-lt"/>
                        </a:rPr>
                        <a:t>(факт)</a:t>
                      </a:r>
                      <a:endParaRPr lang="ru-RU" sz="1200" b="1"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761200">
                <a:tc>
                  <a:txBody>
                    <a:bodyPr/>
                    <a:lstStyle/>
                    <a:p>
                      <a:pPr algn="just">
                        <a:spcAft>
                          <a:spcPts val="0"/>
                        </a:spcAft>
                      </a:pPr>
                      <a:r>
                        <a:rPr lang="ru-RU" sz="1200" kern="1200" dirty="0" smtClean="0">
                          <a:solidFill>
                            <a:schemeClr val="tx1"/>
                          </a:solidFill>
                          <a:effectLst/>
                          <a:latin typeface="+mn-lt"/>
                          <a:ea typeface="+mn-ea"/>
                          <a:cs typeface="+mn-cs"/>
                        </a:rPr>
                        <a:t>Доля граждан, получивших социальные услуги в государственных организациях социального обслуживания Республики Татарстан, в общем числе граждан, имеющих право на получение социальных услуг и обратившихся за их получением в организации социального обслуживания Республики Татарстан,  %</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Times New Roman" panose="02020603050405020304" pitchFamily="18" charset="0"/>
                          <a:cs typeface="+mn-cs"/>
                        </a:rPr>
                        <a:t>98,5</a:t>
                      </a:r>
                      <a:endParaRPr lang="ru-RU" sz="1200" kern="1200" dirty="0">
                        <a:solidFill>
                          <a:schemeClr val="tx1"/>
                        </a:solidFill>
                        <a:effectLst/>
                        <a:latin typeface="+mn-lt"/>
                        <a:ea typeface="Times New Roman" panose="02020603050405020304" pitchFamily="18" charset="0"/>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effectLst/>
                          <a:latin typeface="+mn-lt"/>
                          <a:ea typeface="Times New Roman" panose="02020603050405020304" pitchFamily="18" charset="0"/>
                        </a:rPr>
                        <a:t>99,2</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51500">
                <a:tc>
                  <a:txBody>
                    <a:bodyPr/>
                    <a:lstStyle/>
                    <a:p>
                      <a:pPr algn="just">
                        <a:spcAft>
                          <a:spcPts val="0"/>
                        </a:spcAft>
                      </a:pPr>
                      <a:r>
                        <a:rPr lang="ru-RU" sz="1200" kern="1200" dirty="0" smtClean="0">
                          <a:solidFill>
                            <a:schemeClr val="tx1"/>
                          </a:solidFill>
                          <a:effectLst/>
                          <a:latin typeface="+mn-lt"/>
                          <a:ea typeface="+mn-ea"/>
                          <a:cs typeface="+mn-cs"/>
                        </a:rPr>
                        <a:t>Удельный вес граждан пожилого возраста и инвалидов (взрослых и детей), получивших услуги в негосударственных организациях социального обслуживания, в общей численности граждан пожилого возраста и инвалидов (взрослых и детей), получивших услуги в организациях социального обслуживания всех форм собственности, %</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Times New Roman" panose="02020603050405020304" pitchFamily="18" charset="0"/>
                          <a:cs typeface="+mn-cs"/>
                        </a:rPr>
                        <a:t>4,8</a:t>
                      </a:r>
                      <a:endParaRPr lang="ru-RU" sz="1200" kern="1200" dirty="0">
                        <a:solidFill>
                          <a:schemeClr val="tx1"/>
                        </a:solidFill>
                        <a:effectLst/>
                        <a:latin typeface="+mn-lt"/>
                        <a:ea typeface="Times New Roman" panose="02020603050405020304" pitchFamily="18" charset="0"/>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effectLst/>
                          <a:latin typeface="+mn-lt"/>
                          <a:ea typeface="Times New Roman" panose="02020603050405020304" pitchFamily="18" charset="0"/>
                        </a:rPr>
                        <a:t>7,8</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71236">
                <a:tc>
                  <a:txBody>
                    <a:bodyPr/>
                    <a:lstStyle/>
                    <a:p>
                      <a:pPr algn="just">
                        <a:spcAft>
                          <a:spcPts val="0"/>
                        </a:spcAft>
                      </a:pPr>
                      <a:r>
                        <a:rPr lang="ru-RU" sz="1200" kern="1200" dirty="0" smtClean="0">
                          <a:solidFill>
                            <a:schemeClr val="tx1"/>
                          </a:solidFill>
                          <a:effectLst/>
                          <a:latin typeface="+mn-lt"/>
                          <a:ea typeface="+mn-ea"/>
                          <a:cs typeface="+mn-cs"/>
                        </a:rPr>
                        <a:t>Доля граждан, доходы которых доведены до величины прожиточного минимума и выше за счет предоставления мер социальной поддержки, в общей численности малоимущих граждан, обратившихся в органы социальной защиты, %</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Times New Roman" panose="02020603050405020304" pitchFamily="18" charset="0"/>
                          <a:cs typeface="+mn-cs"/>
                        </a:rPr>
                        <a:t>22,1</a:t>
                      </a:r>
                      <a:endParaRPr lang="ru-RU" sz="1200" kern="1200" dirty="0">
                        <a:solidFill>
                          <a:schemeClr val="tx1"/>
                        </a:solidFill>
                        <a:effectLst/>
                        <a:latin typeface="+mn-lt"/>
                        <a:ea typeface="Times New Roman" panose="02020603050405020304" pitchFamily="18" charset="0"/>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effectLst/>
                          <a:latin typeface="+mn-lt"/>
                          <a:ea typeface="Times New Roman" panose="02020603050405020304" pitchFamily="18" charset="0"/>
                        </a:rPr>
                        <a:t>22,1</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0600">
                <a:tc>
                  <a:txBody>
                    <a:bodyPr/>
                    <a:lstStyle/>
                    <a:p>
                      <a:pPr algn="just">
                        <a:spcAft>
                          <a:spcPts val="0"/>
                        </a:spcAft>
                      </a:pPr>
                      <a:r>
                        <a:rPr lang="ru-RU" sz="1200" kern="1200" dirty="0" smtClean="0">
                          <a:solidFill>
                            <a:schemeClr val="tx1"/>
                          </a:solidFill>
                          <a:effectLst/>
                          <a:latin typeface="+mn-lt"/>
                          <a:ea typeface="+mn-ea"/>
                          <a:cs typeface="+mn-cs"/>
                        </a:rPr>
                        <a:t>Доля получателей мер государственной социальной помощи на основе социального контракта, %</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Times New Roman" panose="02020603050405020304" pitchFamily="18" charset="0"/>
                          <a:cs typeface="+mn-cs"/>
                        </a:rPr>
                        <a:t>10,5</a:t>
                      </a:r>
                      <a:endParaRPr lang="ru-RU" sz="1200" kern="1200" dirty="0">
                        <a:solidFill>
                          <a:schemeClr val="tx1"/>
                        </a:solidFill>
                        <a:effectLst/>
                        <a:latin typeface="+mn-lt"/>
                        <a:ea typeface="Times New Roman" panose="02020603050405020304" pitchFamily="18" charset="0"/>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effectLst/>
                          <a:latin typeface="+mn-lt"/>
                          <a:ea typeface="Times New Roman" panose="02020603050405020304" pitchFamily="18" charset="0"/>
                        </a:rPr>
                        <a:t>20,29</a:t>
                      </a:r>
                      <a:endParaRPr lang="ru-RU" sz="1200" dirty="0">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97473" y="684718"/>
            <a:ext cx="84614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b="1" u="sng" dirty="0" smtClean="0">
                <a:ea typeface="Times New Roman" panose="02020603050405020304" pitchFamily="18" charset="0"/>
              </a:rPr>
              <a:t>Срок </a:t>
            </a:r>
            <a:r>
              <a:rPr lang="ru-RU" altLang="ru-RU" sz="1400" b="1" u="sng" dirty="0">
                <a:ea typeface="Times New Roman" panose="02020603050405020304" pitchFamily="18" charset="0"/>
              </a:rPr>
              <a:t>реализации программы</a:t>
            </a:r>
            <a:r>
              <a:rPr lang="ru-RU" altLang="ru-RU" sz="1400" dirty="0">
                <a:ea typeface="Times New Roman" panose="02020603050405020304" pitchFamily="18" charset="0"/>
              </a:rPr>
              <a:t>: 2014 - 2020 годы.</a:t>
            </a:r>
            <a:endParaRPr lang="ru-RU" altLang="ru-RU" sz="1400" dirty="0"/>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1" strike="noStrike" cap="none" normalizeH="0" baseline="0" dirty="0" smtClean="0">
                <a:ln>
                  <a:noFill/>
                </a:ln>
                <a:solidFill>
                  <a:schemeClr val="tx1"/>
                </a:solidFill>
                <a:effectLst/>
                <a:latin typeface="+mn-lt"/>
                <a:ea typeface="Times New Roman" panose="02020603050405020304" pitchFamily="18" charset="0"/>
              </a:rPr>
              <a:t>Цель:  </a:t>
            </a:r>
            <a:r>
              <a:rPr kumimoji="0" lang="ru-RU" altLang="ru-RU" sz="1400" strike="noStrike" cap="none" normalizeH="0" baseline="0" dirty="0" smtClean="0">
                <a:ln>
                  <a:noFill/>
                </a:ln>
                <a:solidFill>
                  <a:schemeClr val="tx1"/>
                </a:solidFill>
                <a:effectLst/>
                <a:latin typeface="+mn-lt"/>
                <a:ea typeface="Times New Roman" panose="02020603050405020304" pitchFamily="18" charset="0"/>
              </a:rPr>
              <a:t>создание эффективной адресной системы социальной поддержки и предоставления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strike="noStrike" cap="none" normalizeH="0" baseline="0" dirty="0" smtClean="0">
                <a:ln>
                  <a:noFill/>
                </a:ln>
                <a:solidFill>
                  <a:schemeClr val="tx1"/>
                </a:solidFill>
                <a:effectLst/>
                <a:latin typeface="+mn-lt"/>
                <a:ea typeface="Times New Roman" panose="02020603050405020304" pitchFamily="18" charset="0"/>
              </a:rPr>
              <a:t>социальных услуг, а также повышение качества жизни отдельных категорий граждан</a:t>
            </a:r>
            <a:endParaRPr kumimoji="0" lang="ru-RU" altLang="ru-RU" sz="1400" strike="noStrike" cap="none" normalizeH="0" baseline="0" dirty="0" smtClean="0">
              <a:ln>
                <a:noFill/>
              </a:ln>
              <a:solidFill>
                <a:schemeClr val="tx1"/>
              </a:solidFill>
              <a:effectLst/>
              <a:latin typeface="+mn-lt"/>
            </a:endParaRPr>
          </a:p>
        </p:txBody>
      </p:sp>
      <p:sp>
        <p:nvSpPr>
          <p:cNvPr id="6" name="Скругленный прямоугольник 5"/>
          <p:cNvSpPr/>
          <p:nvPr/>
        </p:nvSpPr>
        <p:spPr>
          <a:xfrm>
            <a:off x="542925" y="3331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449263" algn="ctr"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3. </a:t>
            </a:r>
            <a:r>
              <a:rPr lang="ru-RU" altLang="ru-RU" sz="1600" b="1" dirty="0">
                <a:ea typeface="Times New Roman" panose="02020603050405020304" pitchFamily="18" charset="0"/>
              </a:rPr>
              <a:t>Государственная программа Республики Татарстан</a:t>
            </a:r>
            <a:endParaRPr lang="ru-RU" altLang="ru-RU" sz="1600" b="1" dirty="0"/>
          </a:p>
          <a:p>
            <a:pPr lvl="0" indent="449263" algn="ctr" eaLnBrk="0" fontAlgn="base" hangingPunct="0">
              <a:spcBef>
                <a:spcPct val="0"/>
              </a:spcBef>
              <a:spcAft>
                <a:spcPct val="0"/>
              </a:spcAft>
            </a:pPr>
            <a:r>
              <a:rPr lang="ru-RU" altLang="ru-RU" sz="1600" b="1" dirty="0">
                <a:ea typeface="Times New Roman" panose="02020603050405020304" pitchFamily="18" charset="0"/>
              </a:rPr>
              <a:t>«Социальная поддержка граждан Республики </a:t>
            </a:r>
            <a:r>
              <a:rPr lang="ru-RU" altLang="ru-RU" sz="1600" b="1" dirty="0" smtClean="0">
                <a:ea typeface="Times New Roman" panose="02020603050405020304" pitchFamily="18" charset="0"/>
              </a:rPr>
              <a:t>Татарстан»</a:t>
            </a:r>
          </a:p>
          <a:p>
            <a:pPr lvl="0" indent="449263" algn="ctr" eaLnBrk="0" fontAlgn="base" hangingPunct="0">
              <a:spcBef>
                <a:spcPct val="0"/>
              </a:spcBef>
              <a:spcAft>
                <a:spcPct val="0"/>
              </a:spcAft>
            </a:pPr>
            <a:r>
              <a:rPr lang="ru-RU" altLang="ru-RU" sz="1600" b="1" dirty="0" smtClean="0">
                <a:ea typeface="Times New Roman" panose="02020603050405020304" pitchFamily="18" charset="0"/>
              </a:rPr>
              <a:t>на 2014 – 2020 годы</a:t>
            </a:r>
            <a:endParaRPr lang="ru-RU" altLang="ru-RU" sz="1600" dirty="0">
              <a:latin typeface="Arial" panose="020B0604020202020204" pitchFamily="34" charset="0"/>
            </a:endParaRPr>
          </a:p>
        </p:txBody>
      </p:sp>
      <p:sp>
        <p:nvSpPr>
          <p:cNvPr id="7" name="Прямоугольник 6"/>
          <p:cNvSpPr/>
          <p:nvPr/>
        </p:nvSpPr>
        <p:spPr>
          <a:xfrm>
            <a:off x="559862" y="5745343"/>
            <a:ext cx="8534400" cy="461665"/>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труда, занятости и социальной защиты Республики </a:t>
            </a:r>
            <a:r>
              <a:rPr lang="ru-RU" sz="1200" b="1" i="1" dirty="0">
                <a:solidFill>
                  <a:schemeClr val="accent1"/>
                </a:solidFill>
              </a:rPr>
              <a:t>Татарстан</a:t>
            </a:r>
          </a:p>
        </p:txBody>
      </p:sp>
      <p:sp>
        <p:nvSpPr>
          <p:cNvPr id="8" name="Прямоугольник 7"/>
          <p:cNvSpPr/>
          <p:nvPr/>
        </p:nvSpPr>
        <p:spPr>
          <a:xfrm>
            <a:off x="557957" y="6207008"/>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a:t>
            </a:r>
            <a:r>
              <a:rPr lang="ru-RU" sz="1200" b="1" i="1" dirty="0">
                <a:solidFill>
                  <a:schemeClr val="accent6"/>
                </a:solidFill>
              </a:rPr>
              <a:t>и отчеты о ходе ее реализации</a:t>
            </a:r>
            <a:r>
              <a:rPr lang="ru-RU" sz="1200" b="1" i="1" dirty="0" smtClean="0">
                <a:solidFill>
                  <a:schemeClr val="accent6"/>
                </a:solidFill>
              </a:rPr>
              <a:t>,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mtsz.tatarstan.ru</a:t>
            </a:r>
            <a:endParaRPr lang="ru-RU" sz="1200" b="1" i="1" dirty="0">
              <a:solidFill>
                <a:schemeClr val="accent6"/>
              </a:solidFill>
            </a:endParaRPr>
          </a:p>
        </p:txBody>
      </p:sp>
    </p:spTree>
    <p:extLst>
      <p:ext uri="{BB962C8B-B14F-4D97-AF65-F5344CB8AC3E}">
        <p14:creationId xmlns:p14="http://schemas.microsoft.com/office/powerpoint/2010/main" val="1143261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90457664"/>
              </p:ext>
            </p:extLst>
          </p:nvPr>
        </p:nvGraphicFramePr>
        <p:xfrm>
          <a:off x="600073" y="1877990"/>
          <a:ext cx="8220076" cy="709318"/>
        </p:xfrm>
        <a:graphic>
          <a:graphicData uri="http://schemas.openxmlformats.org/drawingml/2006/table">
            <a:tbl>
              <a:tblPr firstRow="1" firstCol="1" bandRow="1">
                <a:tableStyleId>{5940675A-B579-460E-94D1-54222C63F5DA}</a:tableStyleId>
              </a:tblPr>
              <a:tblGrid>
                <a:gridCol w="6431756"/>
                <a:gridCol w="894160"/>
                <a:gridCol w="894160"/>
              </a:tblGrid>
              <a:tr h="445181">
                <a:tc rowSpan="2">
                  <a:txBody>
                    <a:bodyPr/>
                    <a:lstStyle/>
                    <a:p>
                      <a:pPr algn="ctr">
                        <a:lnSpc>
                          <a:spcPct val="107000"/>
                        </a:lnSpc>
                        <a:spcAft>
                          <a:spcPts val="0"/>
                        </a:spcAft>
                      </a:pPr>
                      <a:r>
                        <a:rPr lang="ru-RU" sz="1200" b="1" dirty="0">
                          <a:effectLst/>
                        </a:rPr>
                        <a:t> </a:t>
                      </a:r>
                    </a:p>
                    <a:p>
                      <a:pPr algn="ctr">
                        <a:lnSpc>
                          <a:spcPct val="107000"/>
                        </a:lnSpc>
                        <a:spcAft>
                          <a:spcPts val="0"/>
                        </a:spcAft>
                      </a:pPr>
                      <a:r>
                        <a:rPr lang="ru-RU" sz="1200" b="1" dirty="0">
                          <a:effectLst/>
                        </a:rPr>
                        <a:t>Объемы финансирования подпрограммы </a:t>
                      </a:r>
                    </a:p>
                    <a:p>
                      <a:pPr algn="ctr">
                        <a:lnSpc>
                          <a:spcPct val="107000"/>
                        </a:lnSpc>
                        <a:spcAft>
                          <a:spcPts val="0"/>
                        </a:spcAft>
                      </a:pPr>
                      <a:r>
                        <a:rPr lang="ru-RU" sz="1200" b="1" dirty="0">
                          <a:effectLst/>
                        </a:rPr>
                        <a:t>«Доступная среда на </a:t>
                      </a:r>
                      <a:r>
                        <a:rPr lang="ru-RU" sz="1200" b="1" dirty="0" smtClean="0">
                          <a:effectLst/>
                        </a:rPr>
                        <a:t>2014 </a:t>
                      </a:r>
                      <a:r>
                        <a:rPr lang="ru-RU" altLang="ru-RU" sz="1200" b="1" dirty="0" smtClean="0">
                          <a:solidFill>
                            <a:schemeClr val="tx1"/>
                          </a:solidFill>
                          <a:ea typeface="Calibri" panose="020F0502020204030204" pitchFamily="34" charset="0"/>
                          <a:cs typeface="Times New Roman" panose="02020603050405020304" pitchFamily="18" charset="0"/>
                        </a:rPr>
                        <a:t>– </a:t>
                      </a:r>
                      <a:r>
                        <a:rPr lang="ru-RU" sz="1200" b="1" dirty="0" smtClean="0">
                          <a:effectLst/>
                        </a:rPr>
                        <a:t>2016 </a:t>
                      </a:r>
                      <a:r>
                        <a:rPr lang="ru-RU" sz="1200" b="1" dirty="0">
                          <a:effectLst/>
                        </a:rPr>
                        <a:t>годы» (тыс</a:t>
                      </a:r>
                      <a:r>
                        <a:rPr lang="ru-RU" sz="1200" b="1" dirty="0" smtClean="0">
                          <a:effectLst/>
                        </a:rPr>
                        <a:t>. рублей</a:t>
                      </a:r>
                      <a:r>
                        <a:rPr lang="ru-RU" sz="1200" b="1" dirty="0">
                          <a:effectLst/>
                        </a:rPr>
                        <a:t>)</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(план)</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(факт)</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4137">
                <a:tc vMerge="1">
                  <a:txBody>
                    <a:bodyPr/>
                    <a:lstStyle/>
                    <a:p>
                      <a:endParaRPr lang="ru-RU"/>
                    </a:p>
                  </a:txBody>
                  <a:tcPr/>
                </a:tc>
                <a:tc>
                  <a:txBody>
                    <a:bodyPr/>
                    <a:lstStyle/>
                    <a:p>
                      <a:pPr algn="ctr">
                        <a:lnSpc>
                          <a:spcPct val="107000"/>
                        </a:lnSpc>
                        <a:spcAft>
                          <a:spcPts val="0"/>
                        </a:spcAft>
                      </a:pPr>
                      <a:r>
                        <a:rPr lang="ru-RU" sz="1200" b="1" dirty="0" smtClean="0">
                          <a:effectLst/>
                          <a:latin typeface="Calibri" panose="020F0502020204030204" pitchFamily="34" charset="0"/>
                          <a:ea typeface="Calibri" panose="020F0502020204030204" pitchFamily="34" charset="0"/>
                          <a:cs typeface="Times New Roman" panose="02020603050405020304" pitchFamily="18" charset="0"/>
                        </a:rPr>
                        <a:t>100 498,3</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ru-RU" sz="1200" b="1" dirty="0" smtClean="0">
                          <a:effectLst/>
                          <a:latin typeface="Calibri" panose="020F0502020204030204" pitchFamily="34" charset="0"/>
                          <a:ea typeface="Calibri" panose="020F0502020204030204" pitchFamily="34" charset="0"/>
                          <a:cs typeface="Times New Roman" panose="02020603050405020304" pitchFamily="18" charset="0"/>
                        </a:rPr>
                        <a:t>99 805,1</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675887367"/>
              </p:ext>
            </p:extLst>
          </p:nvPr>
        </p:nvGraphicFramePr>
        <p:xfrm>
          <a:off x="600075" y="2711009"/>
          <a:ext cx="8220074" cy="2516047"/>
        </p:xfrm>
        <a:graphic>
          <a:graphicData uri="http://schemas.openxmlformats.org/drawingml/2006/table">
            <a:tbl>
              <a:tblPr firstRow="1" firstCol="1" lastRow="1" lastCol="1" bandRow="1" bandCol="1">
                <a:tableStyleId>{5940675A-B579-460E-94D1-54222C63F5DA}</a:tableStyleId>
              </a:tblPr>
              <a:tblGrid>
                <a:gridCol w="6430330"/>
                <a:gridCol w="895159"/>
                <a:gridCol w="894585"/>
              </a:tblGrid>
              <a:tr h="396098">
                <a:tc>
                  <a:txBody>
                    <a:bodyPr/>
                    <a:lstStyle/>
                    <a:p>
                      <a:pPr algn="ctr" fontAlgn="ctr"/>
                      <a:r>
                        <a:rPr lang="ru-RU" sz="1200" b="1" i="0" u="none" strike="noStrike" dirty="0" smtClean="0">
                          <a:solidFill>
                            <a:srgbClr val="000000"/>
                          </a:solidFill>
                          <a:effectLst/>
                          <a:latin typeface="+mn-lt"/>
                        </a:rPr>
                        <a:t>Целевые показатели реализации подпрограммы</a:t>
                      </a:r>
                      <a:endParaRPr lang="ru-RU" sz="1200" b="1" i="0" u="none" strike="noStrike" dirty="0">
                        <a:solidFill>
                          <a:srgbClr val="000000"/>
                        </a:solidFill>
                        <a:effectLst/>
                        <a:latin typeface="+mn-lt"/>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endParaRPr lang="ru-RU" sz="1000" b="1" dirty="0">
                        <a:effectLst/>
                      </a:endParaRPr>
                    </a:p>
                    <a:p>
                      <a:pPr algn="ctr">
                        <a:lnSpc>
                          <a:spcPct val="107000"/>
                        </a:lnSpc>
                        <a:spcAft>
                          <a:spcPts val="0"/>
                        </a:spcAft>
                      </a:pPr>
                      <a:r>
                        <a:rPr lang="ru-RU" sz="1200" b="1" dirty="0">
                          <a:effectLst/>
                        </a:rPr>
                        <a:t>(план)</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endParaRPr lang="ru-RU" sz="1000" b="1" dirty="0">
                        <a:effectLst/>
                      </a:endParaRPr>
                    </a:p>
                    <a:p>
                      <a:pPr algn="ctr">
                        <a:lnSpc>
                          <a:spcPct val="107000"/>
                        </a:lnSpc>
                        <a:spcAft>
                          <a:spcPts val="0"/>
                        </a:spcAft>
                      </a:pPr>
                      <a:r>
                        <a:rPr lang="ru-RU" sz="1200" b="1" dirty="0">
                          <a:effectLst/>
                        </a:rPr>
                        <a:t>(факт)</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39575">
                <a:tc>
                  <a:txBody>
                    <a:bodyPr/>
                    <a:lstStyle/>
                    <a:p>
                      <a:pPr algn="just">
                        <a:lnSpc>
                          <a:spcPct val="107000"/>
                        </a:lnSpc>
                        <a:spcAft>
                          <a:spcPts val="0"/>
                        </a:spcAft>
                      </a:pPr>
                      <a:r>
                        <a:rPr lang="ru-RU" sz="1100" dirty="0" smtClean="0">
                          <a:effectLst/>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55,1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55,1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09363">
                <a:tc>
                  <a:txBody>
                    <a:bodyPr/>
                    <a:lstStyle/>
                    <a:p>
                      <a:pPr algn="just">
                        <a:lnSpc>
                          <a:spcPct val="107000"/>
                        </a:lnSpc>
                        <a:spcAft>
                          <a:spcPts val="0"/>
                        </a:spcAft>
                      </a:pPr>
                      <a:r>
                        <a:rPr lang="ru-RU" sz="1100" dirty="0" smtClean="0">
                          <a:effectLst/>
                        </a:rPr>
                        <a:t>Доля парка подвижного состава автомобильного и городского наземного электрического транспорта общего пользования, оборудованного для перевозки маломобильных групп населения, в парке этого подвижного состава (автобусного, трамвайного, троллейбусного),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11,1</a:t>
                      </a:r>
                    </a:p>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10,1</a:t>
                      </a:r>
                    </a:p>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24,2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11,1</a:t>
                      </a:r>
                    </a:p>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10,1</a:t>
                      </a:r>
                    </a:p>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24,2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9575">
                <a:tc>
                  <a:txBody>
                    <a:bodyPr/>
                    <a:lstStyle/>
                    <a:p>
                      <a:pPr algn="just">
                        <a:lnSpc>
                          <a:spcPct val="107000"/>
                        </a:lnSpc>
                        <a:spcAft>
                          <a:spcPts val="0"/>
                        </a:spcAft>
                      </a:pPr>
                      <a:r>
                        <a:rPr lang="ru-RU" sz="1100" dirty="0" smtClean="0">
                          <a:effectLst/>
                        </a:rPr>
                        <a:t>Доля лиц с ограниченными возможностями здоровья и инвалидов от 6 до 18 лет, систематически занимающихся физкультурой и спортом, в общей численности данной категории населения,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4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55,0</a:t>
                      </a:r>
                      <a:endParaRPr lang="ru-RU"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4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55,0</a:t>
                      </a:r>
                      <a:endParaRPr lang="ru-RU"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9575">
                <a:tc>
                  <a:txBody>
                    <a:bodyPr/>
                    <a:lstStyle/>
                    <a:p>
                      <a:pPr algn="just">
                        <a:lnSpc>
                          <a:spcPct val="107000"/>
                        </a:lnSpc>
                        <a:spcAft>
                          <a:spcPts val="0"/>
                        </a:spcAft>
                      </a:pPr>
                      <a:r>
                        <a:rPr lang="ru-RU" sz="1100" dirty="0" smtClean="0">
                          <a:effectLst/>
                        </a:rPr>
                        <a:t>Доля инвалидов, положительно оценивающих отношение населения к проблемам инвалидов, в общей численности опрошенных инвалидов,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50,6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400" dirty="0" smtClean="0">
                          <a:effectLst/>
                          <a:latin typeface="Calibri" panose="020F0502020204030204" pitchFamily="34" charset="0"/>
                          <a:ea typeface="Calibri" panose="020F0502020204030204" pitchFamily="34" charset="0"/>
                          <a:cs typeface="Times New Roman" panose="02020603050405020304" pitchFamily="18" charset="0"/>
                        </a:rPr>
                        <a:t>50,6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97" marR="5949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2475" y="787711"/>
            <a:ext cx="83143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  </a:t>
            </a:r>
            <a:r>
              <a:rPr kumimoji="0" lang="ru-RU" altLang="ru-RU" sz="1400"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(людей, испытывающих затруднения при самостоятельном передвижении, получении услуг, необходимой информации) в Республике Татарстан.</a:t>
            </a:r>
            <a:r>
              <a:rPr kumimoji="0" lang="ru-RU" altLang="ru-RU"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561974" y="71417"/>
            <a:ext cx="8162925" cy="578882"/>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Подпрограмма «ДОСТУПНАЯ СРЕДА» Государственной программы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«Социальная </a:t>
            </a:r>
            <a:r>
              <a:rPr lang="ru-RU" altLang="ru-RU" sz="1400" b="1" dirty="0">
                <a:solidFill>
                  <a:schemeClr val="tx1"/>
                </a:solidFill>
                <a:ea typeface="Calibri" panose="020F0502020204030204" pitchFamily="34" charset="0"/>
                <a:cs typeface="Times New Roman" panose="02020603050405020304" pitchFamily="18" charset="0"/>
              </a:rPr>
              <a:t>поддержка граждан Республики Татарстан</a:t>
            </a:r>
            <a:r>
              <a:rPr lang="ru-RU" altLang="ru-RU" sz="1400" b="1" dirty="0" smtClean="0">
                <a:solidFill>
                  <a:schemeClr val="tx1"/>
                </a:solidFill>
                <a:ea typeface="Calibri" panose="020F0502020204030204" pitchFamily="34" charset="0"/>
                <a:cs typeface="Times New Roman" panose="02020603050405020304" pitchFamily="18" charset="0"/>
              </a:rPr>
              <a:t>» на 2014 – 2020 годы</a:t>
            </a:r>
            <a:endParaRPr lang="ru-RU" altLang="ru-RU" sz="1400" dirty="0">
              <a:latin typeface="Arial" panose="020B0604020202020204" pitchFamily="34" charset="0"/>
            </a:endParaRPr>
          </a:p>
        </p:txBody>
      </p:sp>
    </p:spTree>
    <p:extLst>
      <p:ext uri="{BB962C8B-B14F-4D97-AF65-F5344CB8AC3E}">
        <p14:creationId xmlns:p14="http://schemas.microsoft.com/office/powerpoint/2010/main" val="2428025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820090"/>
            <a:ext cx="8500110" cy="615553"/>
          </a:xfrm>
          <a:prstGeom prst="rect">
            <a:avLst/>
          </a:prstGeom>
        </p:spPr>
        <p:txBody>
          <a:bodyPr wrap="square">
            <a:spAutoFit/>
          </a:bodyPr>
          <a:lstStyle/>
          <a:p>
            <a:pPr algn="just"/>
            <a:r>
              <a:rPr lang="ru-RU" sz="1200" b="1" dirty="0" smtClean="0">
                <a:solidFill>
                  <a:srgbClr val="000000"/>
                </a:solidFill>
              </a:rPr>
              <a:t>Цели:</a:t>
            </a:r>
            <a:r>
              <a:rPr lang="ru-RU" sz="1200" b="1" dirty="0">
                <a:solidFill>
                  <a:srgbClr val="000000"/>
                </a:solidFill>
              </a:rPr>
              <a:t> </a:t>
            </a:r>
            <a:r>
              <a:rPr lang="ru-RU" sz="1200" dirty="0" smtClean="0">
                <a:solidFill>
                  <a:srgbClr val="000000"/>
                </a:solidFill>
              </a:rPr>
              <a:t>1</a:t>
            </a:r>
            <a:r>
              <a:rPr lang="ru-RU" sz="1200" dirty="0">
                <a:solidFill>
                  <a:srgbClr val="000000"/>
                </a:solidFill>
              </a:rPr>
              <a:t>) </a:t>
            </a:r>
            <a:r>
              <a:rPr lang="ru-RU" sz="1100" dirty="0" smtClean="0">
                <a:solidFill>
                  <a:srgbClr val="000000"/>
                </a:solidFill>
              </a:rPr>
              <a:t>обеспечение </a:t>
            </a:r>
            <a:r>
              <a:rPr lang="ru-RU" sz="1100" dirty="0">
                <a:solidFill>
                  <a:srgbClr val="000000"/>
                </a:solidFill>
              </a:rPr>
              <a:t>населения Республики Татарстан доступным и качественным жильем;</a:t>
            </a:r>
            <a:br>
              <a:rPr lang="ru-RU" sz="1100" dirty="0">
                <a:solidFill>
                  <a:srgbClr val="000000"/>
                </a:solidFill>
              </a:rPr>
            </a:br>
            <a:r>
              <a:rPr lang="ru-RU" sz="1100" dirty="0">
                <a:solidFill>
                  <a:srgbClr val="000000"/>
                </a:solidFill>
              </a:rPr>
              <a:t>            </a:t>
            </a:r>
            <a:r>
              <a:rPr lang="ru-RU" sz="1100" dirty="0" smtClean="0">
                <a:solidFill>
                  <a:srgbClr val="000000"/>
                </a:solidFill>
              </a:rPr>
              <a:t>        2</a:t>
            </a:r>
            <a:r>
              <a:rPr lang="ru-RU" sz="1100" dirty="0">
                <a:solidFill>
                  <a:srgbClr val="000000"/>
                </a:solidFill>
              </a:rPr>
              <a:t>) </a:t>
            </a:r>
            <a:r>
              <a:rPr lang="ru-RU" sz="1100" dirty="0" smtClean="0">
                <a:solidFill>
                  <a:srgbClr val="000000"/>
                </a:solidFill>
              </a:rPr>
              <a:t>повышение </a:t>
            </a:r>
            <a:r>
              <a:rPr lang="ru-RU" sz="1100" dirty="0">
                <a:solidFill>
                  <a:srgbClr val="000000"/>
                </a:solidFill>
              </a:rPr>
              <a:t>качества и </a:t>
            </a:r>
            <a:r>
              <a:rPr lang="ru-RU" sz="1100" dirty="0" err="1">
                <a:solidFill>
                  <a:srgbClr val="000000"/>
                </a:solidFill>
              </a:rPr>
              <a:t>энергоэффективности</a:t>
            </a:r>
            <a:r>
              <a:rPr lang="ru-RU" sz="1100" dirty="0">
                <a:solidFill>
                  <a:srgbClr val="000000"/>
                </a:solidFill>
              </a:rPr>
              <a:t> жилищного фонда, уровня обеспеченности</a:t>
            </a:r>
            <a:br>
              <a:rPr lang="ru-RU" sz="1100" dirty="0">
                <a:solidFill>
                  <a:srgbClr val="000000"/>
                </a:solidFill>
              </a:rPr>
            </a:br>
            <a:r>
              <a:rPr lang="ru-RU" sz="1100" dirty="0">
                <a:solidFill>
                  <a:srgbClr val="000000"/>
                </a:solidFill>
              </a:rPr>
              <a:t>                 населения коммунальными услугами, надежности и качества коммунальных услуг.</a:t>
            </a:r>
            <a:r>
              <a:rPr lang="ru-RU" sz="1100"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1622627445"/>
              </p:ext>
            </p:extLst>
          </p:nvPr>
        </p:nvGraphicFramePr>
        <p:xfrm>
          <a:off x="636140" y="1568660"/>
          <a:ext cx="8309740" cy="501455"/>
        </p:xfrm>
        <a:graphic>
          <a:graphicData uri="http://schemas.openxmlformats.org/drawingml/2006/table">
            <a:tbl>
              <a:tblPr>
                <a:tableStyleId>{5C22544A-7EE6-4342-B048-85BDC9FD1C3A}</a:tableStyleId>
              </a:tblPr>
              <a:tblGrid>
                <a:gridCol w="6460397"/>
                <a:gridCol w="962836"/>
                <a:gridCol w="886507"/>
              </a:tblGrid>
              <a:tr h="290620">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a:t>
                      </a:r>
                      <a:endParaRPr lang="ru-RU" sz="1000" b="1" u="none" strike="noStrike" dirty="0" smtClean="0">
                        <a:effectLst/>
                      </a:endParaRPr>
                    </a:p>
                    <a:p>
                      <a:pPr algn="ctr" fontAlgn="ctr"/>
                      <a:r>
                        <a:rPr lang="ru-RU" sz="1000" b="1" u="none" strike="noStrike" dirty="0" smtClean="0">
                          <a:effectLst/>
                        </a:rPr>
                        <a:t>(</a:t>
                      </a: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17 150 140,8</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16 901 175,2</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811502646"/>
              </p:ext>
            </p:extLst>
          </p:nvPr>
        </p:nvGraphicFramePr>
        <p:xfrm>
          <a:off x="636140" y="2184836"/>
          <a:ext cx="8309740" cy="3852686"/>
        </p:xfrm>
        <a:graphic>
          <a:graphicData uri="http://schemas.openxmlformats.org/drawingml/2006/table">
            <a:tbl>
              <a:tblPr>
                <a:tableStyleId>{616DA210-FB5B-4158-B5E0-FEB733F419BA}</a:tableStyleId>
              </a:tblPr>
              <a:tblGrid>
                <a:gridCol w="6519040"/>
                <a:gridCol w="912496"/>
                <a:gridCol w="878204"/>
              </a:tblGrid>
              <a:tr h="379067">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год</a:t>
                      </a:r>
                    </a:p>
                    <a:p>
                      <a:pPr algn="ctr" fontAlgn="ctr"/>
                      <a:r>
                        <a:rPr lang="ru-RU" sz="900" b="1" u="none" strike="noStrike" dirty="0" smtClean="0">
                          <a:effectLst/>
                          <a:latin typeface="+mn-lt"/>
                        </a:rPr>
                        <a:t>(</a:t>
                      </a:r>
                      <a:r>
                        <a:rPr lang="ru-RU" sz="900" b="1" u="none" strike="noStrike" dirty="0">
                          <a:effectLst/>
                          <a:latin typeface="+mn-lt"/>
                        </a:rPr>
                        <a:t>план)</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a:t>
                      </a:r>
                      <a:r>
                        <a:rPr lang="ru-RU" sz="900" b="1" u="none" strike="noStrike" dirty="0">
                          <a:effectLst/>
                          <a:latin typeface="+mn-lt"/>
                        </a:rPr>
                        <a:t>год </a:t>
                      </a:r>
                      <a:endParaRPr lang="ru-RU" sz="900" b="1" u="none" strike="noStrike" dirty="0" smtClean="0">
                        <a:effectLst/>
                        <a:latin typeface="+mn-lt"/>
                      </a:endParaRPr>
                    </a:p>
                    <a:p>
                      <a:pPr algn="ctr" fontAlgn="ctr"/>
                      <a:r>
                        <a:rPr lang="ru-RU" sz="900" b="1" u="none" strike="noStrike" dirty="0" smtClean="0">
                          <a:effectLst/>
                          <a:latin typeface="+mn-lt"/>
                        </a:rPr>
                        <a:t>(</a:t>
                      </a:r>
                      <a:r>
                        <a:rPr lang="ru-RU" sz="900" b="1" u="none" strike="noStrike" dirty="0">
                          <a:effectLst/>
                          <a:latin typeface="+mn-lt"/>
                        </a:rPr>
                        <a:t>факт)</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algn="l" fontAlgn="ctr"/>
                      <a:r>
                        <a:rPr lang="ru-RU" sz="800" b="0" i="0" u="none" strike="noStrike" dirty="0">
                          <a:solidFill>
                            <a:srgbClr val="000000"/>
                          </a:solidFill>
                          <a:effectLst/>
                          <a:latin typeface="+mn-lt"/>
                        </a:rPr>
                        <a:t>Количество молодых семей, получивших жилые помещения и улучшивших жилищные условия в отчетном году (в рамках подпрограммы "Обеспечение жильем молодых семей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45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45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305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305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ввода жилья экономического класса в общем годовом объеме ввода жилья,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17</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17</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ветхого и аварийного жилищного фонда в общем объеме жилищного фонда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многоквартирных домов, в которых проведен капитальный ремонт, от общего числа многоквартирных домов, включенных в программу на текущий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населения, обеспеченного питьевой водой, отвечающей требованиям безопасности, в общей численности населения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97,1</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97,1</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Уровень износа коммунальной инфраструктуры,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46,7</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46,7</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фактически сданных объектов в соответствии с графиком производства работ,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100</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площади жилищного фонда, обеспеченного всеми видами благоустройства, в общей площади жилищного фонда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75,4</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75,4</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Удельный расход холодной воды в многоквартирных домах (в расчете на 1 жителя), </a:t>
                      </a:r>
                      <a:r>
                        <a:rPr lang="ru-RU" sz="800" b="0" i="0" u="none" strike="noStrike" dirty="0" err="1">
                          <a:solidFill>
                            <a:srgbClr val="000000"/>
                          </a:solidFill>
                          <a:effectLst/>
                          <a:latin typeface="+mn-lt"/>
                        </a:rPr>
                        <a:t>куб.м</a:t>
                      </a:r>
                      <a:r>
                        <a:rPr lang="ru-RU" sz="800" b="0" i="0" u="none" strike="noStrike" dirty="0">
                          <a:solidFill>
                            <a:srgbClr val="000000"/>
                          </a:solidFill>
                          <a:effectLst/>
                          <a:latin typeface="+mn-lt"/>
                        </a:rPr>
                        <a:t>/чел.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35,9</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35,9</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Удельный расход горячей воды в многоквартирных домах (в расчете на 1 жителя), </a:t>
                      </a:r>
                      <a:r>
                        <a:rPr lang="ru-RU" sz="800" b="0" i="0" u="none" strike="noStrike" dirty="0" err="1">
                          <a:solidFill>
                            <a:srgbClr val="000000"/>
                          </a:solidFill>
                          <a:effectLst/>
                          <a:latin typeface="+mn-lt"/>
                        </a:rPr>
                        <a:t>куб.м</a:t>
                      </a:r>
                      <a:r>
                        <a:rPr lang="ru-RU" sz="800" b="0" i="0" u="none" strike="noStrike" dirty="0">
                          <a:solidFill>
                            <a:srgbClr val="000000"/>
                          </a:solidFill>
                          <a:effectLst/>
                          <a:latin typeface="+mn-lt"/>
                        </a:rPr>
                        <a:t>/чел.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17,5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17,5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Удельный расход тепловой энергии в многоквартирных домах (в расчете на 1 кв. метр общей площади), Гкал/</a:t>
                      </a:r>
                      <a:r>
                        <a:rPr lang="ru-RU" sz="800" b="0" i="0" u="none" strike="noStrike" dirty="0" err="1">
                          <a:solidFill>
                            <a:srgbClr val="000000"/>
                          </a:solidFill>
                          <a:effectLst/>
                          <a:latin typeface="+mn-lt"/>
                        </a:rPr>
                        <a:t>кв.м</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0,205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0,205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Удельный расход электрической энергии в многоквартирных домах (в расчете на 1 кв. метр общей площади), кВт x ч/</a:t>
                      </a:r>
                      <a:r>
                        <a:rPr lang="ru-RU" sz="800" b="0" i="0" u="none" strike="noStrike" dirty="0" err="1">
                          <a:solidFill>
                            <a:srgbClr val="000000"/>
                          </a:solidFill>
                          <a:effectLst/>
                          <a:latin typeface="+mn-lt"/>
                        </a:rPr>
                        <a:t>кв.м</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33,5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33,5</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Удельный расход электрической энергии в системах уличного освещения на 1 </a:t>
                      </a:r>
                      <a:r>
                        <a:rPr lang="ru-RU" sz="800" b="0" i="0" u="none" strike="noStrike" dirty="0" err="1">
                          <a:solidFill>
                            <a:srgbClr val="000000"/>
                          </a:solidFill>
                          <a:effectLst/>
                          <a:latin typeface="+mn-lt"/>
                        </a:rPr>
                        <a:t>кв.метр</a:t>
                      </a:r>
                      <a:r>
                        <a:rPr lang="ru-RU" sz="800" b="0" i="0" u="none" strike="noStrike" dirty="0">
                          <a:solidFill>
                            <a:srgbClr val="000000"/>
                          </a:solidFill>
                          <a:effectLst/>
                          <a:latin typeface="+mn-lt"/>
                        </a:rPr>
                        <a:t> освещаемой площади, кВт x ч/</a:t>
                      </a:r>
                      <a:r>
                        <a:rPr lang="ru-RU" sz="800" b="0" i="0" u="none" strike="noStrike" dirty="0" err="1">
                          <a:solidFill>
                            <a:srgbClr val="000000"/>
                          </a:solidFill>
                          <a:effectLst/>
                          <a:latin typeface="+mn-lt"/>
                        </a:rPr>
                        <a:t>кв.м</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3,6</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3,6</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Доля потерь тепловой энергии при ее передаче в общем объеме переданной тепловой энергии,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13,3</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13,3</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algn="l" fontAlgn="ctr"/>
                      <a:r>
                        <a:rPr lang="ru-RU" sz="800" b="0" i="0" u="none" strike="noStrike" dirty="0">
                          <a:solidFill>
                            <a:srgbClr val="000000"/>
                          </a:solidFill>
                          <a:effectLst/>
                          <a:latin typeface="+mn-lt"/>
                        </a:rPr>
                        <a:t>Количество благоустроенных территорий общественного пространства,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68</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68</a:t>
                      </a:r>
                      <a:endParaRPr lang="ru-RU" sz="8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36139" y="68876"/>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Республики Татарстан </a:t>
            </a:r>
            <a:r>
              <a:rPr lang="ru-RU" sz="1400" b="1" dirty="0" smtClean="0"/>
              <a:t>«Обеспечение качественным жильем и услугами жилищно-коммунального хозяйства населения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2020 годы»</a:t>
            </a:r>
            <a:endParaRPr lang="ru-RU" sz="1400" b="1" dirty="0"/>
          </a:p>
        </p:txBody>
      </p:sp>
    </p:spTree>
    <p:extLst>
      <p:ext uri="{BB962C8B-B14F-4D97-AF65-F5344CB8AC3E}">
        <p14:creationId xmlns:p14="http://schemas.microsoft.com/office/powerpoint/2010/main" val="297946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59398"/>
            <a:ext cx="8088112" cy="574747"/>
          </a:xfrm>
        </p:spPr>
        <p:txBody>
          <a:bodyPr>
            <a:normAutofit fontScale="77500" lnSpcReduction="20000"/>
          </a:bodyPr>
          <a:lstStyle/>
          <a:p>
            <a:r>
              <a:rPr lang="ru-RU" dirty="0"/>
              <a:t>Основные показатели социально-экономического </a:t>
            </a:r>
            <a:r>
              <a:rPr lang="ru-RU" dirty="0" smtClean="0"/>
              <a:t>развития Республики Татарстан</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80206338"/>
              </p:ext>
            </p:extLst>
          </p:nvPr>
        </p:nvGraphicFramePr>
        <p:xfrm>
          <a:off x="715762" y="992188"/>
          <a:ext cx="8256788" cy="4875211"/>
        </p:xfrm>
        <a:graphic>
          <a:graphicData uri="http://schemas.openxmlformats.org/drawingml/2006/table">
            <a:tbl>
              <a:tblPr firstRow="1" bandRow="1">
                <a:tableStyleId>{BC89EF96-8CEA-46FF-86C4-4CE0E7609802}</a:tableStyleId>
              </a:tblPr>
              <a:tblGrid>
                <a:gridCol w="5311531"/>
                <a:gridCol w="1384522"/>
                <a:gridCol w="1560735"/>
              </a:tblGrid>
              <a:tr h="740186">
                <a:tc>
                  <a:txBody>
                    <a:bodyPr/>
                    <a:lstStyle/>
                    <a:p>
                      <a:pPr algn="ctr" fontAlgn="ctr"/>
                      <a:r>
                        <a:rPr lang="ru-RU" sz="1800" u="none" strike="noStrike" dirty="0">
                          <a:effectLst/>
                        </a:rPr>
                        <a:t>Показатели</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effectLst/>
                        </a:rPr>
                        <a:t>2017 </a:t>
                      </a:r>
                      <a:r>
                        <a:rPr lang="ru-RU" sz="1800" u="none" strike="noStrike" dirty="0">
                          <a:effectLst/>
                        </a:rPr>
                        <a:t>год </a:t>
                      </a:r>
                      <a:br>
                        <a:rPr lang="ru-RU" sz="1800" u="none" strike="noStrike" dirty="0">
                          <a:effectLst/>
                        </a:rPr>
                      </a:br>
                      <a:r>
                        <a:rPr lang="ru-RU" sz="1800" u="none" strike="noStrike" dirty="0">
                          <a:effectLst/>
                        </a:rPr>
                        <a:t>(прогноз)</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effectLst/>
                        </a:rPr>
                        <a:t>2017 </a:t>
                      </a:r>
                      <a:r>
                        <a:rPr lang="ru-RU" sz="1800" u="none" strike="noStrike" dirty="0">
                          <a:effectLst/>
                        </a:rPr>
                        <a:t>год</a:t>
                      </a:r>
                      <a:br>
                        <a:rPr lang="ru-RU" sz="1800" u="none" strike="noStrike" dirty="0">
                          <a:effectLst/>
                        </a:rPr>
                      </a:br>
                      <a:r>
                        <a:rPr lang="ru-RU" sz="1800" u="none" strike="noStrike" dirty="0">
                          <a:effectLst/>
                        </a:rPr>
                        <a:t>(факт)</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r>
              <a:tr h="384223">
                <a:tc>
                  <a:txBody>
                    <a:bodyPr/>
                    <a:lstStyle/>
                    <a:p>
                      <a:pPr algn="l" fontAlgn="ctr"/>
                      <a:r>
                        <a:rPr lang="ru-RU" sz="1800" u="none" strike="noStrike">
                          <a:effectLst/>
                        </a:rPr>
                        <a:t>Численность населения, тыс. человек</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rgbClr val="000000"/>
                          </a:solidFill>
                          <a:effectLst/>
                          <a:latin typeface="+mn-lt"/>
                        </a:rPr>
                        <a:t>3 </a:t>
                      </a:r>
                      <a:r>
                        <a:rPr lang="ru-RU" sz="1800" b="0" i="0" u="none" strike="noStrike" dirty="0" smtClean="0">
                          <a:solidFill>
                            <a:srgbClr val="000000"/>
                          </a:solidFill>
                          <a:effectLst/>
                          <a:latin typeface="+mn-lt"/>
                        </a:rPr>
                        <a:t>895,0</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a:solidFill>
                            <a:srgbClr val="000000"/>
                          </a:solidFill>
                          <a:effectLst/>
                          <a:latin typeface="+mn-lt"/>
                        </a:rPr>
                        <a:t>3 </a:t>
                      </a:r>
                      <a:r>
                        <a:rPr lang="ru-RU" sz="1800" b="0" i="0" u="none" strike="noStrike" dirty="0" smtClean="0">
                          <a:solidFill>
                            <a:srgbClr val="000000"/>
                          </a:solidFill>
                          <a:effectLst/>
                          <a:latin typeface="+mn-lt"/>
                        </a:rPr>
                        <a:t>889,8</a:t>
                      </a:r>
                      <a:endParaRPr lang="ru-RU" sz="1800" b="0" i="0" u="none" strike="noStrike" dirty="0">
                        <a:solidFill>
                          <a:srgbClr val="000000"/>
                        </a:solidFill>
                        <a:effectLst/>
                        <a:latin typeface="+mn-lt"/>
                      </a:endParaRPr>
                    </a:p>
                  </a:txBody>
                  <a:tcPr marL="9525" marR="9525" marT="9525" marB="0" anchor="ctr"/>
                </a:tc>
              </a:tr>
              <a:tr h="740186">
                <a:tc>
                  <a:txBody>
                    <a:bodyPr/>
                    <a:lstStyle/>
                    <a:p>
                      <a:pPr algn="l" fontAlgn="ctr"/>
                      <a:r>
                        <a:rPr lang="ru-RU" sz="1800" u="none" strike="noStrike" dirty="0">
                          <a:effectLst/>
                        </a:rPr>
                        <a:t>Валовый региональный продукт (ВРП), </a:t>
                      </a:r>
                      <a:r>
                        <a:rPr lang="ru-RU" sz="1800" u="none" strike="noStrike" dirty="0" smtClean="0">
                          <a:effectLst/>
                        </a:rPr>
                        <a:t>млн. 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2067350</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2072238,1*</a:t>
                      </a:r>
                      <a:endParaRPr lang="ru-RU" sz="1800" b="0" i="0" u="none" strike="noStrike" dirty="0">
                        <a:solidFill>
                          <a:srgbClr val="000000"/>
                        </a:solidFill>
                        <a:effectLst/>
                        <a:latin typeface="+mn-lt"/>
                      </a:endParaRPr>
                    </a:p>
                  </a:txBody>
                  <a:tcPr marL="9525" marR="9525" marT="9525" marB="0" anchor="ctr"/>
                </a:tc>
              </a:tr>
              <a:tr h="374895">
                <a:tc>
                  <a:txBody>
                    <a:bodyPr/>
                    <a:lstStyle/>
                    <a:p>
                      <a:pPr algn="l" fontAlgn="ctr"/>
                      <a:r>
                        <a:rPr lang="ru-RU" sz="1800" u="none" strike="noStrike" dirty="0">
                          <a:effectLst/>
                        </a:rPr>
                        <a:t>ВРП в расчете на одного жителя, </a:t>
                      </a:r>
                      <a:r>
                        <a:rPr lang="ru-RU" sz="1800" u="none" strike="noStrike" dirty="0" smtClean="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530,8</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533,4</a:t>
                      </a:r>
                      <a:endParaRPr lang="ru-RU" sz="1800" b="0" i="0" u="none" strike="noStrike" dirty="0">
                        <a:solidFill>
                          <a:srgbClr val="000000"/>
                        </a:solidFill>
                        <a:effectLst/>
                        <a:latin typeface="+mn-lt"/>
                      </a:endParaRPr>
                    </a:p>
                  </a:txBody>
                  <a:tcPr marL="9525" marR="9525" marT="9525" marB="0" anchor="ctr"/>
                </a:tc>
              </a:tr>
              <a:tr h="740186">
                <a:tc>
                  <a:txBody>
                    <a:bodyPr/>
                    <a:lstStyle/>
                    <a:p>
                      <a:pPr algn="l" fontAlgn="ctr"/>
                      <a:r>
                        <a:rPr lang="ru-RU" sz="1800" u="none" strike="noStrike">
                          <a:effectLst/>
                        </a:rPr>
                        <a:t>Инвестиции в основной капитал, млрд. рублей</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694,1</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677,2</a:t>
                      </a:r>
                      <a:endParaRPr lang="ru-RU" sz="1800" b="0" i="0" u="none" strike="noStrike" dirty="0">
                        <a:solidFill>
                          <a:srgbClr val="000000"/>
                        </a:solidFill>
                        <a:effectLst/>
                        <a:latin typeface="+mn-lt"/>
                      </a:endParaRPr>
                    </a:p>
                  </a:txBody>
                  <a:tcPr marL="9525" marR="9525" marT="9525" marB="0" anchor="ctr"/>
                </a:tc>
              </a:tr>
              <a:tr h="384223">
                <a:tc>
                  <a:txBody>
                    <a:bodyPr/>
                    <a:lstStyle/>
                    <a:p>
                      <a:pPr algn="l" fontAlgn="ctr"/>
                      <a:r>
                        <a:rPr lang="ru-RU" sz="1800" u="none" strike="noStrike">
                          <a:effectLst/>
                        </a:rPr>
                        <a:t>Индекс промышленного производства,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105,1</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102,4</a:t>
                      </a:r>
                      <a:endParaRPr lang="ru-RU" sz="1800" b="0" i="0" u="none" strike="noStrike" dirty="0">
                        <a:solidFill>
                          <a:srgbClr val="000000"/>
                        </a:solidFill>
                        <a:effectLst/>
                        <a:latin typeface="+mn-lt"/>
                      </a:endParaRPr>
                    </a:p>
                  </a:txBody>
                  <a:tcPr marL="9525" marR="9525" marT="9525" marB="0" anchor="ctr"/>
                </a:tc>
              </a:tr>
              <a:tr h="396231">
                <a:tc>
                  <a:txBody>
                    <a:bodyPr/>
                    <a:lstStyle/>
                    <a:p>
                      <a:pPr algn="l" fontAlgn="ctr"/>
                      <a:r>
                        <a:rPr lang="ru-RU" sz="1800" u="none" strike="noStrike">
                          <a:effectLst/>
                        </a:rPr>
                        <a:t>Сводный индекс потребительских цен,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104,9</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103,0</a:t>
                      </a:r>
                      <a:endParaRPr lang="ru-RU" sz="1800" b="0" i="0" u="none" strike="noStrike" dirty="0">
                        <a:solidFill>
                          <a:srgbClr val="000000"/>
                        </a:solidFill>
                        <a:effectLst/>
                        <a:latin typeface="+mn-lt"/>
                      </a:endParaRPr>
                    </a:p>
                  </a:txBody>
                  <a:tcPr marL="9525" marR="9525" marT="9525" marB="0" anchor="ctr"/>
                </a:tc>
              </a:tr>
              <a:tr h="740186">
                <a:tc>
                  <a:txBody>
                    <a:bodyPr/>
                    <a:lstStyle/>
                    <a:p>
                      <a:pPr algn="l" fontAlgn="ctr"/>
                      <a:r>
                        <a:rPr lang="ru-RU" sz="1800" u="none" strike="noStrike" dirty="0">
                          <a:effectLst/>
                        </a:rPr>
                        <a:t>Прибыль прибыльных предприятий (организаций), </a:t>
                      </a:r>
                      <a:r>
                        <a:rPr lang="ru-RU" sz="1800" u="none" strike="noStrike" dirty="0" smtClean="0">
                          <a:effectLst/>
                        </a:rPr>
                        <a:t>млрд. </a:t>
                      </a:r>
                      <a:r>
                        <a:rPr lang="ru-RU" sz="1800" u="none" strike="noStrike" dirty="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rgbClr val="000000"/>
                          </a:solidFill>
                          <a:effectLst/>
                          <a:latin typeface="+mn-lt"/>
                        </a:rPr>
                        <a:t>333,2</a:t>
                      </a:r>
                      <a:endParaRPr lang="ru-RU" sz="1800" b="0" i="0" u="none" strike="noStrike" dirty="0">
                        <a:solidFill>
                          <a:srgbClr val="000000"/>
                        </a:solidFill>
                        <a:effectLst/>
                        <a:latin typeface="+mn-lt"/>
                      </a:endParaRPr>
                    </a:p>
                  </a:txBody>
                  <a:tcPr marL="9525" marR="9525" marT="9525" marB="0" anchor="ctr"/>
                </a:tc>
                <a:tc>
                  <a:txBody>
                    <a:bodyPr/>
                    <a:lstStyle/>
                    <a:p>
                      <a:pPr algn="r" fontAlgn="ctr"/>
                      <a:r>
                        <a:rPr lang="ru-RU" sz="1800" b="0" i="0" u="none" strike="noStrike" dirty="0" smtClean="0">
                          <a:solidFill>
                            <a:srgbClr val="000000"/>
                          </a:solidFill>
                          <a:effectLst/>
                          <a:latin typeface="+mn-lt"/>
                        </a:rPr>
                        <a:t>381,3</a:t>
                      </a:r>
                      <a:endParaRPr lang="ru-RU" sz="1800" b="0" i="0" u="none" strike="noStrike" dirty="0">
                        <a:solidFill>
                          <a:srgbClr val="000000"/>
                        </a:solidFill>
                        <a:effectLst/>
                        <a:latin typeface="+mn-lt"/>
                      </a:endParaRPr>
                    </a:p>
                  </a:txBody>
                  <a:tcPr marL="9525" marR="9525" marT="9525" marB="0" anchor="ctr"/>
                </a:tc>
              </a:tr>
              <a:tr h="374895">
                <a:tc>
                  <a:txBody>
                    <a:bodyPr/>
                    <a:lstStyle/>
                    <a:p>
                      <a:pPr algn="l" fontAlgn="ctr"/>
                      <a:r>
                        <a:rPr lang="ru-RU" sz="1800" u="none" strike="noStrike">
                          <a:effectLst/>
                        </a:rPr>
                        <a:t>Уровень регистрируемой безработицы,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a:solidFill>
                            <a:srgbClr val="000000"/>
                          </a:solidFill>
                          <a:effectLst/>
                          <a:latin typeface="+mn-lt"/>
                        </a:rPr>
                        <a:t>1,0</a:t>
                      </a:r>
                    </a:p>
                  </a:txBody>
                  <a:tcPr marL="9525" marR="9525" marT="9525" marB="0" anchor="ctr"/>
                </a:tc>
                <a:tc>
                  <a:txBody>
                    <a:bodyPr/>
                    <a:lstStyle/>
                    <a:p>
                      <a:pPr algn="r" fontAlgn="ctr"/>
                      <a:r>
                        <a:rPr lang="ru-RU" sz="1800" b="0" i="0" u="none" strike="noStrike" dirty="0" smtClean="0">
                          <a:solidFill>
                            <a:srgbClr val="000000"/>
                          </a:solidFill>
                          <a:effectLst/>
                          <a:latin typeface="+mn-lt"/>
                        </a:rPr>
                        <a:t>0,9</a:t>
                      </a:r>
                      <a:endParaRPr lang="ru-RU" sz="1800" b="0" i="0" u="none" strike="noStrike" dirty="0">
                        <a:solidFill>
                          <a:srgbClr val="000000"/>
                        </a:solidFill>
                        <a:effectLst/>
                        <a:latin typeface="+mn-lt"/>
                      </a:endParaRPr>
                    </a:p>
                  </a:txBody>
                  <a:tcPr marL="9525" marR="9525" marT="9525" marB="0" anchor="ctr"/>
                </a:tc>
              </a:tr>
            </a:tbl>
          </a:graphicData>
        </a:graphic>
      </p:graphicFrame>
      <p:sp>
        <p:nvSpPr>
          <p:cNvPr id="2" name="TextBox 1"/>
          <p:cNvSpPr txBox="1"/>
          <p:nvPr/>
        </p:nvSpPr>
        <p:spPr>
          <a:xfrm>
            <a:off x="784860" y="6048494"/>
            <a:ext cx="1203960" cy="369332"/>
          </a:xfrm>
          <a:prstGeom prst="rect">
            <a:avLst/>
          </a:prstGeom>
          <a:noFill/>
        </p:spPr>
        <p:txBody>
          <a:bodyPr wrap="square" rtlCol="0">
            <a:spAutoFit/>
          </a:bodyPr>
          <a:lstStyle/>
          <a:p>
            <a:r>
              <a:rPr lang="ru-RU" dirty="0" smtClean="0"/>
              <a:t>*-оценка</a:t>
            </a:r>
            <a:endParaRPr lang="ru-RU" dirty="0"/>
          </a:p>
        </p:txBody>
      </p:sp>
    </p:spTree>
    <p:extLst>
      <p:ext uri="{BB962C8B-B14F-4D97-AF65-F5344CB8AC3E}">
        <p14:creationId xmlns:p14="http://schemas.microsoft.com/office/powerpoint/2010/main" val="1563109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399395798"/>
              </p:ext>
            </p:extLst>
          </p:nvPr>
        </p:nvGraphicFramePr>
        <p:xfrm>
          <a:off x="559940" y="1080980"/>
          <a:ext cx="8386069" cy="565384"/>
        </p:xfrm>
        <a:graphic>
          <a:graphicData uri="http://schemas.openxmlformats.org/drawingml/2006/table">
            <a:tbl>
              <a:tblPr>
                <a:tableStyleId>{5C22544A-7EE6-4342-B048-85BDC9FD1C3A}</a:tableStyleId>
              </a:tblPr>
              <a:tblGrid>
                <a:gridCol w="6460397"/>
                <a:gridCol w="962836"/>
                <a:gridCol w="962836"/>
              </a:tblGrid>
              <a:tr h="374874">
                <a:tc rowSpan="2">
                  <a:txBody>
                    <a:bodyPr/>
                    <a:lstStyle/>
                    <a:p>
                      <a:pPr algn="ctr" fontAlgn="ctr"/>
                      <a:r>
                        <a:rPr lang="ru-RU" sz="1200" b="1" u="none" strike="noStrike" dirty="0">
                          <a:effectLst/>
                        </a:rPr>
                        <a:t>Объем финансирования государственной программы (тыс</a:t>
                      </a:r>
                      <a:r>
                        <a:rPr lang="ru-RU" sz="1200" b="1" u="none" strike="noStrike" dirty="0" smtClean="0">
                          <a:effectLst/>
                        </a:rPr>
                        <a:t>. рублей</a:t>
                      </a:r>
                      <a:r>
                        <a:rPr lang="ru-RU" sz="1200" b="1" u="none" strike="noStrike" dirty="0">
                          <a:effectLst/>
                        </a:rPr>
                        <a:t>)</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(план)</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(факт)</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17 150 140,8</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16 901 175,2</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774884059"/>
              </p:ext>
            </p:extLst>
          </p:nvPr>
        </p:nvGraphicFramePr>
        <p:xfrm>
          <a:off x="559940" y="1720016"/>
          <a:ext cx="8386069" cy="3857696"/>
        </p:xfrm>
        <a:graphic>
          <a:graphicData uri="http://schemas.openxmlformats.org/drawingml/2006/table">
            <a:tbl>
              <a:tblPr>
                <a:tableStyleId>{616DA210-FB5B-4158-B5E0-FEB733F419BA}</a:tableStyleId>
              </a:tblPr>
              <a:tblGrid>
                <a:gridCol w="6469511"/>
                <a:gridCol w="962025"/>
                <a:gridCol w="954533"/>
              </a:tblGrid>
              <a:tr h="379067">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a:t>
                      </a:r>
                      <a:r>
                        <a:rPr lang="ru-RU" sz="900" b="1" u="none" strike="noStrike" dirty="0">
                          <a:effectLst/>
                          <a:latin typeface="+mn-lt"/>
                        </a:rPr>
                        <a:t>год (план)</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a:t>
                      </a:r>
                      <a:r>
                        <a:rPr lang="ru-RU" sz="900" b="1" u="none" strike="noStrike" dirty="0">
                          <a:effectLst/>
                          <a:latin typeface="+mn-lt"/>
                        </a:rPr>
                        <a:t>год (факт)</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algn="l" fontAlgn="ctr"/>
                      <a:r>
                        <a:rPr lang="ru-RU" sz="900" b="0" i="0" u="none" strike="noStrike" dirty="0">
                          <a:solidFill>
                            <a:srgbClr val="000000"/>
                          </a:solidFill>
                          <a:effectLst/>
                          <a:latin typeface="+mn-lt"/>
                        </a:rPr>
                        <a:t>Доля поселений и городских округов, в которых приняты правила землепользования и застройки, в общем количестве поселений и городских округов,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98</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98</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dirty="0">
                          <a:solidFill>
                            <a:srgbClr val="000000"/>
                          </a:solidFill>
                          <a:effectLst/>
                          <a:latin typeface="+mn-lt"/>
                        </a:rPr>
                        <a:t>Ввод жилья, </a:t>
                      </a:r>
                      <a:r>
                        <a:rPr lang="ru-RU" sz="900" b="0" i="0" u="none" strike="noStrike" dirty="0" err="1">
                          <a:solidFill>
                            <a:srgbClr val="000000"/>
                          </a:solidFill>
                          <a:effectLst/>
                          <a:latin typeface="+mn-lt"/>
                        </a:rPr>
                        <a:t>тыс.кв</a:t>
                      </a:r>
                      <a:r>
                        <a:rPr lang="ru-RU" sz="900" b="0" i="0" u="none" strike="noStrike" dirty="0">
                          <a:solidFill>
                            <a:srgbClr val="000000"/>
                          </a:solidFill>
                          <a:effectLst/>
                          <a:latin typeface="+mn-lt"/>
                        </a:rPr>
                        <a:t>. метров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2402</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2402</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dirty="0">
                          <a:solidFill>
                            <a:srgbClr val="000000"/>
                          </a:solidFill>
                          <a:effectLst/>
                          <a:latin typeface="+mn-lt"/>
                        </a:rPr>
                        <a:t>Общая площадь жилых помещений, приходящаяся в среднем на одного жителя Республики Татарстан, кв. метров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26</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26</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dirty="0">
                          <a:solidFill>
                            <a:srgbClr val="000000"/>
                          </a:solidFill>
                          <a:effectLst/>
                          <a:latin typeface="+mn-lt"/>
                        </a:rPr>
                        <a:t>Коэффициент доступности жилья (соотношение средней рыночной стоимости стандартной квартиры общей площадью 54 </a:t>
                      </a:r>
                      <a:r>
                        <a:rPr lang="ru-RU" sz="900" b="0" i="0" u="none" strike="noStrike" dirty="0" err="1">
                          <a:solidFill>
                            <a:srgbClr val="000000"/>
                          </a:solidFill>
                          <a:effectLst/>
                          <a:latin typeface="+mn-lt"/>
                        </a:rPr>
                        <a:t>кв.м</a:t>
                      </a:r>
                      <a:r>
                        <a:rPr lang="ru-RU" sz="900" b="0" i="0" u="none" strike="noStrike" dirty="0">
                          <a:solidFill>
                            <a:srgbClr val="000000"/>
                          </a:solidFill>
                          <a:effectLst/>
                          <a:latin typeface="+mn-lt"/>
                        </a:rPr>
                        <a:t> и среднего годового совокупного денежного дохода семьи, состоящей из 3 человек), лет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2,7</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2,7</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dirty="0">
                          <a:solidFill>
                            <a:srgbClr val="000000"/>
                          </a:solidFill>
                          <a:effectLst/>
                          <a:latin typeface="+mn-lt"/>
                        </a:rPr>
                        <a:t>Удельный вес введенной общей площади жилых домов по отношению к общей площади жилищного фонда,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2,36</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2,36</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263">
                <a:tc>
                  <a:txBody>
                    <a:bodyPr/>
                    <a:lstStyle/>
                    <a:p>
                      <a:pPr algn="l" fontAlgn="ctr"/>
                      <a:r>
                        <a:rPr lang="ru-RU" sz="900" b="0" i="0" u="none" strike="noStrike" dirty="0">
                          <a:solidFill>
                            <a:srgbClr val="000000"/>
                          </a:solidFill>
                          <a:effectLst/>
                          <a:latin typeface="+mn-lt"/>
                        </a:rPr>
                        <a:t>Доля ввода арендного жилья в общем объеме ввода жилья по Республике Татарстан,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0,9</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0,9</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8525">
                <a:tc>
                  <a:txBody>
                    <a:bodyPr/>
                    <a:lstStyle/>
                    <a:p>
                      <a:pPr algn="l" fontAlgn="ctr"/>
                      <a:r>
                        <a:rPr lang="ru-RU" sz="900" b="0" i="0" u="none" strike="noStrike" dirty="0">
                          <a:solidFill>
                            <a:srgbClr val="000000"/>
                          </a:solidFill>
                          <a:effectLst/>
                          <a:latin typeface="+mn-lt"/>
                        </a:rPr>
                        <a:t>Предельное количество процедур, необходимых для получения разрешения на строительство эталонного объекта капитального строительства непроизводственного назначения, единиц</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8525">
                <a:tc>
                  <a:txBody>
                    <a:bodyPr/>
                    <a:lstStyle/>
                    <a:p>
                      <a:pPr algn="l" fontAlgn="ctr"/>
                      <a:r>
                        <a:rPr lang="ru-RU" sz="900" b="0" i="0" u="none" strike="noStrike" dirty="0">
                          <a:solidFill>
                            <a:srgbClr val="000000"/>
                          </a:solidFill>
                          <a:effectLst/>
                          <a:latin typeface="+mn-lt"/>
                        </a:rPr>
                        <a:t>Предельный срок прохождения всех процедур, необходимых для получения разрешения на строительство эталонного объекта капитального строительства непроизводственного назначения, дней</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70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70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a:solidFill>
                            <a:srgbClr val="000000"/>
                          </a:solidFill>
                          <a:effectLst/>
                          <a:latin typeface="+mn-lt"/>
                        </a:rPr>
                        <a:t>Доля убыточных предприятий строительства в общем количестве предприятий строительства,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25</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25</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5456">
                <a:tc>
                  <a:txBody>
                    <a:bodyPr/>
                    <a:lstStyle/>
                    <a:p>
                      <a:pPr algn="l" fontAlgn="ctr"/>
                      <a:r>
                        <a:rPr lang="ru-RU" sz="900" b="0" i="0" u="none" strike="noStrike">
                          <a:solidFill>
                            <a:srgbClr val="000000"/>
                          </a:solidFill>
                          <a:effectLst/>
                          <a:latin typeface="+mn-lt"/>
                        </a:rPr>
                        <a:t>Доля убыточных организаций жилищно-коммунального хозяйства,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18,5</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18,5</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8525">
                <a:tc>
                  <a:txBody>
                    <a:bodyPr/>
                    <a:lstStyle/>
                    <a:p>
                      <a:pPr algn="l" fontAlgn="ctr"/>
                      <a:r>
                        <a:rPr lang="ru-RU" sz="900" b="0" i="0" u="none" strike="noStrike">
                          <a:solidFill>
                            <a:srgbClr val="000000"/>
                          </a:solidFill>
                          <a:effectLst/>
                          <a:latin typeface="+mn-lt"/>
                        </a:rPr>
                        <a:t>Доля заемных средств в общем объеме капитальных вложений в системы теплоснабжения, водоснабжения, водоотведения и очистки сточных вод,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20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a:solidFill>
                            <a:srgbClr val="000000"/>
                          </a:solidFill>
                          <a:effectLst/>
                          <a:latin typeface="+mn-lt"/>
                        </a:rPr>
                        <a:t>Доля многодетных семей, получивших жилые помещения и улучшивших жилищные условия в отчетном году, в общем числе многодетных семей, состоящих на учете в качестве нуждающихся в жилых помещениях,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5,4</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5,4</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a:solidFill>
                            <a:srgbClr val="000000"/>
                          </a:solidFill>
                          <a:effectLst/>
                          <a:latin typeface="+mn-lt"/>
                        </a:rPr>
                        <a:t>Доля проведенных плановых проверок от числа запланированных,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algn="l" fontAlgn="ctr"/>
                      <a:r>
                        <a:rPr lang="ru-RU" sz="900" b="0" i="0" u="none" strike="noStrike">
                          <a:solidFill>
                            <a:srgbClr val="000000"/>
                          </a:solidFill>
                          <a:effectLst/>
                          <a:latin typeface="+mn-lt"/>
                        </a:rPr>
                        <a:t>Доля устраненных нарушений и нарушений, по которым инспекцией приняты меры, от общего числа выявленных нарушений,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979196328"/>
              </p:ext>
            </p:extLst>
          </p:nvPr>
        </p:nvGraphicFramePr>
        <p:xfrm>
          <a:off x="636138" y="5945115"/>
          <a:ext cx="7494891" cy="651580"/>
        </p:xfrm>
        <a:graphic>
          <a:graphicData uri="http://schemas.openxmlformats.org/drawingml/2006/table">
            <a:tbl>
              <a:tblPr>
                <a:tableStyleId>{5C22544A-7EE6-4342-B048-85BDC9FD1C3A}</a:tableStyleId>
              </a:tblPr>
              <a:tblGrid>
                <a:gridCol w="7494891"/>
              </a:tblGrid>
              <a:tr h="272533">
                <a:tc>
                  <a:txBody>
                    <a:bodyPr/>
                    <a:lstStyle/>
                    <a:p>
                      <a:pPr algn="l" fontAlgn="ctr"/>
                      <a:r>
                        <a:rPr lang="ru-RU" sz="1050" b="1" i="1" u="none" strike="noStrike" dirty="0">
                          <a:solidFill>
                            <a:schemeClr val="accent1"/>
                          </a:solidFill>
                          <a:effectLst/>
                        </a:rPr>
                        <a:t>Ответственный исполнитель ГП: Министерство строительства, архитектуры и жилищно-коммунального хозяйства Республики </a:t>
                      </a:r>
                      <a:r>
                        <a:rPr lang="ru-RU" sz="1050" b="1" i="1" u="none" strike="noStrike" dirty="0" smtClean="0">
                          <a:solidFill>
                            <a:schemeClr val="accent1"/>
                          </a:solidFill>
                          <a:effectLst/>
                        </a:rPr>
                        <a:t>Татарстан</a:t>
                      </a:r>
                      <a:endParaRPr lang="ru-RU" sz="1050" b="1" i="1" u="none" strike="noStrike" dirty="0">
                        <a:solidFill>
                          <a:srgbClr val="000000"/>
                        </a:solidFill>
                        <a:effectLst/>
                        <a:latin typeface="Times New Roman" panose="02020603050405020304" pitchFamily="18" charset="0"/>
                      </a:endParaRPr>
                    </a:p>
                  </a:txBody>
                  <a:tcPr marL="5750" marR="5750" marT="5750" marB="0" anchor="ctr">
                    <a:noFill/>
                  </a:tcPr>
                </a:tc>
              </a:tr>
              <a:tr h="267080">
                <a:tc>
                  <a:txBody>
                    <a:bodyPr/>
                    <a:lstStyle/>
                    <a:p>
                      <a:pPr algn="l" fontAlgn="ctr"/>
                      <a:r>
                        <a:rPr lang="ru-RU" sz="105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адресу:</a:t>
                      </a:r>
                      <a:r>
                        <a:rPr lang="ru-RU" sz="1050" b="1" i="1" u="sng" strike="noStrike" dirty="0">
                          <a:solidFill>
                            <a:schemeClr val="accent6"/>
                          </a:solidFill>
                          <a:effectLst/>
                        </a:rPr>
                        <a:t> </a:t>
                      </a:r>
                      <a:r>
                        <a:rPr lang="ru-RU" sz="1050" b="1" i="1" u="none" strike="noStrike" dirty="0">
                          <a:solidFill>
                            <a:schemeClr val="accent6"/>
                          </a:solidFill>
                          <a:effectLst/>
                        </a:rPr>
                        <a:t>http://minstroy.tatarstan.ru</a:t>
                      </a:r>
                      <a:endParaRPr lang="ru-RU" sz="1050" b="1" i="1" u="none" strike="noStrike" dirty="0">
                        <a:solidFill>
                          <a:schemeClr val="accent6"/>
                        </a:solidFill>
                        <a:effectLst/>
                        <a:latin typeface="Times New Roman" panose="02020603050405020304" pitchFamily="18" charset="0"/>
                      </a:endParaRPr>
                    </a:p>
                  </a:txBody>
                  <a:tcPr marL="5750" marR="5750" marT="5750" marB="0" anchor="ctr">
                    <a:solidFill>
                      <a:schemeClr val="bg1"/>
                    </a:solidFill>
                  </a:tcPr>
                </a:tc>
              </a:tr>
            </a:tbl>
          </a:graphicData>
        </a:graphic>
      </p:graphicFrame>
      <p:sp>
        <p:nvSpPr>
          <p:cNvPr id="8" name="Скругленный прямоугольник 7"/>
          <p:cNvSpPr/>
          <p:nvPr/>
        </p:nvSpPr>
        <p:spPr>
          <a:xfrm>
            <a:off x="636139" y="68876"/>
            <a:ext cx="7943850" cy="740628"/>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Республики Татарстан </a:t>
            </a:r>
            <a:r>
              <a:rPr lang="ru-RU" sz="1400" b="1" dirty="0" smtClean="0"/>
              <a:t>«Обеспечение качественным жильем и услугами жилищно-коммунального хозяйства населения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2020 годы» (продолжение)</a:t>
            </a:r>
            <a:endParaRPr lang="ru-RU" sz="1400" b="1" dirty="0"/>
          </a:p>
        </p:txBody>
      </p:sp>
    </p:spTree>
    <p:extLst>
      <p:ext uri="{BB962C8B-B14F-4D97-AF65-F5344CB8AC3E}">
        <p14:creationId xmlns:p14="http://schemas.microsoft.com/office/powerpoint/2010/main" val="190874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095002780"/>
              </p:ext>
            </p:extLst>
          </p:nvPr>
        </p:nvGraphicFramePr>
        <p:xfrm>
          <a:off x="542925" y="1630438"/>
          <a:ext cx="8477250" cy="556260"/>
        </p:xfrm>
        <a:graphic>
          <a:graphicData uri="http://schemas.openxmlformats.org/drawingml/2006/table">
            <a:tbl>
              <a:tblPr firstRow="1" firstCol="1" bandRow="1">
                <a:tableStyleId>{5C22544A-7EE6-4342-B048-85BDC9FD1C3A}</a:tableStyleId>
              </a:tblPr>
              <a:tblGrid>
                <a:gridCol w="5905499"/>
                <a:gridCol w="1323976"/>
                <a:gridCol w="1247775"/>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200" b="1" i="0" u="none" strike="noStrike" dirty="0" smtClean="0">
                          <a:solidFill>
                            <a:srgbClr val="000000"/>
                          </a:solidFill>
                          <a:effectLst/>
                          <a:latin typeface="+mn-lt"/>
                        </a:rPr>
                        <a:t>1 331 141,9</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mn-lt"/>
                        </a:rPr>
                        <a:t>1 315 313,9</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Скругленный прямоугольник 1"/>
          <p:cNvSpPr/>
          <p:nvPr/>
        </p:nvSpPr>
        <p:spPr>
          <a:xfrm>
            <a:off x="542925" y="192074"/>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5. </a:t>
            </a:r>
            <a:r>
              <a:rPr lang="ru-RU" b="1" dirty="0"/>
              <a:t>Государственная программа </a:t>
            </a:r>
            <a:r>
              <a:rPr lang="ru-RU" b="1" dirty="0" smtClean="0"/>
              <a:t>«Содействие </a:t>
            </a:r>
            <a:r>
              <a:rPr lang="ru-RU" b="1" dirty="0"/>
              <a:t>занятости населения Республики Татарстан на 2014 – 2020 годы»</a:t>
            </a:r>
            <a:endParaRPr lang="ru-RU" b="1" dirty="0">
              <a:solidFill>
                <a:srgbClr val="000000"/>
              </a:solidFill>
            </a:endParaRPr>
          </a:p>
        </p:txBody>
      </p:sp>
      <p:sp>
        <p:nvSpPr>
          <p:cNvPr id="4" name="Прямоугольник 3"/>
          <p:cNvSpPr/>
          <p:nvPr/>
        </p:nvSpPr>
        <p:spPr>
          <a:xfrm>
            <a:off x="542925" y="907163"/>
            <a:ext cx="8477250" cy="523220"/>
          </a:xfrm>
          <a:prstGeom prst="rect">
            <a:avLst/>
          </a:prstGeom>
        </p:spPr>
        <p:txBody>
          <a:bodyPr wrap="square">
            <a:spAutoFit/>
          </a:bodyPr>
          <a:lstStyle/>
          <a:p>
            <a:pPr algn="just"/>
            <a:r>
              <a:rPr lang="ru-RU" sz="1400" b="1" dirty="0" smtClean="0">
                <a:solidFill>
                  <a:srgbClr val="000000"/>
                </a:solidFill>
              </a:rPr>
              <a:t>Цели</a:t>
            </a:r>
            <a:r>
              <a:rPr lang="ru-RU" sz="1400" b="1" dirty="0">
                <a:solidFill>
                  <a:srgbClr val="000000"/>
                </a:solidFill>
              </a:rPr>
              <a:t>: </a:t>
            </a:r>
            <a:r>
              <a:rPr lang="en-US" sz="1400" dirty="0" smtClean="0">
                <a:solidFill>
                  <a:srgbClr val="000000"/>
                </a:solidFill>
              </a:rPr>
              <a:t> </a:t>
            </a:r>
            <a:r>
              <a:rPr lang="ru-RU" sz="1400" dirty="0" smtClean="0">
                <a:solidFill>
                  <a:srgbClr val="000000"/>
                </a:solidFill>
              </a:rPr>
              <a:t>содействие </a:t>
            </a:r>
            <a:r>
              <a:rPr lang="ru-RU" sz="1400" dirty="0">
                <a:solidFill>
                  <a:srgbClr val="000000"/>
                </a:solidFill>
              </a:rPr>
              <a:t>реализации прав граждан на полную, продуктивную занятость, а также обеспечение кадрами экономики Республики Татарстан</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3681318256"/>
              </p:ext>
            </p:extLst>
          </p:nvPr>
        </p:nvGraphicFramePr>
        <p:xfrm>
          <a:off x="542925" y="2211389"/>
          <a:ext cx="8479155" cy="3210172"/>
        </p:xfrm>
        <a:graphic>
          <a:graphicData uri="http://schemas.openxmlformats.org/drawingml/2006/table">
            <a:tbl>
              <a:tblPr>
                <a:tableStyleId>{616DA210-FB5B-4158-B5E0-FEB733F419BA}</a:tableStyleId>
              </a:tblPr>
              <a:tblGrid>
                <a:gridCol w="5903595"/>
                <a:gridCol w="1335405"/>
                <a:gridCol w="1240155"/>
              </a:tblGrid>
              <a:tr h="292768">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a:t>
                      </a:r>
                      <a:br>
                        <a:rPr lang="ru-RU" sz="1200" b="1" u="none" strike="noStrike" dirty="0">
                          <a:effectLst/>
                        </a:rPr>
                      </a:br>
                      <a:r>
                        <a:rPr lang="ru-RU" sz="1200" b="1" u="none" strike="noStrike" dirty="0">
                          <a:effectLst/>
                        </a:rPr>
                        <a:t>(план)</a:t>
                      </a:r>
                      <a:endParaRPr lang="ru-RU" sz="12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a:t>
                      </a:r>
                      <a:br>
                        <a:rPr lang="ru-RU" sz="1200" b="1" u="none" strike="noStrike" dirty="0">
                          <a:effectLst/>
                        </a:rPr>
                      </a:br>
                      <a:r>
                        <a:rPr lang="ru-RU" sz="1200" b="1" u="none" strike="noStrike" dirty="0">
                          <a:effectLst/>
                        </a:rPr>
                        <a:t>(факт)</a:t>
                      </a:r>
                      <a:endParaRPr lang="ru-RU" sz="12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92768">
                <a:tc>
                  <a:txBody>
                    <a:bodyPr/>
                    <a:lstStyle/>
                    <a:p>
                      <a:pPr algn="just" fontAlgn="ctr"/>
                      <a:r>
                        <a:rPr lang="ru-RU" sz="900" b="0" i="0" u="none" strike="noStrike" dirty="0">
                          <a:solidFill>
                            <a:srgbClr val="000000"/>
                          </a:solidFill>
                          <a:effectLst/>
                          <a:latin typeface="+mj-lt"/>
                        </a:rPr>
                        <a:t>Уровень общей безработицы в среднем за год (по методологии Международной организации труда (далее - МОТ)),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363">
                <a:tc>
                  <a:txBody>
                    <a:bodyPr/>
                    <a:lstStyle/>
                    <a:p>
                      <a:pPr algn="just" fontAlgn="ctr"/>
                      <a:r>
                        <a:rPr lang="ru-RU" sz="900" b="0" i="0" u="none" strike="noStrike" dirty="0">
                          <a:solidFill>
                            <a:srgbClr val="000000"/>
                          </a:solidFill>
                          <a:effectLst/>
                          <a:latin typeface="+mj-lt"/>
                        </a:rPr>
                        <a:t>Уровень регистрируемой безработицы на конец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2843">
                <a:tc>
                  <a:txBody>
                    <a:bodyPr/>
                    <a:lstStyle/>
                    <a:p>
                      <a:pPr algn="just" fontAlgn="ctr"/>
                      <a:r>
                        <a:rPr lang="ru-RU" sz="900" b="0" i="0" u="none" strike="noStrike" dirty="0">
                          <a:solidFill>
                            <a:srgbClr val="000000"/>
                          </a:solidFill>
                          <a:effectLst/>
                          <a:latin typeface="+mj-lt"/>
                        </a:rPr>
                        <a:t>Коэффициент напряженности на рынке труда на конец года, человек/вакансию</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6384">
                <a:tc>
                  <a:txBody>
                    <a:bodyPr/>
                    <a:lstStyle/>
                    <a:p>
                      <a:pPr algn="just" fontAlgn="ctr"/>
                      <a:r>
                        <a:rPr lang="ru-RU" sz="900" b="0" i="0" u="none" strike="noStrike" dirty="0">
                          <a:solidFill>
                            <a:srgbClr val="000000"/>
                          </a:solidFill>
                          <a:effectLst/>
                          <a:latin typeface="+mj-lt"/>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768">
                <a:tc>
                  <a:txBody>
                    <a:bodyPr/>
                    <a:lstStyle/>
                    <a:p>
                      <a:pPr algn="just" fontAlgn="ctr"/>
                      <a:r>
                        <a:rPr lang="ru-RU" sz="900" b="0" i="0" u="none" strike="noStrike" dirty="0">
                          <a:solidFill>
                            <a:srgbClr val="000000"/>
                          </a:solidFill>
                          <a:effectLst/>
                          <a:latin typeface="+mj-lt"/>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1413">
                <a:tc>
                  <a:txBody>
                    <a:bodyPr/>
                    <a:lstStyle/>
                    <a:p>
                      <a:pPr algn="just" fontAlgn="ctr"/>
                      <a:r>
                        <a:rPr lang="ru-RU" sz="900" b="0" i="0" u="none" strike="noStrike" dirty="0">
                          <a:solidFill>
                            <a:srgbClr val="000000"/>
                          </a:solidFill>
                          <a:effectLst/>
                          <a:latin typeface="+mj-lt"/>
                        </a:rPr>
                        <a:t>Число пострадавших на производстве из расчета на 1000 работающих,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9993">
                <a:tc>
                  <a:txBody>
                    <a:bodyPr/>
                    <a:lstStyle/>
                    <a:p>
                      <a:pPr algn="just" fontAlgn="ctr"/>
                      <a:r>
                        <a:rPr lang="ru-RU" sz="900" b="0" i="0" u="none" strike="noStrike" dirty="0">
                          <a:solidFill>
                            <a:srgbClr val="000000"/>
                          </a:solidFill>
                          <a:effectLst/>
                          <a:latin typeface="+mj-lt"/>
                        </a:rPr>
                        <a:t>Доля молодежи в возрасте от 16 до 29 лет в составе безработных граждан,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140">
                <a:tc>
                  <a:txBody>
                    <a:bodyPr/>
                    <a:lstStyle/>
                    <a:p>
                      <a:pPr algn="just" fontAlgn="ctr"/>
                      <a:r>
                        <a:rPr lang="ru-RU" sz="900" b="0" i="0" u="none" strike="noStrike" dirty="0">
                          <a:solidFill>
                            <a:srgbClr val="000000"/>
                          </a:solidFill>
                          <a:effectLst/>
                          <a:latin typeface="+mj-lt"/>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695">
                <a:tc>
                  <a:txBody>
                    <a:bodyPr/>
                    <a:lstStyle/>
                    <a:p>
                      <a:pPr algn="just" fontAlgn="ctr"/>
                      <a:r>
                        <a:rPr lang="ru-RU" sz="900" b="0" i="0" u="none" strike="noStrike" dirty="0">
                          <a:solidFill>
                            <a:srgbClr val="000000"/>
                          </a:solidFill>
                          <a:effectLst/>
                          <a:latin typeface="+mj-lt"/>
                        </a:rPr>
                        <a:t>Доля студентов, поступивших в профессиональные образовательные организации и образовательные организации высшего образования по техническим специальностям для обучения за счет бюджетных ассигнований федерального бюджета и бюджета Республики Татарстан, в общей численности студентов, поступивших в данные образовательные организации,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900" b="0" i="0" u="none" strike="noStrike" dirty="0">
                          <a:solidFill>
                            <a:srgbClr val="000000"/>
                          </a:solidFill>
                          <a:effectLst/>
                          <a:latin typeface="+mn-lt"/>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542925" y="5617700"/>
            <a:ext cx="8534400" cy="461665"/>
          </a:xfrm>
          <a:prstGeom prst="rect">
            <a:avLst/>
          </a:prstGeom>
        </p:spPr>
        <p:txBody>
          <a:bodyPr wrap="square">
            <a:spAutoFit/>
          </a:bodyPr>
          <a:lstStyle/>
          <a:p>
            <a:r>
              <a:rPr lang="ru-RU" sz="1200" b="1" i="1" dirty="0">
                <a:solidFill>
                  <a:schemeClr val="accent1"/>
                </a:solidFill>
              </a:rPr>
              <a:t>Ответственный исполнитель ГП: Министерство труда, занятости и социальной защиты </a:t>
            </a:r>
            <a:r>
              <a:rPr lang="en-US" sz="1200" b="1" i="1" dirty="0" smtClean="0">
                <a:solidFill>
                  <a:schemeClr val="accent1"/>
                </a:solidFill>
              </a:rPr>
              <a:t/>
            </a:r>
            <a:br>
              <a:rPr lang="en-US" sz="1200" b="1" i="1" dirty="0" smtClean="0">
                <a:solidFill>
                  <a:schemeClr val="accent1"/>
                </a:solidFill>
              </a:rPr>
            </a:br>
            <a:r>
              <a:rPr lang="ru-RU" sz="1200" b="1" i="1" dirty="0" smtClean="0">
                <a:solidFill>
                  <a:schemeClr val="accent1"/>
                </a:solidFill>
              </a:rPr>
              <a:t>Республики </a:t>
            </a:r>
            <a:r>
              <a:rPr lang="ru-RU" sz="1200" b="1" i="1" dirty="0">
                <a:solidFill>
                  <a:schemeClr val="accent1"/>
                </a:solidFill>
              </a:rPr>
              <a:t>Татарстан</a:t>
            </a:r>
          </a:p>
        </p:txBody>
      </p:sp>
      <p:sp>
        <p:nvSpPr>
          <p:cNvPr id="6" name="Прямоугольник 5"/>
          <p:cNvSpPr/>
          <p:nvPr/>
        </p:nvSpPr>
        <p:spPr>
          <a:xfrm>
            <a:off x="485775" y="5995545"/>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программа и отчеты о </a:t>
            </a:r>
            <a:r>
              <a:rPr lang="ru-RU" sz="1200" b="1" i="1" dirty="0" smtClean="0">
                <a:solidFill>
                  <a:schemeClr val="accent6"/>
                </a:solidFill>
              </a:rPr>
              <a:t>ходе ее </a:t>
            </a:r>
            <a:r>
              <a:rPr lang="ru-RU" sz="1200" b="1" i="1" dirty="0">
                <a:solidFill>
                  <a:schemeClr val="accent6"/>
                </a:solidFill>
              </a:rPr>
              <a:t>реализации, 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mtsz.tatarstan.ru</a:t>
            </a:r>
            <a:endParaRPr lang="ru-RU" sz="1200" b="1" i="1" dirty="0">
              <a:solidFill>
                <a:schemeClr val="accent6"/>
              </a:solidFill>
            </a:endParaRPr>
          </a:p>
        </p:txBody>
      </p:sp>
    </p:spTree>
    <p:extLst>
      <p:ext uri="{BB962C8B-B14F-4D97-AF65-F5344CB8AC3E}">
        <p14:creationId xmlns:p14="http://schemas.microsoft.com/office/powerpoint/2010/main" val="1886188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913259765"/>
              </p:ext>
            </p:extLst>
          </p:nvPr>
        </p:nvGraphicFramePr>
        <p:xfrm>
          <a:off x="547687" y="2541384"/>
          <a:ext cx="8477250" cy="640080"/>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400" dirty="0">
                          <a:solidFill>
                            <a:schemeClr val="tx1"/>
                          </a:solidFill>
                          <a:effectLst/>
                        </a:rPr>
                        <a:t>Объем финансирования государственной программы </a:t>
                      </a:r>
                      <a:endParaRPr lang="ru-RU" sz="1400" dirty="0" smtClean="0">
                        <a:solidFill>
                          <a:schemeClr val="tx1"/>
                        </a:solidFill>
                        <a:effectLst/>
                      </a:endParaRPr>
                    </a:p>
                    <a:p>
                      <a:pPr algn="ctr">
                        <a:spcAft>
                          <a:spcPts val="0"/>
                        </a:spcAft>
                      </a:pPr>
                      <a:r>
                        <a:rPr lang="ru-RU" sz="1400" dirty="0" smtClean="0">
                          <a:solidFill>
                            <a:schemeClr val="tx1"/>
                          </a:solidFill>
                          <a:effectLst/>
                        </a:rPr>
                        <a:t>(</a:t>
                      </a:r>
                      <a:r>
                        <a:rPr lang="ru-RU" sz="1400" dirty="0">
                          <a:solidFill>
                            <a:schemeClr val="tx1"/>
                          </a:solidFill>
                          <a:effectLst/>
                        </a:rPr>
                        <a:t>тыс</a:t>
                      </a:r>
                      <a:r>
                        <a:rPr lang="ru-RU" sz="1400" dirty="0" smtClean="0">
                          <a:solidFill>
                            <a:schemeClr val="tx1"/>
                          </a:solidFill>
                          <a:effectLst/>
                        </a:rPr>
                        <a:t>. рублей</a:t>
                      </a:r>
                      <a:r>
                        <a:rPr lang="ru-RU" sz="1400" dirty="0">
                          <a:solidFill>
                            <a:schemeClr val="tx1"/>
                          </a:solidFill>
                          <a:effectLst/>
                        </a:rPr>
                        <a:t>)</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2017 </a:t>
                      </a:r>
                      <a:r>
                        <a:rPr lang="ru-RU" sz="1400" dirty="0">
                          <a:solidFill>
                            <a:schemeClr val="tx1"/>
                          </a:solidFill>
                          <a:effectLst/>
                        </a:rPr>
                        <a:t>год</a:t>
                      </a:r>
                    </a:p>
                    <a:p>
                      <a:pPr algn="ctr">
                        <a:spcAft>
                          <a:spcPts val="0"/>
                        </a:spcAft>
                      </a:pPr>
                      <a:r>
                        <a:rPr lang="ru-RU" sz="1400" dirty="0">
                          <a:solidFill>
                            <a:schemeClr val="tx1"/>
                          </a:solidFill>
                          <a:effectLst/>
                        </a:rPr>
                        <a:t>(план)</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2017 </a:t>
                      </a:r>
                      <a:r>
                        <a:rPr lang="ru-RU" sz="1400" dirty="0">
                          <a:solidFill>
                            <a:schemeClr val="tx1"/>
                          </a:solidFill>
                          <a:effectLst/>
                        </a:rPr>
                        <a:t>год</a:t>
                      </a:r>
                    </a:p>
                    <a:p>
                      <a:pPr algn="ctr">
                        <a:spcAft>
                          <a:spcPts val="0"/>
                        </a:spcAft>
                      </a:pPr>
                      <a:r>
                        <a:rPr lang="ru-RU" sz="1400" dirty="0">
                          <a:solidFill>
                            <a:schemeClr val="tx1"/>
                          </a:solidFill>
                          <a:effectLst/>
                        </a:rPr>
                        <a:t>(факт)</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400" b="1" dirty="0" smtClean="0">
                          <a:effectLst/>
                          <a:latin typeface="+mn-lt"/>
                          <a:ea typeface="Calibri" panose="020F0502020204030204" pitchFamily="34" charset="0"/>
                        </a:rPr>
                        <a:t>1 939 408,9</a:t>
                      </a:r>
                      <a:endParaRPr lang="ru-RU" sz="1200" b="1" dirty="0">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b="1" dirty="0" smtClean="0">
                          <a:effectLst/>
                          <a:latin typeface="+mn-lt"/>
                          <a:ea typeface="Calibri" panose="020F0502020204030204" pitchFamily="34" charset="0"/>
                        </a:rPr>
                        <a:t>1 931 920,7</a:t>
                      </a:r>
                      <a:endParaRPr lang="ru-RU" sz="1200" b="1" dirty="0">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439965"/>
            <a:ext cx="8486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Цель</a:t>
            </a:r>
            <a:r>
              <a:rPr lang="ru-RU" altLang="ru-RU" sz="1600" dirty="0">
                <a:latin typeface="Arial" panose="020B0604020202020204" pitchFamily="34" charset="0"/>
                <a:ea typeface="Times New Roman" panose="02020603050405020304" pitchFamily="18" charset="0"/>
              </a:rPr>
              <a:t>: </a:t>
            </a:r>
            <a:r>
              <a:rPr lang="ru-RU" altLang="ru-RU" sz="1600" dirty="0" smtClean="0">
                <a:latin typeface="Arial" panose="020B0604020202020204" pitchFamily="34" charset="0"/>
                <a:ea typeface="Times New Roman" panose="02020603050405020304" pitchFamily="18" charset="0"/>
              </a:rPr>
              <a:t>повышение </a:t>
            </a:r>
            <a:r>
              <a:rPr lang="ru-RU" altLang="ru-RU" sz="1600" dirty="0">
                <a:latin typeface="Arial" panose="020B0604020202020204" pitchFamily="34" charset="0"/>
                <a:ea typeface="Times New Roman" panose="02020603050405020304" pitchFamily="18" charset="0"/>
              </a:rPr>
              <a:t>качества и результативности противодействия преступности, охраны общественного порядка и обеспечения общественной безопасности в Республике </a:t>
            </a:r>
            <a:r>
              <a:rPr lang="ru-RU" altLang="ru-RU" sz="1600" dirty="0" smtClean="0">
                <a:latin typeface="Arial" panose="020B0604020202020204" pitchFamily="34" charset="0"/>
                <a:ea typeface="Times New Roman" panose="02020603050405020304" pitchFamily="18" charset="0"/>
              </a:rPr>
              <a:t>Татарстан</a:t>
            </a:r>
            <a:endParaRPr lang="ru-RU" altLang="ru-RU" sz="1600" dirty="0">
              <a:latin typeface="Arial" panose="020B0604020202020204" pitchFamily="34" charset="0"/>
              <a:ea typeface="Times New Roman" panose="02020603050405020304" pitchFamily="18" charset="0"/>
            </a:endParaRPr>
          </a:p>
        </p:txBody>
      </p:sp>
      <p:sp>
        <p:nvSpPr>
          <p:cNvPr id="2" name="Скругленный прямоугольник 1"/>
          <p:cNvSpPr/>
          <p:nvPr/>
        </p:nvSpPr>
        <p:spPr>
          <a:xfrm>
            <a:off x="542925" y="33317"/>
            <a:ext cx="794385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6. </a:t>
            </a:r>
            <a:r>
              <a:rPr lang="ru-RU" altLang="ru-RU" b="1" dirty="0">
                <a:latin typeface="Arial" panose="020B0604020202020204" pitchFamily="34" charset="0"/>
                <a:ea typeface="Times New Roman" panose="02020603050405020304" pitchFamily="18" charset="0"/>
              </a:rPr>
              <a:t>Государственная программа </a:t>
            </a:r>
            <a:r>
              <a:rPr lang="ru-RU" altLang="ru-RU" b="1" dirty="0" smtClean="0">
                <a:latin typeface="Arial" panose="020B0604020202020204" pitchFamily="34" charset="0"/>
                <a:ea typeface="Times New Roman" panose="02020603050405020304" pitchFamily="18" charset="0"/>
              </a:rPr>
              <a:t>«Обеспечение </a:t>
            </a:r>
            <a:r>
              <a:rPr lang="ru-RU" altLang="ru-RU" b="1" dirty="0">
                <a:latin typeface="Arial" panose="020B0604020202020204" pitchFamily="34" charset="0"/>
                <a:ea typeface="Times New Roman" panose="02020603050405020304" pitchFamily="18" charset="0"/>
              </a:rPr>
              <a:t>общественного порядка и противодействие преступности в Республике Татарстан на 2014 – 2020 </a:t>
            </a:r>
            <a:r>
              <a:rPr lang="ru-RU" altLang="ru-RU" b="1" dirty="0" smtClean="0">
                <a:latin typeface="Arial" panose="020B0604020202020204" pitchFamily="34" charset="0"/>
                <a:ea typeface="Times New Roman" panose="02020603050405020304" pitchFamily="18" charset="0"/>
              </a:rPr>
              <a:t>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51171751"/>
              </p:ext>
            </p:extLst>
          </p:nvPr>
        </p:nvGraphicFramePr>
        <p:xfrm>
          <a:off x="571500" y="3328775"/>
          <a:ext cx="8453438" cy="1720832"/>
        </p:xfrm>
        <a:graphic>
          <a:graphicData uri="http://schemas.openxmlformats.org/drawingml/2006/table">
            <a:tbl>
              <a:tblPr>
                <a:tableStyleId>{616DA210-FB5B-4158-B5E0-FEB733F419BA}</a:tableStyleId>
              </a:tblPr>
              <a:tblGrid>
                <a:gridCol w="5897880"/>
                <a:gridCol w="1211580"/>
                <a:gridCol w="1343978"/>
              </a:tblGrid>
              <a:tr h="473072">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год</a:t>
                      </a:r>
                      <a:endParaRPr lang="ru-RU" sz="1000" b="1" dirty="0">
                        <a:effectLst/>
                      </a:endParaRPr>
                    </a:p>
                    <a:p>
                      <a:pPr algn="ctr">
                        <a:spcAft>
                          <a:spcPts val="0"/>
                        </a:spcAft>
                      </a:pPr>
                      <a:r>
                        <a:rPr lang="ru-RU" sz="1200" b="1" dirty="0">
                          <a:effectLst/>
                        </a:rPr>
                        <a:t>(план)</a:t>
                      </a:r>
                      <a:endParaRPr lang="ru-RU" sz="1000" b="1" dirty="0">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год</a:t>
                      </a:r>
                    </a:p>
                    <a:p>
                      <a:pPr algn="ctr">
                        <a:spcAft>
                          <a:spcPts val="0"/>
                        </a:spcAft>
                      </a:pPr>
                      <a:r>
                        <a:rPr lang="ru-RU" sz="1200" b="1" dirty="0" smtClean="0">
                          <a:effectLst/>
                        </a:rPr>
                        <a:t>(факт</a:t>
                      </a:r>
                      <a:r>
                        <a:rPr lang="ru-RU" sz="1200" b="1" dirty="0">
                          <a:effectLst/>
                        </a:rPr>
                        <a:t>)</a:t>
                      </a:r>
                      <a:endParaRPr lang="ru-RU" sz="1000" b="1" dirty="0">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1620">
                <a:tc>
                  <a:txBody>
                    <a:bodyPr/>
                    <a:lstStyle/>
                    <a:p>
                      <a:pPr algn="just">
                        <a:spcAft>
                          <a:spcPts val="0"/>
                        </a:spcAft>
                      </a:pPr>
                      <a:r>
                        <a:rPr lang="ru-RU" sz="1200" dirty="0">
                          <a:effectLst/>
                        </a:rPr>
                        <a:t>Количество (динамика) преступлений, совершенных на 100 тыс. населения, </a:t>
                      </a:r>
                      <a:r>
                        <a:rPr lang="ru-RU" sz="1200" dirty="0" smtClean="0">
                          <a:effectLst/>
                        </a:rPr>
                        <a:t>единиц на 100 человек</a:t>
                      </a:r>
                      <a:endParaRPr lang="ru-RU" sz="1000" dirty="0">
                        <a:effectLst/>
                        <a:latin typeface="Times New Roman" panose="02020603050405020304" pitchFamily="18" charset="0"/>
                        <a:ea typeface="Times New Roman" panose="02020603050405020304" pitchFamily="18" charset="0"/>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1 316,0</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1 186,4</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1620">
                <a:tc>
                  <a:txBody>
                    <a:bodyPr/>
                    <a:lstStyle/>
                    <a:p>
                      <a:pPr algn="just">
                        <a:spcAft>
                          <a:spcPts val="0"/>
                        </a:spcAft>
                      </a:pPr>
                      <a:r>
                        <a:rPr lang="ru-RU" sz="1200" dirty="0">
                          <a:effectLst/>
                        </a:rPr>
                        <a:t>Число лиц, погибших в ДТП, человек</a:t>
                      </a:r>
                      <a:endParaRPr lang="ru-RU" sz="1000" dirty="0">
                        <a:effectLst/>
                        <a:latin typeface="Times New Roman" panose="02020603050405020304" pitchFamily="18" charset="0"/>
                        <a:ea typeface="Times New Roman" panose="02020603050405020304" pitchFamily="18" charset="0"/>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606</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425</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3072">
                <a:tc>
                  <a:txBody>
                    <a:bodyPr/>
                    <a:lstStyle/>
                    <a:p>
                      <a:pPr algn="just">
                        <a:spcAft>
                          <a:spcPts val="0"/>
                        </a:spcAft>
                      </a:pPr>
                      <a:r>
                        <a:rPr lang="ru-RU" sz="1200" dirty="0">
                          <a:effectLst/>
                        </a:rPr>
                        <a:t>Доля </a:t>
                      </a:r>
                      <a:r>
                        <a:rPr lang="ru-RU" sz="1200" dirty="0" smtClean="0">
                          <a:effectLst/>
                        </a:rPr>
                        <a:t>расследованных тяжких и особо тяжких</a:t>
                      </a:r>
                      <a:r>
                        <a:rPr lang="ru-RU" sz="1200" baseline="0" dirty="0" smtClean="0">
                          <a:effectLst/>
                        </a:rPr>
                        <a:t> преступлений от общего количества расследованных </a:t>
                      </a:r>
                      <a:r>
                        <a:rPr lang="ru-RU" sz="1200" baseline="0" dirty="0" err="1" smtClean="0">
                          <a:effectLst/>
                        </a:rPr>
                        <a:t>наркопреступлений</a:t>
                      </a:r>
                      <a:r>
                        <a:rPr lang="ru-RU" sz="1200" baseline="0" dirty="0" smtClean="0">
                          <a:effectLst/>
                        </a:rPr>
                        <a:t>, процентов</a:t>
                      </a:r>
                      <a:endParaRPr lang="ru-RU" sz="1000" dirty="0">
                        <a:effectLst/>
                        <a:latin typeface="Times New Roman" panose="02020603050405020304" pitchFamily="18" charset="0"/>
                        <a:ea typeface="Times New Roman" panose="02020603050405020304" pitchFamily="18" charset="0"/>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100,7</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mn-ea"/>
                          <a:cs typeface="+mn-cs"/>
                        </a:rPr>
                        <a:t>90,7</a:t>
                      </a:r>
                      <a:endParaRPr lang="ru-RU" sz="1200" kern="1200" dirty="0">
                        <a:solidFill>
                          <a:schemeClr val="tx1"/>
                        </a:solidFill>
                        <a:effectLst/>
                        <a:latin typeface="+mn-lt"/>
                        <a:ea typeface="+mn-ea"/>
                        <a:cs typeface="+mn-cs"/>
                      </a:endParaRPr>
                    </a:p>
                  </a:txBody>
                  <a:tcPr marL="33482" marR="33482" marT="55084" marB="550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495300" y="5747578"/>
            <a:ext cx="8534400" cy="276999"/>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внутренних дел по Республике Татарстан</a:t>
            </a:r>
            <a:endParaRPr lang="ru-RU" sz="1200" b="1" i="1" dirty="0">
              <a:solidFill>
                <a:schemeClr val="accent1"/>
              </a:solidFill>
            </a:endParaRPr>
          </a:p>
        </p:txBody>
      </p:sp>
      <p:sp>
        <p:nvSpPr>
          <p:cNvPr id="7" name="Прямоугольник 6"/>
          <p:cNvSpPr/>
          <p:nvPr/>
        </p:nvSpPr>
        <p:spPr>
          <a:xfrm>
            <a:off x="485775" y="5995545"/>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программа и отчеты </a:t>
            </a:r>
            <a:r>
              <a:rPr lang="ru-RU" sz="1200" b="1" i="1" dirty="0" smtClean="0">
                <a:solidFill>
                  <a:schemeClr val="accent6"/>
                </a:solidFill>
              </a:rPr>
              <a:t>о ходе </a:t>
            </a:r>
            <a:r>
              <a:rPr lang="ru-RU" sz="1200" b="1" i="1" dirty="0">
                <a:solidFill>
                  <a:schemeClr val="accent6"/>
                </a:solidFill>
              </a:rPr>
              <a:t>ее реализации, 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https://16.</a:t>
            </a:r>
            <a:r>
              <a:rPr lang="ru-RU" sz="1200" b="1" i="1" dirty="0" err="1">
                <a:solidFill>
                  <a:schemeClr val="accent6"/>
                </a:solidFill>
              </a:rPr>
              <a:t>мвд.рф</a:t>
            </a:r>
            <a:r>
              <a:rPr lang="ru-RU" sz="1200" b="1" i="1" dirty="0">
                <a:solidFill>
                  <a:schemeClr val="accent6"/>
                </a:solidFill>
              </a:rPr>
              <a:t>/</a:t>
            </a:r>
            <a:r>
              <a:rPr lang="en-US" sz="1200" b="1" i="1" dirty="0" err="1">
                <a:solidFill>
                  <a:schemeClr val="accent6"/>
                </a:solidFill>
              </a:rPr>
              <a:t>mvd</a:t>
            </a:r>
            <a:endParaRPr lang="ru-RU" sz="1200" b="1" i="1" dirty="0">
              <a:solidFill>
                <a:schemeClr val="accent6"/>
              </a:solidFill>
            </a:endParaRPr>
          </a:p>
        </p:txBody>
      </p:sp>
    </p:spTree>
    <p:extLst>
      <p:ext uri="{BB962C8B-B14F-4D97-AF65-F5344CB8AC3E}">
        <p14:creationId xmlns:p14="http://schemas.microsoft.com/office/powerpoint/2010/main" val="2122137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39465118"/>
              </p:ext>
            </p:extLst>
          </p:nvPr>
        </p:nvGraphicFramePr>
        <p:xfrm>
          <a:off x="619124" y="1844457"/>
          <a:ext cx="8337141" cy="547698"/>
        </p:xfrm>
        <a:graphic>
          <a:graphicData uri="http://schemas.openxmlformats.org/drawingml/2006/table">
            <a:tbl>
              <a:tblPr firstRow="1" firstCol="1" bandRow="1">
                <a:tableStyleId>{5C22544A-7EE6-4342-B048-85BDC9FD1C3A}</a:tableStyleId>
              </a:tblPr>
              <a:tblGrid>
                <a:gridCol w="6362701"/>
                <a:gridCol w="1019175"/>
                <a:gridCol w="955265"/>
              </a:tblGrid>
              <a:tr h="363877">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 (план)</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 (факт)</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1938">
                <a:tc vMerge="1">
                  <a:txBody>
                    <a:bodyPr/>
                    <a:lstStyle/>
                    <a:p>
                      <a:endParaRPr lang="ru-RU"/>
                    </a:p>
                  </a:txBody>
                  <a:tcPr/>
                </a:tc>
                <a:tc>
                  <a:txBody>
                    <a:bodyPr/>
                    <a:lstStyle/>
                    <a:p>
                      <a:pPr algn="ctr">
                        <a:spcAft>
                          <a:spcPts val="0"/>
                        </a:spcAft>
                      </a:pPr>
                      <a:r>
                        <a:rPr lang="ru-RU" sz="1100" b="1" dirty="0" smtClean="0">
                          <a:solidFill>
                            <a:schemeClr val="tx1"/>
                          </a:solidFill>
                          <a:effectLst/>
                          <a:latin typeface="+mn-lt"/>
                          <a:ea typeface="Times New Roman" panose="02020603050405020304" pitchFamily="18" charset="0"/>
                        </a:rPr>
                        <a:t> 1 352 795,8</a:t>
                      </a:r>
                      <a:endParaRPr lang="ru-RU" sz="11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100" b="1" dirty="0" smtClean="0">
                          <a:solidFill>
                            <a:schemeClr val="tx1"/>
                          </a:solidFill>
                          <a:effectLst/>
                          <a:latin typeface="+mn-lt"/>
                          <a:ea typeface="Times New Roman" panose="02020603050405020304" pitchFamily="18" charset="0"/>
                        </a:rPr>
                        <a:t>1 350 441,1</a:t>
                      </a:r>
                      <a:endParaRPr lang="ru-RU" sz="11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6702736"/>
              </p:ext>
            </p:extLst>
          </p:nvPr>
        </p:nvGraphicFramePr>
        <p:xfrm>
          <a:off x="628649" y="2444949"/>
          <a:ext cx="8337140" cy="1380291"/>
        </p:xfrm>
        <a:graphic>
          <a:graphicData uri="http://schemas.openxmlformats.org/drawingml/2006/table">
            <a:tbl>
              <a:tblPr>
                <a:tableStyleId>{616DA210-FB5B-4158-B5E0-FEB733F419BA}</a:tableStyleId>
              </a:tblPr>
              <a:tblGrid>
                <a:gridCol w="6381751"/>
                <a:gridCol w="1005840"/>
                <a:gridCol w="949549"/>
              </a:tblGrid>
              <a:tr h="430347">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 </a:t>
                      </a:r>
                    </a:p>
                    <a:p>
                      <a:pPr algn="ctr">
                        <a:spcAft>
                          <a:spcPts val="0"/>
                        </a:spcAft>
                      </a:pPr>
                      <a:r>
                        <a:rPr lang="ru-RU" sz="1200" b="1" dirty="0">
                          <a:effectLst/>
                        </a:rPr>
                        <a:t>план</a:t>
                      </a:r>
                      <a:endParaRPr lang="ru-RU" sz="1200" b="1" dirty="0">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a:t>
                      </a:r>
                    </a:p>
                    <a:p>
                      <a:pPr algn="ctr">
                        <a:spcAft>
                          <a:spcPts val="0"/>
                        </a:spcAft>
                      </a:pPr>
                      <a:r>
                        <a:rPr lang="ru-RU" sz="1200" b="1" dirty="0">
                          <a:effectLst/>
                        </a:rPr>
                        <a:t>факт</a:t>
                      </a:r>
                      <a:endParaRPr lang="ru-RU" sz="1200" b="1" dirty="0">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5949">
                <a:tc>
                  <a:txBody>
                    <a:bodyPr/>
                    <a:lstStyle/>
                    <a:p>
                      <a:pPr>
                        <a:lnSpc>
                          <a:spcPct val="115000"/>
                        </a:lnSpc>
                        <a:spcAft>
                          <a:spcPts val="0"/>
                        </a:spcAft>
                      </a:pPr>
                      <a:r>
                        <a:rPr lang="ru-RU" sz="1200" dirty="0">
                          <a:effectLst/>
                          <a:latin typeface="+mn-lt"/>
                          <a:ea typeface="Calibri"/>
                          <a:cs typeface="Times New Roman"/>
                        </a:rPr>
                        <a:t>Уровень готовности министерства к реагированию на чрезвычайной ситуации </a:t>
                      </a:r>
                      <a:r>
                        <a:rPr lang="ru-RU" sz="1200" dirty="0" smtClean="0">
                          <a:effectLst/>
                          <a:latin typeface="+mn-lt"/>
                          <a:ea typeface="Calibri"/>
                          <a:cs typeface="Times New Roman"/>
                        </a:rPr>
                        <a:t>, %</a:t>
                      </a:r>
                      <a:endParaRPr lang="ru-RU" sz="11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100</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100</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5949">
                <a:tc>
                  <a:txBody>
                    <a:bodyPr/>
                    <a:lstStyle/>
                    <a:p>
                      <a:pPr>
                        <a:spcAft>
                          <a:spcPts val="0"/>
                        </a:spcAft>
                      </a:pPr>
                      <a:r>
                        <a:rPr lang="ru-RU" sz="1200" dirty="0">
                          <a:effectLst/>
                          <a:latin typeface="+mn-lt"/>
                          <a:ea typeface="Calibri"/>
                          <a:cs typeface="Times New Roman"/>
                        </a:rPr>
                        <a:t>Среднее время прибытия первых </a:t>
                      </a:r>
                      <a:r>
                        <a:rPr lang="ru-RU" sz="1200" dirty="0" smtClean="0">
                          <a:effectLst/>
                          <a:latin typeface="+mn-lt"/>
                          <a:ea typeface="Calibri"/>
                          <a:cs typeface="Times New Roman"/>
                        </a:rPr>
                        <a:t>пожарных подразделений </a:t>
                      </a:r>
                      <a:r>
                        <a:rPr lang="ru-RU" sz="1200" dirty="0">
                          <a:effectLst/>
                          <a:latin typeface="+mn-lt"/>
                          <a:ea typeface="Calibri"/>
                          <a:cs typeface="Times New Roman"/>
                        </a:rPr>
                        <a:t>к месту вызова: по городу/в сельской </a:t>
                      </a:r>
                      <a:r>
                        <a:rPr lang="ru-RU" sz="1200" dirty="0" smtClean="0">
                          <a:effectLst/>
                          <a:latin typeface="+mn-lt"/>
                          <a:ea typeface="Calibri"/>
                          <a:cs typeface="Times New Roman"/>
                        </a:rPr>
                        <a:t>местности, минуты</a:t>
                      </a:r>
                      <a:endParaRPr lang="ru-RU" sz="12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8,2/17,1</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8,2/17,1</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94855">
                <a:tc>
                  <a:txBody>
                    <a:bodyPr/>
                    <a:lstStyle/>
                    <a:p>
                      <a:pPr>
                        <a:spcAft>
                          <a:spcPts val="0"/>
                        </a:spcAft>
                      </a:pPr>
                      <a:r>
                        <a:rPr lang="ru-RU" sz="1200" dirty="0">
                          <a:effectLst/>
                          <a:latin typeface="+mn-lt"/>
                          <a:ea typeface="Calibri"/>
                          <a:cs typeface="Times New Roman"/>
                        </a:rPr>
                        <a:t>Количество людей, погибших на водных объектах в </a:t>
                      </a:r>
                      <a:r>
                        <a:rPr lang="ru-RU" sz="1200" dirty="0" smtClean="0">
                          <a:effectLst/>
                          <a:latin typeface="+mn-lt"/>
                          <a:ea typeface="Calibri"/>
                          <a:cs typeface="Times New Roman"/>
                        </a:rPr>
                        <a:t>год, человек</a:t>
                      </a:r>
                      <a:endParaRPr lang="ru-RU" sz="12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138</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200" kern="1200" dirty="0" smtClean="0">
                          <a:solidFill>
                            <a:schemeClr val="tx1"/>
                          </a:solidFill>
                          <a:effectLst/>
                          <a:latin typeface="+mn-lt"/>
                          <a:ea typeface="Calibri"/>
                          <a:cs typeface="Times New Roman"/>
                        </a:rPr>
                        <a:t>94</a:t>
                      </a:r>
                      <a:endParaRPr lang="ru-RU" sz="1200" kern="1200" dirty="0">
                        <a:solidFill>
                          <a:schemeClr val="tx1"/>
                        </a:solidFill>
                        <a:effectLst/>
                        <a:latin typeface="+mn-lt"/>
                        <a:ea typeface="Calibri"/>
                        <a:cs typeface="Times New Roman"/>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52449" y="1006553"/>
            <a:ext cx="81970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strike="noStrike" cap="none" normalizeH="0" baseline="0" dirty="0" smtClean="0">
                <a:ln>
                  <a:noFill/>
                </a:ln>
                <a:solidFill>
                  <a:schemeClr val="tx1"/>
                </a:solidFill>
                <a:effectLst/>
                <a:latin typeface="+mn-lt"/>
                <a:ea typeface="Calibri" panose="020F0502020204030204" pitchFamily="34" charset="0"/>
              </a:rPr>
              <a:t>Цель: </a:t>
            </a:r>
            <a:r>
              <a:rPr kumimoji="0" lang="ru-RU" altLang="ru-RU" sz="1400" strike="noStrike" cap="none" normalizeH="0" baseline="0" dirty="0" smtClean="0">
                <a:ln>
                  <a:noFill/>
                </a:ln>
                <a:solidFill>
                  <a:schemeClr val="tx1"/>
                </a:solidFill>
                <a:effectLst/>
                <a:latin typeface="+mn-lt"/>
                <a:ea typeface="Calibri" panose="020F0502020204030204" pitchFamily="34" charset="0"/>
              </a:rPr>
              <a:t>минимизация социального, экономического и экологического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endParaRPr kumimoji="0" lang="ru-RU" altLang="ru-RU" sz="1400" strike="noStrike" cap="none" normalizeH="0" baseline="0" dirty="0" smtClean="0">
              <a:ln>
                <a:noFill/>
              </a:ln>
              <a:solidFill>
                <a:schemeClr val="tx1"/>
              </a:solidFill>
              <a:effectLst/>
              <a:latin typeface="+mn-lt"/>
            </a:endParaRPr>
          </a:p>
        </p:txBody>
      </p:sp>
      <p:sp>
        <p:nvSpPr>
          <p:cNvPr id="7" name="Скругленный прямоугольник 6"/>
          <p:cNvSpPr/>
          <p:nvPr/>
        </p:nvSpPr>
        <p:spPr>
          <a:xfrm>
            <a:off x="600074" y="46106"/>
            <a:ext cx="7943850" cy="86832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500" b="1" dirty="0" smtClean="0">
                <a:solidFill>
                  <a:schemeClr val="tx1"/>
                </a:solidFill>
                <a:ea typeface="Calibri" panose="020F0502020204030204" pitchFamily="34" charset="0"/>
              </a:rPr>
              <a:t>7. Государственная  </a:t>
            </a:r>
            <a:r>
              <a:rPr lang="ru-RU" altLang="ru-RU" sz="1500" b="1" dirty="0">
                <a:solidFill>
                  <a:schemeClr val="tx1"/>
                </a:solidFill>
                <a:ea typeface="Calibri" panose="020F0502020204030204" pitchFamily="34" charset="0"/>
              </a:rPr>
              <a:t>программа </a:t>
            </a:r>
            <a:r>
              <a:rPr lang="ru-RU" altLang="ru-RU" sz="1500" b="1" dirty="0" smtClean="0">
                <a:solidFill>
                  <a:schemeClr val="tx1"/>
                </a:solidFill>
                <a:ea typeface="Calibri" panose="020F0502020204030204" pitchFamily="34" charset="0"/>
              </a:rPr>
              <a:t>«</a:t>
            </a:r>
            <a:r>
              <a:rPr lang="ru-RU" altLang="ru-RU" sz="1500" b="1" dirty="0">
                <a:solidFill>
                  <a:schemeClr val="tx1"/>
                </a:solidFill>
                <a:ea typeface="Calibri" panose="020F0502020204030204" pitchFamily="34" charset="0"/>
              </a:rPr>
              <a:t>Защита населения и территорий от чрезвычайных ситуаций, обеспечение пожарной безопасности и безопасности людей на водных объектах в Республике </a:t>
            </a:r>
            <a:r>
              <a:rPr lang="ru-RU" altLang="ru-RU" sz="1500" b="1" dirty="0" smtClean="0">
                <a:solidFill>
                  <a:schemeClr val="tx1"/>
                </a:solidFill>
                <a:ea typeface="Calibri" panose="020F0502020204030204" pitchFamily="34" charset="0"/>
              </a:rPr>
              <a:t>Татарстан на 2014 – 2020 годы»</a:t>
            </a:r>
            <a:endParaRPr lang="ru-RU" altLang="ru-RU" sz="1500" b="1" dirty="0">
              <a:solidFill>
                <a:schemeClr val="tx1"/>
              </a:solidFill>
            </a:endParaRPr>
          </a:p>
        </p:txBody>
      </p:sp>
      <p:sp>
        <p:nvSpPr>
          <p:cNvPr id="8" name="Прямоугольник 7"/>
          <p:cNvSpPr/>
          <p:nvPr/>
        </p:nvSpPr>
        <p:spPr>
          <a:xfrm>
            <a:off x="542925" y="5617700"/>
            <a:ext cx="8534400" cy="461665"/>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по делам гражданской обороны и чрезвычайным ситуациям Республики </a:t>
            </a:r>
            <a:r>
              <a:rPr lang="ru-RU" sz="1200" b="1" i="1" dirty="0">
                <a:solidFill>
                  <a:schemeClr val="accent1"/>
                </a:solidFill>
              </a:rPr>
              <a:t>Татарстан</a:t>
            </a:r>
          </a:p>
        </p:txBody>
      </p:sp>
      <p:sp>
        <p:nvSpPr>
          <p:cNvPr id="9" name="Прямоугольник 8"/>
          <p:cNvSpPr/>
          <p:nvPr/>
        </p:nvSpPr>
        <p:spPr>
          <a:xfrm>
            <a:off x="485775" y="5995545"/>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и отчеты о ходе ее реализации,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http://mchs.tatarstan.ru</a:t>
            </a:r>
            <a:endParaRPr lang="ru-RU" sz="1200" b="1" i="1" dirty="0">
              <a:solidFill>
                <a:schemeClr val="accent6"/>
              </a:solidFill>
            </a:endParaRPr>
          </a:p>
        </p:txBody>
      </p:sp>
    </p:spTree>
    <p:extLst>
      <p:ext uri="{BB962C8B-B14F-4D97-AF65-F5344CB8AC3E}">
        <p14:creationId xmlns:p14="http://schemas.microsoft.com/office/powerpoint/2010/main" val="1837774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800749283"/>
              </p:ext>
            </p:extLst>
          </p:nvPr>
        </p:nvGraphicFramePr>
        <p:xfrm>
          <a:off x="514350" y="1593623"/>
          <a:ext cx="8477250" cy="558165"/>
        </p:xfrm>
        <a:graphic>
          <a:graphicData uri="http://schemas.openxmlformats.org/drawingml/2006/table">
            <a:tbl>
              <a:tblPr firstRow="1" firstCol="1" bandRow="1">
                <a:tableStyleId>{5C22544A-7EE6-4342-B048-85BDC9FD1C3A}</a:tableStyleId>
              </a:tblPr>
              <a:tblGrid>
                <a:gridCol w="6459854"/>
                <a:gridCol w="1089660"/>
                <a:gridCol w="927736"/>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dirty="0"/>
                    </a:p>
                  </a:txBody>
                  <a:tcPr/>
                </a:tc>
                <a:tc>
                  <a:txBody>
                    <a:bodyPr/>
                    <a:lstStyle/>
                    <a:p>
                      <a:pPr algn="ctr" fontAlgn="ctr"/>
                      <a:r>
                        <a:rPr lang="ru-RU" sz="1200" b="1" i="0" u="none" strike="noStrike" dirty="0" smtClean="0">
                          <a:solidFill>
                            <a:srgbClr val="000000"/>
                          </a:solidFill>
                          <a:effectLst/>
                          <a:latin typeface="+mn-lt"/>
                        </a:rPr>
                        <a:t>8 710 766,6</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8 570 449,8</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854959"/>
            <a:ext cx="847725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400" b="1" dirty="0">
                <a:latin typeface="Arial" panose="020B0604020202020204" pitchFamily="34" charset="0"/>
                <a:ea typeface="Times New Roman" panose="02020603050405020304" pitchFamily="18" charset="0"/>
              </a:rPr>
              <a:t>Цель</a:t>
            </a:r>
            <a:r>
              <a:rPr lang="ru-RU" altLang="ru-RU" sz="1400" dirty="0" smtClean="0">
                <a:latin typeface="Arial" panose="020B0604020202020204" pitchFamily="34" charset="0"/>
                <a:ea typeface="Times New Roman" panose="02020603050405020304" pitchFamily="18" charset="0"/>
              </a:rPr>
              <a:t>:</a:t>
            </a:r>
            <a:r>
              <a:rPr lang="en-US" altLang="ru-RU" sz="1400" dirty="0" smtClean="0">
                <a:latin typeface="Arial" panose="020B0604020202020204" pitchFamily="34" charset="0"/>
                <a:ea typeface="Times New Roman" panose="02020603050405020304" pitchFamily="18" charset="0"/>
              </a:rPr>
              <a:t> </a:t>
            </a:r>
            <a:r>
              <a:rPr lang="ru-RU" altLang="ru-RU" sz="1400" dirty="0" smtClean="0">
                <a:latin typeface="Arial" panose="020B0604020202020204" pitchFamily="34" charset="0"/>
                <a:ea typeface="Times New Roman" panose="02020603050405020304" pitchFamily="18" charset="0"/>
              </a:rPr>
              <a:t>удовлетворение </a:t>
            </a:r>
            <a:r>
              <a:rPr lang="ru-RU" altLang="ru-RU" sz="1400" dirty="0">
                <a:latin typeface="Arial" panose="020B0604020202020204" pitchFamily="34" charset="0"/>
                <a:ea typeface="Times New Roman" panose="02020603050405020304" pitchFamily="18" charset="0"/>
              </a:rPr>
              <a:t>текущих и формирование новых потребностей жителей Республики Татарстан в сфере культуры, искусства и кинематографии, повышение привлекательности учреждений культуры, искусства и кинематографии для жителей и гостей республики</a:t>
            </a:r>
            <a:r>
              <a:rPr kumimoji="0" lang="en-US" altLang="ru-RU" sz="14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4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8. </a:t>
            </a:r>
            <a:r>
              <a:rPr lang="ru-RU" b="1" dirty="0"/>
              <a:t>Государственная программа </a:t>
            </a:r>
            <a:r>
              <a:rPr lang="ru-RU" b="1" dirty="0" smtClean="0"/>
              <a:t>«Развитие </a:t>
            </a:r>
            <a:r>
              <a:rPr lang="ru-RU" b="1" dirty="0"/>
              <a:t>культуры Республики Татарстан на 2014 – 2020 </a:t>
            </a:r>
            <a:r>
              <a:rPr lang="ru-RU" b="1" dirty="0" smtClean="0"/>
              <a:t>годы»</a:t>
            </a:r>
            <a:endParaRPr lang="ru-RU"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04710074"/>
              </p:ext>
            </p:extLst>
          </p:nvPr>
        </p:nvGraphicFramePr>
        <p:xfrm>
          <a:off x="466726" y="2199159"/>
          <a:ext cx="8477250" cy="2931279"/>
        </p:xfrm>
        <a:graphic>
          <a:graphicData uri="http://schemas.openxmlformats.org/drawingml/2006/table">
            <a:tbl>
              <a:tblPr>
                <a:tableStyleId>{616DA210-FB5B-4158-B5E0-FEB733F419BA}</a:tableStyleId>
              </a:tblPr>
              <a:tblGrid>
                <a:gridCol w="2562225"/>
                <a:gridCol w="3920489"/>
                <a:gridCol w="1066800"/>
                <a:gridCol w="927736"/>
              </a:tblGrid>
              <a:tr h="381129">
                <a:tc gridSpan="2">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ru-RU" sz="800" b="0" i="0" u="none" strike="noStrike" dirty="0">
                        <a:solidFill>
                          <a:srgbClr val="000000"/>
                        </a:solidFill>
                        <a:effectLst/>
                        <a:latin typeface="Calibri" panose="020F0502020204030204" pitchFamily="34" charset="0"/>
                      </a:endParaRPr>
                    </a:p>
                  </a:txBody>
                  <a:tcPr marL="5849" marR="5849" marT="5849" marB="0" anchor="ctr"/>
                </a:tc>
                <a:tc>
                  <a:txBody>
                    <a:bodyPr/>
                    <a:lstStyle/>
                    <a:p>
                      <a:pPr algn="ctr" fontAlgn="ctr"/>
                      <a:r>
                        <a:rPr lang="ru-RU" sz="1000" b="1" u="none" strike="noStrike" dirty="0" smtClean="0">
                          <a:effectLst/>
                        </a:rPr>
                        <a:t>2017 </a:t>
                      </a:r>
                      <a:r>
                        <a:rPr lang="ru-RU" sz="1000" b="1" u="none" strike="noStrike" dirty="0">
                          <a:effectLst/>
                        </a:rPr>
                        <a:t>год (план)</a:t>
                      </a:r>
                      <a:endParaRPr lang="ru-RU" sz="1000" b="1" i="0" u="none" strike="noStrike" dirty="0">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endParaRPr lang="ru-RU" sz="1000" b="1" i="0" u="none" strike="noStrike" dirty="0">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57308">
                <a:tc rowSpan="2">
                  <a:txBody>
                    <a:bodyPr/>
                    <a:lstStyle/>
                    <a:p>
                      <a:pPr algn="ctr" fontAlgn="ctr"/>
                      <a:r>
                        <a:rPr lang="ru-RU" sz="1000" u="none" strike="noStrike" dirty="0">
                          <a:effectLst/>
                        </a:rPr>
                        <a:t>Комплексное развитие музеев </a:t>
                      </a:r>
                      <a:endParaRPr lang="ru-RU" sz="1000" b="0" i="0" u="none" strike="noStrike" dirty="0">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effectLst/>
                        </a:rPr>
                        <a:t>Отношение числа посещений музеев в отчетном периоде к предыдущему периоду, %</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110,0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110,0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084">
                <a:tc vMerge="1">
                  <a:txBody>
                    <a:bodyPr/>
                    <a:lstStyle/>
                    <a:p>
                      <a:endParaRPr lang="ru-RU"/>
                    </a:p>
                  </a:txBody>
                  <a:tcPr/>
                </a:tc>
                <a:tc>
                  <a:txBody>
                    <a:bodyPr/>
                    <a:lstStyle/>
                    <a:p>
                      <a:pPr algn="l" fontAlgn="b"/>
                      <a:r>
                        <a:rPr lang="ru-RU" sz="1000" u="none" strike="noStrike" dirty="0">
                          <a:effectLst/>
                        </a:rPr>
                        <a:t>Отношение числа выставок из собственных фондов, открытых в отчетном периоде, к предыдущему периоду, %</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120,0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120,0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8430">
                <a:tc rowSpan="2">
                  <a:txBody>
                    <a:bodyPr/>
                    <a:lstStyle/>
                    <a:p>
                      <a:pPr algn="ctr" fontAlgn="ctr"/>
                      <a:r>
                        <a:rPr lang="ru-RU" sz="1000" u="none" strike="noStrike" dirty="0">
                          <a:effectLst/>
                        </a:rPr>
                        <a:t>Сохранение и развитие сети театров, традиций репертуарного театра</a:t>
                      </a:r>
                      <a:endParaRPr lang="ru-RU" sz="1000" b="0" i="0" u="none" strike="noStrike" dirty="0">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effectLst/>
                        </a:rPr>
                        <a:t>Средняя заполняемость залов на стационарных площадках,%</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80,0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80,0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64">
                <a:tc vMerge="1">
                  <a:txBody>
                    <a:bodyPr/>
                    <a:lstStyle/>
                    <a:p>
                      <a:endParaRPr lang="ru-RU"/>
                    </a:p>
                  </a:txBody>
                  <a:tcPr/>
                </a:tc>
                <a:tc>
                  <a:txBody>
                    <a:bodyPr/>
                    <a:lstStyle/>
                    <a:p>
                      <a:pPr algn="l" fontAlgn="b"/>
                      <a:r>
                        <a:rPr lang="ru-RU" sz="1000" u="none" strike="noStrike" dirty="0">
                          <a:effectLst/>
                        </a:rPr>
                        <a:t>Доля новых постановок в общем количестве спектаклей,%</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21,0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21,0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1129">
                <a:tc>
                  <a:txBody>
                    <a:bodyPr/>
                    <a:lstStyle/>
                    <a:p>
                      <a:pPr algn="ctr" fontAlgn="ctr"/>
                      <a:r>
                        <a:rPr lang="ru-RU" sz="1000" u="none" strike="noStrike">
                          <a:effectLst/>
                        </a:rPr>
                        <a:t>Развитие системы библиотечного обслуживания</a:t>
                      </a:r>
                      <a:endParaRPr lang="ru-RU" sz="1000" b="0" i="0" u="none" strike="noStrike">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effectLst/>
                        </a:rPr>
                        <a:t>Доля общедоступных библиотек, подключенных к сети Интернет,%</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90,0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92,0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4072">
                <a:tc rowSpan="2">
                  <a:txBody>
                    <a:bodyPr/>
                    <a:lstStyle/>
                    <a:p>
                      <a:pPr algn="ctr" fontAlgn="ctr"/>
                      <a:r>
                        <a:rPr lang="ru-RU" sz="1000" u="none" strike="noStrike">
                          <a:effectLst/>
                        </a:rPr>
                        <a:t>Сохранение и развитие национальных музыкальных традиций, развитие современного музыкального искусства</a:t>
                      </a:r>
                      <a:endParaRPr lang="ru-RU" sz="1000" b="0" i="0" u="none" strike="noStrike">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effectLst/>
                        </a:rPr>
                        <a:t>Число </a:t>
                      </a:r>
                      <a:r>
                        <a:rPr lang="ru-RU" sz="1000" u="none" strike="noStrike" dirty="0" smtClean="0">
                          <a:effectLst/>
                        </a:rPr>
                        <a:t>зрителей концертных</a:t>
                      </a:r>
                      <a:r>
                        <a:rPr lang="ru-RU" sz="1000" u="none" strike="noStrike" baseline="0" dirty="0" smtClean="0">
                          <a:effectLst/>
                        </a:rPr>
                        <a:t> организаций</a:t>
                      </a:r>
                      <a:r>
                        <a:rPr lang="ru-RU" sz="1000" u="none" strike="noStrike" dirty="0" smtClean="0">
                          <a:effectLst/>
                        </a:rPr>
                        <a:t>, </a:t>
                      </a:r>
                      <a:r>
                        <a:rPr lang="ru-RU" sz="1000" u="none" strike="noStrike" dirty="0">
                          <a:effectLst/>
                        </a:rPr>
                        <a:t>тыс. человек</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320,8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505,5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7308">
                <a:tc vMerge="1">
                  <a:txBody>
                    <a:bodyPr/>
                    <a:lstStyle/>
                    <a:p>
                      <a:endParaRPr lang="ru-RU"/>
                    </a:p>
                  </a:txBody>
                  <a:tcPr/>
                </a:tc>
                <a:tc>
                  <a:txBody>
                    <a:bodyPr/>
                    <a:lstStyle/>
                    <a:p>
                      <a:pPr algn="l" fontAlgn="b"/>
                      <a:r>
                        <a:rPr lang="ru-RU" sz="1000" u="none" strike="noStrike" dirty="0">
                          <a:effectLst/>
                        </a:rPr>
                        <a:t>Доля новых концертных программ в общем количестве концертных программ, %</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24,0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24,0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9081">
                <a:tc rowSpan="2">
                  <a:txBody>
                    <a:bodyPr/>
                    <a:lstStyle/>
                    <a:p>
                      <a:pPr algn="ctr" fontAlgn="ctr"/>
                      <a:r>
                        <a:rPr lang="ru-RU" sz="1000" u="none" strike="noStrike">
                          <a:effectLst/>
                        </a:rPr>
                        <a:t>Создание необходимых условий для развития кинематографии, производства, проката и показа киновидеофильмов </a:t>
                      </a:r>
                      <a:endParaRPr lang="ru-RU" sz="1000" b="0" i="0" u="none" strike="noStrike">
                        <a:solidFill>
                          <a:srgbClr val="000000"/>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effectLst/>
                        </a:rPr>
                        <a:t>Доля национальных фильмов в общем объеме кинопроката, %</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38,0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38,0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7458">
                <a:tc vMerge="1">
                  <a:txBody>
                    <a:bodyPr/>
                    <a:lstStyle/>
                    <a:p>
                      <a:endParaRPr lang="ru-RU"/>
                    </a:p>
                  </a:txBody>
                  <a:tcPr/>
                </a:tc>
                <a:tc>
                  <a:txBody>
                    <a:bodyPr/>
                    <a:lstStyle/>
                    <a:p>
                      <a:pPr algn="l" fontAlgn="b"/>
                      <a:r>
                        <a:rPr lang="ru-RU" sz="1000" u="none" strike="noStrike" dirty="0">
                          <a:effectLst/>
                        </a:rPr>
                        <a:t>Темпы прироста числа посетителей киномероприятий, %</a:t>
                      </a:r>
                      <a:endParaRPr lang="ru-RU" sz="1000" b="0" i="0" u="none" strike="noStrike" dirty="0">
                        <a:solidFill>
                          <a:srgbClr val="000000"/>
                        </a:solidFill>
                        <a:effectLst/>
                        <a:latin typeface="Calibri" panose="020F0502020204030204" pitchFamily="34" charset="0"/>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mn-lt"/>
                        </a:rPr>
                        <a:t>70,0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485776" y="5718546"/>
            <a:ext cx="8534400" cy="276999"/>
          </a:xfrm>
          <a:prstGeom prst="rect">
            <a:avLst/>
          </a:prstGeom>
        </p:spPr>
        <p:txBody>
          <a:bodyPr wrap="square">
            <a:spAutoFit/>
          </a:bodyPr>
          <a:lstStyle/>
          <a:p>
            <a:r>
              <a:rPr lang="ru-RU" sz="1200" b="1" i="1" dirty="0">
                <a:solidFill>
                  <a:schemeClr val="accent1"/>
                </a:solidFill>
              </a:rPr>
              <a:t>Ответственный исполнитель ГП: Министерство </a:t>
            </a:r>
            <a:r>
              <a:rPr lang="ru-RU" sz="1200" b="1" i="1" dirty="0" smtClean="0">
                <a:solidFill>
                  <a:schemeClr val="accent1"/>
                </a:solidFill>
              </a:rPr>
              <a:t>культуры Республики </a:t>
            </a:r>
            <a:r>
              <a:rPr lang="ru-RU" sz="1200" b="1" i="1" dirty="0">
                <a:solidFill>
                  <a:schemeClr val="accent1"/>
                </a:solidFill>
              </a:rPr>
              <a:t>Татарстан</a:t>
            </a:r>
          </a:p>
        </p:txBody>
      </p:sp>
      <p:sp>
        <p:nvSpPr>
          <p:cNvPr id="7" name="Прямоугольник 6"/>
          <p:cNvSpPr/>
          <p:nvPr/>
        </p:nvSpPr>
        <p:spPr>
          <a:xfrm>
            <a:off x="485775" y="5995545"/>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и отчеты о ходе ее реализации,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http://mincult.tatarstan.ru/</a:t>
            </a:r>
            <a:endParaRPr lang="ru-RU" sz="1200" b="1" i="1" dirty="0">
              <a:solidFill>
                <a:schemeClr val="accent6"/>
              </a:solidFill>
            </a:endParaRPr>
          </a:p>
        </p:txBody>
      </p:sp>
    </p:spTree>
    <p:extLst>
      <p:ext uri="{BB962C8B-B14F-4D97-AF65-F5344CB8AC3E}">
        <p14:creationId xmlns:p14="http://schemas.microsoft.com/office/powerpoint/2010/main" val="2685696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82148315"/>
              </p:ext>
            </p:extLst>
          </p:nvPr>
        </p:nvGraphicFramePr>
        <p:xfrm>
          <a:off x="492220" y="1346053"/>
          <a:ext cx="8435774" cy="709318"/>
        </p:xfrm>
        <a:graphic>
          <a:graphicData uri="http://schemas.openxmlformats.org/drawingml/2006/table">
            <a:tbl>
              <a:tblPr firstRow="1" firstCol="1" bandRow="1">
                <a:tableStyleId>{5940675A-B579-460E-94D1-54222C63F5DA}</a:tableStyleId>
              </a:tblPr>
              <a:tblGrid>
                <a:gridCol w="6640100"/>
                <a:gridCol w="967740"/>
                <a:gridCol w="827934"/>
              </a:tblGrid>
              <a:tr h="445181">
                <a:tc rowSpan="2">
                  <a:txBody>
                    <a:bodyPr/>
                    <a:lstStyle/>
                    <a:p>
                      <a:pPr algn="ctr">
                        <a:lnSpc>
                          <a:spcPct val="107000"/>
                        </a:lnSpc>
                        <a:spcAft>
                          <a:spcPts val="0"/>
                        </a:spcAft>
                      </a:pPr>
                      <a:r>
                        <a:rPr lang="ru-RU" sz="1200" b="1" dirty="0" smtClean="0">
                          <a:effectLst/>
                        </a:rPr>
                        <a:t>Объем финансирования государственной программы (тыс. рублей)</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(план)</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(факт)</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4137">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1 543 500,1</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1 327 126,1</a:t>
                      </a:r>
                      <a:endParaRPr lang="ru-RU" sz="12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3" y="786193"/>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1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уровня экологической безопасности граждан, сохранение и рациональное использование природных ресурсов Республики Татарстан</a:t>
            </a:r>
            <a:endParaRPr kumimoji="0" lang="ru-RU" altLang="ru-RU" sz="20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97755885"/>
              </p:ext>
            </p:extLst>
          </p:nvPr>
        </p:nvGraphicFramePr>
        <p:xfrm>
          <a:off x="509120" y="2138973"/>
          <a:ext cx="8435773" cy="4587065"/>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1100" b="1" i="0" u="none" strike="noStrike" dirty="0" smtClean="0">
                          <a:solidFill>
                            <a:srgbClr val="000000"/>
                          </a:solidFill>
                          <a:effectLst/>
                          <a:latin typeface="+mn-lt"/>
                        </a:rPr>
                        <a:t>Целевые показатели реализации государственной программы</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план)</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факт)</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6831">
                <a:tc>
                  <a:txBody>
                    <a:bodyPr/>
                    <a:lstStyle/>
                    <a:p>
                      <a:pPr algn="just" fontAlgn="ctr"/>
                      <a:r>
                        <a:rPr lang="ru-RU" sz="800" b="0" i="0" u="none" strike="noStrike" dirty="0">
                          <a:solidFill>
                            <a:srgbClr val="000000"/>
                          </a:solidFill>
                          <a:effectLst/>
                          <a:latin typeface="+mn-lt"/>
                        </a:rPr>
                        <a:t>Количество муниципальных районов (городских округов), охваченных территориальной системой наблюдения за состоянием окружающей среды,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Доля </a:t>
                      </a:r>
                      <a:r>
                        <a:rPr lang="ru-RU" sz="800" b="0" i="0" u="none" strike="noStrike" dirty="0" err="1">
                          <a:solidFill>
                            <a:srgbClr val="000000"/>
                          </a:solidFill>
                          <a:effectLst/>
                          <a:latin typeface="+mn-lt"/>
                        </a:rPr>
                        <a:t>подтвержденности</a:t>
                      </a:r>
                      <a:r>
                        <a:rPr lang="ru-RU" sz="800" b="0" i="0" u="none" strike="noStrike" dirty="0">
                          <a:solidFill>
                            <a:srgbClr val="000000"/>
                          </a:solidFill>
                          <a:effectLst/>
                          <a:latin typeface="+mn-lt"/>
                        </a:rPr>
                        <a:t> прогнозов и предупреждений о неблагоприятных явлениях (тенденциях), связанных с состоянием окружающей среды, ее загрязнением,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93-95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93-95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Количество крупных городов Республики Татарстан, охваченных сводными расчетами загрязнения атмосферного воздуха,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Доля населения Республики Татарстан, имеющего доступ к достоверной информации о состоянии окружающей среды,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0,16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0,16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Доля населения от общего числа жителей Республики Татарстан, принимающих участие в природоохранных, эколого-просветительских мероприятиях,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31,5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Количество целевых материалов по экологической тематике, размещенных в печатных, электронных СМИ и транслируемых на городских, республиканских каналах,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810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Доля вторичных ресурсов, извлеченных в процессе раздельного сбора и обработки (сортировки) ТКО, от общего количества образовавшихся ТКО,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Соотношение площади территории, охваченной новыми данными геологических, гидрогеологических и </a:t>
                      </a:r>
                      <a:r>
                        <a:rPr lang="ru-RU" sz="800" b="0" i="0" u="none" strike="noStrike" dirty="0" err="1">
                          <a:solidFill>
                            <a:srgbClr val="000000"/>
                          </a:solidFill>
                          <a:effectLst/>
                          <a:latin typeface="+mn-lt"/>
                        </a:rPr>
                        <a:t>геоэкологических</a:t>
                      </a:r>
                      <a:r>
                        <a:rPr lang="ru-RU" sz="800" b="0" i="0" u="none" strike="noStrike" dirty="0">
                          <a:solidFill>
                            <a:srgbClr val="000000"/>
                          </a:solidFill>
                          <a:effectLst/>
                          <a:latin typeface="+mn-lt"/>
                        </a:rPr>
                        <a:t> исследований к общей площади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Количество выпусков номеров журнала «</a:t>
                      </a:r>
                      <a:r>
                        <a:rPr lang="ru-RU" sz="800" b="0" i="0" u="none" strike="noStrike" dirty="0" err="1">
                          <a:solidFill>
                            <a:srgbClr val="000000"/>
                          </a:solidFill>
                          <a:effectLst/>
                          <a:latin typeface="+mn-lt"/>
                        </a:rPr>
                        <a:t>Георесурсы</a:t>
                      </a:r>
                      <a:r>
                        <a:rPr lang="ru-RU" sz="800" b="0" i="0" u="none" strike="noStrike" dirty="0">
                          <a:solidFill>
                            <a:srgbClr val="000000"/>
                          </a:solidFill>
                          <a:effectLst/>
                          <a:latin typeface="+mn-lt"/>
                        </a:rPr>
                        <a:t>» тиражом 1000 экз., выпусков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Количество выявленных перспективных участков общераспространенных полезных ископаемых, участков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Соотношение площади территории, охваченной мониторингом геологической среды, к общей площади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Отношение количества муниципальных районов Республики Татарстан, охваченных мониторингом опасных экзогенных геологических процессов (ОЭГП), к количеству муниципальных районов Республики Татарстан, подверженных негативному влиянию ОЭГП,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Соотношение утвержденных эксплуатационных запасов подземных вод и их прогнозных эксплуатационных ресурсов,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40,4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7452">
                <a:tc>
                  <a:txBody>
                    <a:bodyPr/>
                    <a:lstStyle/>
                    <a:p>
                      <a:pPr algn="just" fontAlgn="ctr"/>
                      <a:r>
                        <a:rPr lang="ru-RU" sz="800" b="0" i="0" u="none" strike="noStrike" dirty="0">
                          <a:solidFill>
                            <a:srgbClr val="000000"/>
                          </a:solidFill>
                          <a:effectLst/>
                          <a:latin typeface="+mn-lt"/>
                        </a:rPr>
                        <a:t>Доля водозаборных сооружений, оснащенных системами учета воды, к общему количеству водозаборных сооружений,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just" fontAlgn="ctr"/>
                      <a:r>
                        <a:rPr lang="ru-RU" sz="800" b="0" i="0" u="none" strike="noStrike" dirty="0">
                          <a:solidFill>
                            <a:srgbClr val="000000"/>
                          </a:solidFill>
                          <a:effectLst/>
                          <a:latin typeface="+mn-lt"/>
                        </a:rPr>
                        <a:t>Доля водопользователей, осуществляющих использование водных объектов на основании предоставленных в установленном порядке прав пользования, к общему количеству пользователей, осуществление водопользования которыми предусматривает приобретение прав пользования водными объектами,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just" fontAlgn="ctr"/>
                      <a:r>
                        <a:rPr lang="ru-RU" sz="800" b="0" i="0" u="none" strike="noStrike" dirty="0">
                          <a:solidFill>
                            <a:srgbClr val="000000"/>
                          </a:solidFill>
                          <a:effectLst/>
                          <a:latin typeface="+mn-lt"/>
                        </a:rPr>
                        <a:t>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 находящимися в федеральной собственности,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7452">
                <a:tc>
                  <a:txBody>
                    <a:bodyPr/>
                    <a:lstStyle/>
                    <a:p>
                      <a:pPr algn="just" fontAlgn="ctr"/>
                      <a:r>
                        <a:rPr lang="ru-RU" sz="800" b="0" i="0" u="none" strike="noStrike" dirty="0">
                          <a:solidFill>
                            <a:srgbClr val="000000"/>
                          </a:solidFill>
                          <a:effectLst/>
                          <a:latin typeface="+mn-lt"/>
                        </a:rPr>
                        <a:t>Количество гидротехнических сооружений с неудовлетворительным и опасным уровнем безопасности, приведенных в безопасное техническое состояние,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Times New Roman"/>
                        </a:rPr>
                        <a:t>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Times New Roman"/>
                        </a:rPr>
                        <a:t>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09118" y="72033"/>
            <a:ext cx="7943850" cy="69806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на </a:t>
            </a:r>
            <a:r>
              <a:rPr lang="ru-RU" altLang="ru-RU" sz="1400" b="1" dirty="0" smtClean="0">
                <a:ea typeface="Calibri" panose="020F0502020204030204" pitchFamily="34" charset="0"/>
                <a:cs typeface="Times New Roman" panose="02020603050405020304" pitchFamily="18" charset="0"/>
              </a:rPr>
              <a:t>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2020 </a:t>
            </a:r>
            <a:r>
              <a:rPr lang="ru-RU" altLang="ru-RU" sz="1400" b="1" dirty="0">
                <a:ea typeface="Calibri" panose="020F0502020204030204" pitchFamily="34" charset="0"/>
                <a:cs typeface="Times New Roman" panose="02020603050405020304" pitchFamily="18" charset="0"/>
              </a:rPr>
              <a:t>годы</a:t>
            </a:r>
            <a:r>
              <a:rPr lang="ru-RU" altLang="ru-RU" sz="1400" b="1" dirty="0" smtClean="0">
                <a:ea typeface="Calibri" panose="020F0502020204030204" pitchFamily="34" charset="0"/>
                <a:cs typeface="Times New Roman" panose="02020603050405020304" pitchFamily="18" charset="0"/>
              </a:rPr>
              <a:t>»</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44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на </a:t>
            </a:r>
            <a:r>
              <a:rPr lang="ru-RU" altLang="ru-RU" sz="1400" b="1" dirty="0" smtClean="0">
                <a:ea typeface="Calibri" panose="020F0502020204030204" pitchFamily="34" charset="0"/>
                <a:cs typeface="Times New Roman" panose="02020603050405020304" pitchFamily="18" charset="0"/>
              </a:rPr>
              <a:t>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2020 </a:t>
            </a:r>
            <a:r>
              <a:rPr lang="ru-RU" altLang="ru-RU" sz="1400" b="1" dirty="0">
                <a:ea typeface="Calibri" panose="020F0502020204030204" pitchFamily="34" charset="0"/>
                <a:cs typeface="Times New Roman" panose="02020603050405020304" pitchFamily="18" charset="0"/>
              </a:rPr>
              <a:t>годы</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51249050"/>
              </p:ext>
            </p:extLst>
          </p:nvPr>
        </p:nvGraphicFramePr>
        <p:xfrm>
          <a:off x="537693" y="976539"/>
          <a:ext cx="8435773" cy="5341532"/>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1100" b="1" i="0" u="none" strike="noStrike" dirty="0" smtClean="0">
                          <a:solidFill>
                            <a:srgbClr val="000000"/>
                          </a:solidFill>
                          <a:effectLst/>
                          <a:latin typeface="+mn-lt"/>
                        </a:rPr>
                        <a:t>Целевые показатели реализации государственной программы</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план)</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год </a:t>
                      </a:r>
                      <a:br>
                        <a:rPr lang="ru-RU" sz="1100" b="1" u="none" strike="noStrike" dirty="0" smtClean="0">
                          <a:effectLst/>
                        </a:rPr>
                      </a:br>
                      <a:r>
                        <a:rPr lang="ru-RU" sz="1100" b="1" u="none" strike="noStrike" dirty="0" smtClean="0">
                          <a:effectLst/>
                        </a:rPr>
                        <a:t>(</a:t>
                      </a:r>
                      <a:r>
                        <a:rPr lang="ru-RU" sz="1100" b="1" u="none" strike="noStrike" dirty="0">
                          <a:effectLst/>
                        </a:rPr>
                        <a:t>факт)</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07452">
                <a:tc>
                  <a:txBody>
                    <a:bodyPr/>
                    <a:lstStyle/>
                    <a:p>
                      <a:pPr algn="l" fontAlgn="ctr"/>
                      <a:r>
                        <a:rPr lang="ru-RU" sz="800" b="0" i="0" u="none" strike="noStrike" dirty="0">
                          <a:solidFill>
                            <a:srgbClr val="000000"/>
                          </a:solidFill>
                          <a:effectLst/>
                          <a:latin typeface="+mn-lt"/>
                        </a:rPr>
                        <a:t>Доля гидротехнических сооружений с неудовлетворительным и опасным уровнем безопасности, приведенных в безопасное техническое состояние,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mn-lt"/>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Численность населения,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rgbClr val="000000"/>
                          </a:solidFill>
                          <a:effectLst/>
                          <a:latin typeface="+mn-lt"/>
                        </a:rPr>
                        <a:t>256 193</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rgbClr val="000000"/>
                          </a:solidFill>
                          <a:effectLst/>
                          <a:latin typeface="+mn-lt"/>
                        </a:rPr>
                        <a:t>258 643</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Объем выемки донных отложений в результате мероприятий по восстановлению и экологической реабилитации водных объектов, кв.километров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Площадь работ по восстановлению и экологической реабилитации водных объектов, тыс.кв.км.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303,2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303,2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Доля площади Республики Татарстан, занятой особо охраняемыми природными территориями всех уровней, в общей площади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2,53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2,53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a:solidFill>
                            <a:srgbClr val="000000"/>
                          </a:solidFill>
                          <a:effectLst/>
                          <a:latin typeface="+mn-lt"/>
                        </a:rPr>
                        <a:t>Доля площади Республики Татарстан, занятой особо охраняемыми природными территориями регионального и местного значения,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Количество выявленных и пресеченных нарушений на особо охраняемых природных территориях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Количество видов, занесенных в Красную книгу Республики Татарстан, переведенных в более «низкую» категорию редкости,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Количество видов, занесенных в Красную книгу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Количество видов, выведенных из Красной книги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a:solidFill>
                            <a:srgbClr val="000000"/>
                          </a:solidFill>
                          <a:effectLst/>
                          <a:latin typeface="+mn-lt"/>
                        </a:rPr>
                        <a:t>Количество изданий по вопросам особо охраняемых природных территорий,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a:solidFill>
                            <a:srgbClr val="000000"/>
                          </a:solidFill>
                          <a:effectLst/>
                          <a:latin typeface="+mn-lt"/>
                        </a:rPr>
                        <a:t>Количество учащихся, охваченных лекциями и иными публичными мероприятиями по вопросам ООПТ,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rgbClr val="000000"/>
                          </a:solidFill>
                          <a:effectLst/>
                          <a:latin typeface="+mn-lt"/>
                        </a:rPr>
                        <a:t>19 000</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rgbClr val="000000"/>
                          </a:solidFill>
                          <a:effectLst/>
                          <a:latin typeface="+mn-lt"/>
                        </a:rPr>
                        <a:t>19 000</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a:solidFill>
                            <a:srgbClr val="000000"/>
                          </a:solidFill>
                          <a:effectLst/>
                          <a:latin typeface="+mn-lt"/>
                        </a:rPr>
                        <a:t>Доля видов охотничьих ресурсов, по которым ведется мониторинг численности, в общем количестве видов охотничьих ресурсов, обитающих на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a:solidFill>
                            <a:srgbClr val="000000"/>
                          </a:solidFill>
                          <a:effectLst/>
                          <a:latin typeface="+mn-lt"/>
                        </a:rPr>
                        <a:t>Доля выявленных нарушений в сфере федерального государственного охотничьего надзора, по которым вынесены постановления о привлечении к ответственности, к общему количеству установленных фактов нарушений,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Доля площади охотничьих угодий, на которых проведено внутрихозяйственное охотустройство, в общей площади охотничьих угодий,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Площадь акватории, очищенной от брошенных орудий лова (вылова), кв.км.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878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a:solidFill>
                            <a:srgbClr val="000000"/>
                          </a:solidFill>
                          <a:effectLst/>
                          <a:latin typeface="+mn-lt"/>
                        </a:rPr>
                        <a:t>Количество исходящих документов в сфере экологического нормирования, касающегося государственного регулирования негативного воздействия на окружающую среду,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960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1078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7666">
                <a:tc>
                  <a:txBody>
                    <a:bodyPr/>
                    <a:lstStyle/>
                    <a:p>
                      <a:pPr algn="l" fontAlgn="ctr"/>
                      <a:r>
                        <a:rPr lang="ru-RU" sz="800" b="0" i="0" u="none" strike="noStrike" dirty="0">
                          <a:solidFill>
                            <a:srgbClr val="000000"/>
                          </a:solidFill>
                          <a:effectLst/>
                          <a:latin typeface="+mn-lt"/>
                        </a:rPr>
                        <a:t>Соотношение количества зарегистрированных обращений в области охраны окружающей среды при планировании хозяйственной и иной деятельности, территориального планировании и государственной экологической экспертизы и количества подготовленных согласований и проведенных государственных экологических экспертиз,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dirty="0">
                          <a:solidFill>
                            <a:srgbClr val="000000"/>
                          </a:solidFill>
                          <a:effectLst/>
                          <a:latin typeface="+mn-lt"/>
                        </a:rPr>
                        <a:t>Доля автотранспортных средств с повышенным содержанием загрязняющих веществ в отработавших газах в общем количестве проверенных автомобилей,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6218">
                <a:tc>
                  <a:txBody>
                    <a:bodyPr/>
                    <a:lstStyle/>
                    <a:p>
                      <a:pPr algn="l" fontAlgn="ctr"/>
                      <a:r>
                        <a:rPr lang="ru-RU" sz="800" b="0" i="0" u="none" strike="noStrike" dirty="0">
                          <a:solidFill>
                            <a:srgbClr val="000000"/>
                          </a:solidFill>
                          <a:effectLst/>
                          <a:latin typeface="+mn-lt"/>
                        </a:rPr>
                        <a:t>Доля </a:t>
                      </a:r>
                      <a:r>
                        <a:rPr lang="ru-RU" sz="800" b="0" i="0" u="none" strike="noStrike" dirty="0" err="1">
                          <a:solidFill>
                            <a:srgbClr val="000000"/>
                          </a:solidFill>
                          <a:effectLst/>
                          <a:latin typeface="+mn-lt"/>
                        </a:rPr>
                        <a:t>рекультивируемых</a:t>
                      </a:r>
                      <a:r>
                        <a:rPr lang="ru-RU" sz="800" b="0" i="0" u="none" strike="noStrike" dirty="0">
                          <a:solidFill>
                            <a:srgbClr val="000000"/>
                          </a:solidFill>
                          <a:effectLst/>
                          <a:latin typeface="+mn-lt"/>
                        </a:rPr>
                        <a:t> земель,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6831">
                <a:tc>
                  <a:txBody>
                    <a:bodyPr/>
                    <a:lstStyle/>
                    <a:p>
                      <a:pPr algn="l" fontAlgn="ctr"/>
                      <a:r>
                        <a:rPr lang="ru-RU" sz="800" b="0" i="0" u="none" strike="noStrike" dirty="0">
                          <a:solidFill>
                            <a:srgbClr val="000000"/>
                          </a:solidFill>
                          <a:effectLst/>
                          <a:latin typeface="+mn-lt"/>
                        </a:rPr>
                        <a:t>Доля загрязненных (без очистки) сточных вод в общем объеме водоотведения,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mn-lt"/>
                        </a:rPr>
                        <a:t>11,8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11,8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6211">
                <a:tc>
                  <a:txBody>
                    <a:bodyPr/>
                    <a:lstStyle/>
                    <a:p>
                      <a:pPr algn="l" fontAlgn="ctr"/>
                      <a:r>
                        <a:rPr lang="ru-RU" sz="800" b="0" i="0" u="none" strike="noStrike" dirty="0">
                          <a:solidFill>
                            <a:srgbClr val="000000"/>
                          </a:solidFill>
                          <a:effectLst/>
                          <a:latin typeface="+mn-lt"/>
                        </a:rPr>
                        <a:t>Доля уловленных и обезвреженных загрязняющих атмосферный воздух веществ в общем количестве отходящих загрязняющих веществ от стационарных источников,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rgbClr val="000000"/>
                          </a:solidFill>
                          <a:effectLst/>
                          <a:latin typeface="+mn-lt"/>
                        </a:rPr>
                        <a:t>59,8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000000"/>
                          </a:solidFill>
                          <a:effectLst/>
                          <a:latin typeface="+mn-lt"/>
                        </a:rPr>
                        <a:t>59,8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33059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521215917"/>
              </p:ext>
            </p:extLst>
          </p:nvPr>
        </p:nvGraphicFramePr>
        <p:xfrm>
          <a:off x="537693" y="5270819"/>
          <a:ext cx="7587130" cy="832801"/>
        </p:xfrm>
        <a:graphic>
          <a:graphicData uri="http://schemas.openxmlformats.org/drawingml/2006/table">
            <a:tbl>
              <a:tblPr>
                <a:tableStyleId>{5C22544A-7EE6-4342-B048-85BDC9FD1C3A}</a:tableStyleId>
              </a:tblPr>
              <a:tblGrid>
                <a:gridCol w="7202800"/>
                <a:gridCol w="384330"/>
              </a:tblGrid>
              <a:tr h="519611">
                <a:tc gridSpan="2">
                  <a:txBody>
                    <a:bodyPr/>
                    <a:lstStyle/>
                    <a:p>
                      <a:pPr algn="l" fontAlgn="ctr"/>
                      <a:r>
                        <a:rPr lang="ru-RU" sz="1000" b="1" i="1" u="none" strike="noStrike" dirty="0">
                          <a:solidFill>
                            <a:schemeClr val="accent1"/>
                          </a:solidFill>
                          <a:effectLst/>
                        </a:rPr>
                        <a:t>Ответственный исполнитель ГП: Министерство экологии и природных ресурсов Республики Татарстан</a:t>
                      </a:r>
                      <a:endParaRPr lang="ru-RU" sz="1000" b="1" i="1" u="none" strike="noStrike" dirty="0">
                        <a:solidFill>
                          <a:schemeClr val="accent1"/>
                        </a:solidFill>
                        <a:effectLst/>
                        <a:latin typeface="Times New Roman" panose="02020603050405020304" pitchFamily="18" charset="0"/>
                      </a:endParaRPr>
                    </a:p>
                  </a:txBody>
                  <a:tcPr marL="5694" marR="5694" marT="5694" marB="0" anchor="ctr">
                    <a:solidFill>
                      <a:schemeClr val="bg1"/>
                    </a:solidFill>
                  </a:tcPr>
                </a:tc>
                <a:tc hMerge="1">
                  <a:txBody>
                    <a:bodyPr/>
                    <a:lstStyle/>
                    <a:p>
                      <a:endParaRPr lang="ru-RU"/>
                    </a:p>
                  </a:txBody>
                  <a:tcPr/>
                </a:tc>
              </a:tr>
              <a:tr h="313190">
                <a:tc>
                  <a:txBody>
                    <a:bodyPr/>
                    <a:lstStyle/>
                    <a:p>
                      <a:pPr algn="l" fontAlgn="ctr"/>
                      <a:r>
                        <a:rPr lang="ru-RU" sz="1000" b="1" i="1" u="none" strike="noStrike" dirty="0">
                          <a:solidFill>
                            <a:schemeClr val="accent6"/>
                          </a:solidFill>
                          <a:effectLst/>
                        </a:rPr>
                        <a:t>Официальный сайт, на котором размещена государственная программа и отчеты о ходе ее </a:t>
                      </a:r>
                      <a:r>
                        <a:rPr lang="ru-RU" sz="1000" b="1" i="1" u="none" strike="noStrike" dirty="0" smtClean="0">
                          <a:solidFill>
                            <a:schemeClr val="accent6"/>
                          </a:solidFill>
                          <a:effectLst/>
                        </a:rPr>
                        <a:t>реализации, находится </a:t>
                      </a:r>
                      <a:r>
                        <a:rPr lang="ru-RU" sz="1000" b="1" i="1" u="none" strike="noStrike" dirty="0">
                          <a:solidFill>
                            <a:schemeClr val="accent6"/>
                          </a:solidFill>
                          <a:effectLst/>
                        </a:rPr>
                        <a:t>по </a:t>
                      </a:r>
                      <a:r>
                        <a:rPr lang="ru-RU" sz="1000" b="1" i="1" u="none" strike="noStrike" dirty="0" smtClean="0">
                          <a:solidFill>
                            <a:schemeClr val="accent6"/>
                          </a:solidFill>
                          <a:effectLst/>
                        </a:rPr>
                        <a:t>адресу</a:t>
                      </a:r>
                      <a:r>
                        <a:rPr lang="ru-RU" sz="1000" b="1" i="1" u="none" strike="noStrike" dirty="0" smtClean="0">
                          <a:solidFill>
                            <a:srgbClr val="FFC000"/>
                          </a:solidFill>
                          <a:effectLst/>
                        </a:rPr>
                        <a:t>: </a:t>
                      </a:r>
                      <a:r>
                        <a:rPr lang="en-US" sz="1000" b="1" i="1" u="none" strike="noStrike" dirty="0" smtClean="0">
                          <a:solidFill>
                            <a:schemeClr val="accent6"/>
                          </a:solidFill>
                          <a:effectLst/>
                        </a:rPr>
                        <a:t>http://eco.tatarstan.ru</a:t>
                      </a:r>
                      <a:endParaRPr lang="ru-RU" sz="1000" b="1" i="1" u="none" strike="noStrike" dirty="0">
                        <a:solidFill>
                          <a:schemeClr val="accent6"/>
                        </a:solidFill>
                        <a:effectLst/>
                        <a:latin typeface="Times New Roman" panose="02020603050405020304" pitchFamily="18" charset="0"/>
                      </a:endParaRPr>
                    </a:p>
                  </a:txBody>
                  <a:tcPr marL="5694" marR="5694" marT="5694" marB="0" anchor="ctr">
                    <a:solidFill>
                      <a:schemeClr val="bg1"/>
                    </a:solidFill>
                  </a:tcPr>
                </a:tc>
                <a:tc>
                  <a:txBody>
                    <a:bodyPr/>
                    <a:lstStyle/>
                    <a:p>
                      <a:pPr algn="ctr" fontAlgn="ctr"/>
                      <a:endParaRPr lang="ru-RU" sz="800" b="0" i="0" u="none" strike="noStrike" dirty="0">
                        <a:solidFill>
                          <a:srgbClr val="000000"/>
                        </a:solidFill>
                        <a:effectLst/>
                        <a:latin typeface="Times New Roman" panose="02020603050405020304" pitchFamily="18" charset="0"/>
                      </a:endParaRPr>
                    </a:p>
                  </a:txBody>
                  <a:tcPr marL="5694" marR="5694" marT="5694" marB="0" anchor="ctr">
                    <a:solidFill>
                      <a:schemeClr val="bg1"/>
                    </a:solidFill>
                  </a:tcPr>
                </a:tc>
              </a:tr>
            </a:tbl>
          </a:graphicData>
        </a:graphic>
      </p:graphicFrame>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на </a:t>
            </a:r>
            <a:r>
              <a:rPr lang="ru-RU" altLang="ru-RU" sz="1400" b="1" dirty="0" smtClean="0">
                <a:ea typeface="Calibri" panose="020F0502020204030204" pitchFamily="34" charset="0"/>
                <a:cs typeface="Times New Roman" panose="02020603050405020304" pitchFamily="18" charset="0"/>
              </a:rPr>
              <a:t>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2020 </a:t>
            </a:r>
            <a:r>
              <a:rPr lang="ru-RU" altLang="ru-RU" sz="1400" b="1" dirty="0">
                <a:ea typeface="Calibri" panose="020F0502020204030204" pitchFamily="34" charset="0"/>
                <a:cs typeface="Times New Roman" panose="02020603050405020304" pitchFamily="18" charset="0"/>
              </a:rPr>
              <a:t>годы</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27024664"/>
              </p:ext>
            </p:extLst>
          </p:nvPr>
        </p:nvGraphicFramePr>
        <p:xfrm>
          <a:off x="537693" y="911224"/>
          <a:ext cx="8435773" cy="4125596"/>
        </p:xfrm>
        <a:graphic>
          <a:graphicData uri="http://schemas.openxmlformats.org/drawingml/2006/table">
            <a:tbl>
              <a:tblPr>
                <a:tableStyleId>{5940675A-B579-460E-94D1-54222C63F5DA}</a:tableStyleId>
              </a:tblPr>
              <a:tblGrid>
                <a:gridCol w="6961969"/>
                <a:gridCol w="746679"/>
                <a:gridCol w="727125"/>
              </a:tblGrid>
              <a:tr h="235384">
                <a:tc>
                  <a:txBody>
                    <a:bodyPr/>
                    <a:lstStyle/>
                    <a:p>
                      <a:pPr algn="ctr" fontAlgn="ctr"/>
                      <a:r>
                        <a:rPr lang="ru-RU" sz="1100" b="1" i="0" u="none" strike="noStrike" dirty="0" smtClean="0">
                          <a:solidFill>
                            <a:srgbClr val="000000"/>
                          </a:solidFill>
                          <a:effectLst/>
                          <a:latin typeface="+mn-lt"/>
                        </a:rPr>
                        <a:t>Целевые показатели реализации государственной программы</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план)</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факт)</a:t>
                      </a:r>
                      <a:endParaRPr lang="ru-RU" sz="11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9952">
                <a:tc>
                  <a:txBody>
                    <a:bodyPr/>
                    <a:lstStyle/>
                    <a:p>
                      <a:pPr algn="l" fontAlgn="ctr"/>
                      <a:r>
                        <a:rPr lang="ru-RU" sz="800" b="0" i="0" u="none" strike="noStrike" dirty="0">
                          <a:solidFill>
                            <a:srgbClr val="000000"/>
                          </a:solidFill>
                          <a:effectLst/>
                          <a:latin typeface="+mn-lt"/>
                        </a:rPr>
                        <a:t>Соотношение количества отчетов о результатах геологоразведочных работ и количества проведенных государственных экспертиз,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dirty="0">
                          <a:solidFill>
                            <a:srgbClr val="000000"/>
                          </a:solidFill>
                          <a:effectLst/>
                          <a:latin typeface="+mn-lt"/>
                        </a:rPr>
                        <a:t>Соотношение фактического объема поисково-разведочного бурения нефтяных скважин к запланированному,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dirty="0">
                          <a:solidFill>
                            <a:srgbClr val="000000"/>
                          </a:solidFill>
                          <a:effectLst/>
                          <a:latin typeface="+mn-lt"/>
                        </a:rPr>
                        <a:t>Соотношение фактического объема эксплуатационного бурения нефтяных скважин к запланированному,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118,4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9952">
                <a:tc>
                  <a:txBody>
                    <a:bodyPr/>
                    <a:lstStyle/>
                    <a:p>
                      <a:pPr algn="l" fontAlgn="ctr"/>
                      <a:r>
                        <a:rPr lang="ru-RU" sz="800" b="0" i="0" u="none" strike="noStrike">
                          <a:solidFill>
                            <a:srgbClr val="000000"/>
                          </a:solidFill>
                          <a:effectLst/>
                          <a:latin typeface="+mn-lt"/>
                        </a:rPr>
                        <a:t>Соотношение количества удовлетворенных заявок на предоставление геологической информации к общему количеству обращений,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9952">
                <a:tc>
                  <a:txBody>
                    <a:bodyPr/>
                    <a:lstStyle/>
                    <a:p>
                      <a:pPr algn="l" fontAlgn="ctr"/>
                      <a:r>
                        <a:rPr lang="ru-RU" sz="800" b="0" i="0" u="none" strike="noStrike">
                          <a:solidFill>
                            <a:srgbClr val="000000"/>
                          </a:solidFill>
                          <a:effectLst/>
                          <a:latin typeface="+mn-lt"/>
                        </a:rPr>
                        <a:t>Ежегодный утвержденный баланс запасов общераспространенных полезных ископаемых Республики Татарстан, (ежегодно до 2020 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a:solidFill>
                            <a:srgbClr val="000000"/>
                          </a:solidFill>
                          <a:effectLst/>
                          <a:latin typeface="+mn-lt"/>
                        </a:rPr>
                        <a:t>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 разведки и добычи полезных ископаемых,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a:solidFill>
                            <a:srgbClr val="000000"/>
                          </a:solidFill>
                          <a:effectLst/>
                          <a:latin typeface="+mn-lt"/>
                        </a:rPr>
                        <a:t>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 оговоренных в лицензии, при пользовании недрами на территории Российской Федерации по участкам недр, содержащим общераспространенные полезные ископаемые, или участкам недр местного значения к утвержденным плановым значениям,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a:solidFill>
                            <a:srgbClr val="000000"/>
                          </a:solidFill>
                          <a:effectLst/>
                          <a:latin typeface="+mn-lt"/>
                        </a:rPr>
                        <a:t>Доля устраненных нарушений из числа выявленных нарушений в сфере природопользования и охраны окружающей среды,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98,1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8908">
                <a:tc>
                  <a:txBody>
                    <a:bodyPr/>
                    <a:lstStyle/>
                    <a:p>
                      <a:pPr algn="l" fontAlgn="ctr"/>
                      <a:r>
                        <a:rPr lang="ru-RU" sz="800" b="0" i="0" u="none" strike="noStrike">
                          <a:solidFill>
                            <a:srgbClr val="000000"/>
                          </a:solidFill>
                          <a:effectLst/>
                          <a:latin typeface="+mn-lt"/>
                        </a:rPr>
                        <a:t>Количество отобранных проб внешней среды (вода, воздух и почва),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35 140</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35 140</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4643">
                <a:tc>
                  <a:txBody>
                    <a:bodyPr/>
                    <a:lstStyle/>
                    <a:p>
                      <a:pPr algn="l" fontAlgn="ctr"/>
                      <a:r>
                        <a:rPr lang="ru-RU" sz="800" b="0" i="0" u="none" strike="noStrike">
                          <a:solidFill>
                            <a:srgbClr val="000000"/>
                          </a:solidFill>
                          <a:effectLst/>
                          <a:latin typeface="+mn-lt"/>
                        </a:rPr>
                        <a:t>Количество проведённых лабораторных анализов отобранных проб внешней среды (вода, воздух и почва),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64 440</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rgbClr val="000000"/>
                          </a:solidFill>
                          <a:effectLst/>
                          <a:latin typeface="+mn-lt"/>
                        </a:rPr>
                        <a:t>64 440</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9952">
                <a:tc>
                  <a:txBody>
                    <a:bodyPr/>
                    <a:lstStyle/>
                    <a:p>
                      <a:pPr algn="l" fontAlgn="ctr"/>
                      <a:r>
                        <a:rPr lang="ru-RU" sz="800" b="0" i="0" u="none" strike="noStrike">
                          <a:solidFill>
                            <a:srgbClr val="000000"/>
                          </a:solidFill>
                          <a:effectLst/>
                          <a:latin typeface="+mn-lt"/>
                        </a:rPr>
                        <a:t>Выполнение Государственного заказа на управление в сфере охраны окружающей среды и природопользования,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96872">
                <a:tc>
                  <a:txBody>
                    <a:bodyPr/>
                    <a:lstStyle/>
                    <a:p>
                      <a:pPr algn="l" fontAlgn="ctr"/>
                      <a:r>
                        <a:rPr lang="ru-RU" sz="800" b="0" i="0" u="none" strike="noStrike" dirty="0">
                          <a:solidFill>
                            <a:srgbClr val="000000"/>
                          </a:solidFill>
                          <a:effectLst/>
                          <a:latin typeface="+mn-lt"/>
                        </a:rPr>
                        <a:t>Доля выполненных Министерством экологии и природных ресурсов Республики Татарстан в установленные контрольные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в общем объеме поручений, для которых указанными лицами установлен срок выполнения, </a:t>
                      </a:r>
                      <a:r>
                        <a:rPr lang="ru-RU" sz="800" b="0" i="0" u="none" strike="noStrike" dirty="0" smtClean="0">
                          <a:solidFill>
                            <a:srgbClr val="000000"/>
                          </a:solidFill>
                          <a:effectLst/>
                          <a:latin typeface="+mn-lt"/>
                        </a:rPr>
                        <a:t>процентов</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9952">
                <a:tc>
                  <a:txBody>
                    <a:bodyPr/>
                    <a:lstStyle/>
                    <a:p>
                      <a:pPr algn="l" fontAlgn="ctr"/>
                      <a:r>
                        <a:rPr lang="ru-RU" sz="800" b="0" i="0" u="none" strike="noStrike" dirty="0">
                          <a:solidFill>
                            <a:srgbClr val="000000"/>
                          </a:solidFill>
                          <a:effectLst/>
                          <a:latin typeface="+mn-lt"/>
                        </a:rPr>
                        <a:t>Доля выполненных Министерством экологии и природных ресурсов Республики Татарстан персонифицированных поручений, данных в законах Республики Татарстан, указах Президента Республики Татарстан, постановлениях и распоряжениях Кабинета Министров Республики Татарстан, в общем количестве персонифицированных поручений, данных в указанных нормативных актах, в том числе доля своевременно обновленных отчетов от общего количества регламентных публикаций отчетов в системе "Открытый Татарстан", </a:t>
                      </a:r>
                      <a:r>
                        <a:rPr lang="ru-RU" sz="800" b="0" i="0" u="none" strike="noStrike" dirty="0" smtClean="0">
                          <a:solidFill>
                            <a:srgbClr val="000000"/>
                          </a:solidFill>
                          <a:effectLst/>
                          <a:latin typeface="+mn-lt"/>
                        </a:rPr>
                        <a:t>процентов</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6842">
                <a:tc>
                  <a:txBody>
                    <a:bodyPr/>
                    <a:lstStyle/>
                    <a:p>
                      <a:pPr algn="l" fontAlgn="ctr"/>
                      <a:r>
                        <a:rPr lang="ru-RU" sz="800" b="0" i="0" u="none" strike="noStrike" dirty="0">
                          <a:solidFill>
                            <a:srgbClr val="000000"/>
                          </a:solidFill>
                          <a:effectLst/>
                          <a:latin typeface="+mn-lt"/>
                        </a:rPr>
                        <a:t>Доля стоимости государственных (муниципальных) контрактов, заключенных по результатам несостоявшихся конкурентных способов закупок, в общей стоимости заключенных контрактов,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9560">
                <a:tc>
                  <a:txBody>
                    <a:bodyPr/>
                    <a:lstStyle/>
                    <a:p>
                      <a:pPr algn="l" fontAlgn="ctr"/>
                      <a:r>
                        <a:rPr lang="ru-RU" sz="800" b="0" i="0" u="none" strike="noStrike" dirty="0">
                          <a:solidFill>
                            <a:srgbClr val="000000"/>
                          </a:solidFill>
                          <a:effectLst/>
                          <a:latin typeface="+mn-lt"/>
                        </a:rPr>
                        <a:t>Расходы консолидированного бюджета Республики Татарстан на охрану окружающей среды, воспроизводство и использование природных ресурсов в расчете на одного жителя,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297,09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397,4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77171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83013098"/>
              </p:ext>
            </p:extLst>
          </p:nvPr>
        </p:nvGraphicFramePr>
        <p:xfrm>
          <a:off x="608330" y="1262421"/>
          <a:ext cx="8320015" cy="695536"/>
        </p:xfrm>
        <a:graphic>
          <a:graphicData uri="http://schemas.openxmlformats.org/drawingml/2006/table">
            <a:tbl>
              <a:tblPr firstRow="1" firstCol="1" bandRow="1">
                <a:tableStyleId>{5940675A-B579-460E-94D1-54222C63F5DA}</a:tableStyleId>
              </a:tblPr>
              <a:tblGrid>
                <a:gridCol w="5762613"/>
                <a:gridCol w="1278701"/>
                <a:gridCol w="1278701"/>
              </a:tblGrid>
              <a:tr h="436531">
                <a:tc rowSpan="2">
                  <a:txBody>
                    <a:bodyPr/>
                    <a:lstStyle/>
                    <a:p>
                      <a:pPr algn="ctr">
                        <a:spcAft>
                          <a:spcPts val="0"/>
                        </a:spcAft>
                      </a:pPr>
                      <a:r>
                        <a:rPr lang="ru-RU" sz="1400" b="1" dirty="0">
                          <a:effectLst/>
                          <a:latin typeface="+mn-lt"/>
                        </a:rPr>
                        <a:t> </a:t>
                      </a:r>
                      <a:r>
                        <a:rPr lang="ru-RU" sz="1400" b="1" dirty="0" smtClean="0">
                          <a:effectLst/>
                          <a:latin typeface="+mn-lt"/>
                        </a:rPr>
                        <a:t>Объемы финансирования государственной программы </a:t>
                      </a:r>
                    </a:p>
                    <a:p>
                      <a:pPr algn="ctr">
                        <a:spcAft>
                          <a:spcPts val="0"/>
                        </a:spcAft>
                      </a:pPr>
                      <a:r>
                        <a:rPr lang="ru-RU" sz="1400" b="1" dirty="0" smtClean="0">
                          <a:effectLst/>
                          <a:latin typeface="+mn-lt"/>
                        </a:rPr>
                        <a:t>(тыс. рублей)</a:t>
                      </a:r>
                      <a:endParaRPr lang="ru-RU" sz="14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latin typeface="+mn-lt"/>
                        </a:rPr>
                        <a:t>2017 </a:t>
                      </a:r>
                      <a:r>
                        <a:rPr lang="ru-RU" sz="1400" b="1" dirty="0">
                          <a:effectLst/>
                          <a:latin typeface="+mn-lt"/>
                        </a:rPr>
                        <a:t>год </a:t>
                      </a:r>
                    </a:p>
                    <a:p>
                      <a:pPr algn="ctr">
                        <a:spcAft>
                          <a:spcPts val="0"/>
                        </a:spcAft>
                      </a:pPr>
                      <a:r>
                        <a:rPr lang="ru-RU" sz="1400" b="1" dirty="0">
                          <a:effectLst/>
                          <a:latin typeface="+mn-lt"/>
                        </a:rPr>
                        <a:t>(план)</a:t>
                      </a:r>
                      <a:endParaRPr lang="ru-RU" sz="14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latin typeface="+mn-lt"/>
                        </a:rPr>
                        <a:t>2017 </a:t>
                      </a:r>
                      <a:r>
                        <a:rPr lang="ru-RU" sz="1400" b="1" dirty="0">
                          <a:effectLst/>
                          <a:latin typeface="+mn-lt"/>
                        </a:rPr>
                        <a:t>год </a:t>
                      </a:r>
                    </a:p>
                    <a:p>
                      <a:pPr algn="ctr">
                        <a:spcAft>
                          <a:spcPts val="0"/>
                        </a:spcAft>
                      </a:pPr>
                      <a:r>
                        <a:rPr lang="ru-RU" sz="1400" b="1" dirty="0">
                          <a:effectLst/>
                          <a:latin typeface="+mn-lt"/>
                        </a:rPr>
                        <a:t>(факт)</a:t>
                      </a:r>
                      <a:endParaRPr lang="ru-RU" sz="14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9005">
                <a:tc vMerge="1">
                  <a:txBody>
                    <a:bodyPr/>
                    <a:lstStyle/>
                    <a:p>
                      <a:endParaRPr lang="ru-RU"/>
                    </a:p>
                  </a:txBody>
                  <a:tcPr/>
                </a:tc>
                <a:tc>
                  <a:txBody>
                    <a:bodyPr/>
                    <a:lstStyle/>
                    <a:p>
                      <a:pPr algn="ctr">
                        <a:spcAft>
                          <a:spcPts val="0"/>
                        </a:spcAft>
                      </a:pPr>
                      <a:r>
                        <a:rPr lang="ru-RU" sz="1400" b="1" dirty="0" smtClean="0">
                          <a:effectLst/>
                          <a:latin typeface="+mn-lt"/>
                          <a:ea typeface="Times New Roman" panose="02020603050405020304" pitchFamily="18" charset="0"/>
                        </a:rPr>
                        <a:t>12 192 677,1</a:t>
                      </a:r>
                      <a:endParaRPr lang="ru-RU" sz="14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b="1" dirty="0" smtClean="0">
                          <a:effectLst/>
                          <a:latin typeface="+mn-lt"/>
                          <a:ea typeface="Times New Roman" panose="02020603050405020304" pitchFamily="18" charset="0"/>
                        </a:rPr>
                        <a:t>12 067 089,1</a:t>
                      </a:r>
                      <a:endParaRPr lang="ru-RU" sz="14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65671863"/>
              </p:ext>
            </p:extLst>
          </p:nvPr>
        </p:nvGraphicFramePr>
        <p:xfrm>
          <a:off x="612775" y="1972454"/>
          <a:ext cx="8320014" cy="2934826"/>
        </p:xfrm>
        <a:graphic>
          <a:graphicData uri="http://schemas.openxmlformats.org/drawingml/2006/table">
            <a:tbl>
              <a:tblPr firstRow="1" firstCol="1" bandRow="1">
                <a:tableStyleId>{5940675A-B579-460E-94D1-54222C63F5DA}</a:tableStyleId>
              </a:tblPr>
              <a:tblGrid>
                <a:gridCol w="5759450"/>
                <a:gridCol w="1277690"/>
                <a:gridCol w="1282874"/>
              </a:tblGrid>
              <a:tr h="297581">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effectLst/>
                          <a:latin typeface="+mn-lt"/>
                        </a:rPr>
                        <a:t>2017 </a:t>
                      </a:r>
                      <a:r>
                        <a:rPr lang="ru-RU" sz="1000" b="1" dirty="0">
                          <a:effectLst/>
                          <a:latin typeface="+mn-lt"/>
                        </a:rPr>
                        <a:t>год (план)</a:t>
                      </a:r>
                      <a:endParaRPr lang="ru-RU" sz="1000" b="1"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effectLst/>
                          <a:latin typeface="+mn-lt"/>
                        </a:rPr>
                        <a:t>2017 </a:t>
                      </a:r>
                      <a:r>
                        <a:rPr lang="ru-RU" sz="1000" b="1" dirty="0">
                          <a:effectLst/>
                          <a:latin typeface="+mn-lt"/>
                        </a:rPr>
                        <a:t>год (факт)</a:t>
                      </a:r>
                      <a:endParaRPr lang="ru-RU" sz="1000" b="1"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0314">
                <a:tc>
                  <a:txBody>
                    <a:bodyPr/>
                    <a:lstStyle/>
                    <a:p>
                      <a:pPr algn="just">
                        <a:spcAft>
                          <a:spcPts val="0"/>
                        </a:spcAft>
                      </a:pPr>
                      <a:r>
                        <a:rPr lang="ru-RU" sz="1000" dirty="0">
                          <a:effectLst/>
                          <a:latin typeface="+mn-lt"/>
                        </a:rPr>
                        <a:t>Доля населения, систематически занимающегося физической культурой и спортом, в общей численности населения, %</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42</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42</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0314">
                <a:tc>
                  <a:txBody>
                    <a:bodyPr/>
                    <a:lstStyle/>
                    <a:p>
                      <a:pPr algn="just">
                        <a:spcAft>
                          <a:spcPts val="0"/>
                        </a:spcAft>
                      </a:pPr>
                      <a:r>
                        <a:rPr lang="ru-RU" sz="1000" dirty="0">
                          <a:effectLst/>
                          <a:latin typeface="+mn-lt"/>
                        </a:rPr>
                        <a:t>Численность спортсменов, включенных в список кандидатов в спортивные сборные команды Российской Федерации, человек</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564</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564</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94094">
                <a:tc>
                  <a:txBody>
                    <a:bodyPr/>
                    <a:lstStyle/>
                    <a:p>
                      <a:pPr algn="just">
                        <a:spcAft>
                          <a:spcPts val="0"/>
                        </a:spcAft>
                      </a:pPr>
                      <a:r>
                        <a:rPr lang="ru-RU" sz="1000" dirty="0">
                          <a:effectLst/>
                          <a:latin typeface="+mn-lt"/>
                        </a:rPr>
                        <a:t>Доля обучающихся и студентов, систематически занимающихся физической культурой и спортом, в общей численности обучающихся и студентов, процентов</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82,5</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52,5</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4285">
                <a:tc>
                  <a:txBody>
                    <a:bodyPr/>
                    <a:lstStyle/>
                    <a:p>
                      <a:pPr algn="just">
                        <a:spcAft>
                          <a:spcPts val="0"/>
                        </a:spcAft>
                      </a:pPr>
                      <a:r>
                        <a:rPr lang="ru-RU" sz="1000" dirty="0">
                          <a:effectLst/>
                          <a:latin typeface="+mn-lt"/>
                        </a:rPr>
                        <a:t>Количество спортивных сооружений на 100 тыс. человек населения, единиц</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276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276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9111">
                <a:tc>
                  <a:txBody>
                    <a:bodyPr/>
                    <a:lstStyle/>
                    <a:p>
                      <a:pPr algn="just">
                        <a:spcAft>
                          <a:spcPts val="0"/>
                        </a:spcAft>
                      </a:pPr>
                      <a:r>
                        <a:rPr lang="ru-RU" sz="1000" dirty="0">
                          <a:effectLst/>
                          <a:latin typeface="+mn-lt"/>
                        </a:rPr>
                        <a:t>Единовременная пропускная способность объектов спорта, процентов</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34,43</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34,43</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157">
                <a:tc>
                  <a:txBody>
                    <a:bodyPr/>
                    <a:lstStyle/>
                    <a:p>
                      <a:pPr algn="just">
                        <a:spcAft>
                          <a:spcPts val="0"/>
                        </a:spcAft>
                      </a:pPr>
                      <a:r>
                        <a:rPr lang="ru-RU" sz="1000" dirty="0">
                          <a:effectLst/>
                          <a:latin typeface="+mn-lt"/>
                        </a:rPr>
                        <a:t>Охват детей и молодежи организованными формами отдыха, тыс. человек</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218,6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218,6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19370">
                <a:tc>
                  <a:txBody>
                    <a:bodyPr/>
                    <a:lstStyle/>
                    <a:p>
                      <a:pPr algn="just">
                        <a:spcAft>
                          <a:spcPts val="0"/>
                        </a:spcAft>
                      </a:pPr>
                      <a:r>
                        <a:rPr lang="ru-RU" sz="1000" dirty="0">
                          <a:effectLst/>
                          <a:latin typeface="+mn-lt"/>
                        </a:rPr>
                        <a:t>Удельный вес сельской молодежи, участвующей в программах социально-экономического развития, по отношению к общему количеству сельской молодежи, процентов</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58,4</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58,4</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9100">
                <a:tc>
                  <a:txBody>
                    <a:bodyPr/>
                    <a:lstStyle/>
                    <a:p>
                      <a:pPr algn="just">
                        <a:spcAft>
                          <a:spcPts val="0"/>
                        </a:spcAft>
                      </a:pPr>
                      <a:r>
                        <a:rPr lang="ru-RU" sz="1000" dirty="0">
                          <a:effectLst/>
                          <a:latin typeface="+mn-lt"/>
                        </a:rPr>
                        <a:t>Увеличение доли молодых людей, вовлеченных в реализуемые исполнительными органами государственной власти проекты и программы в сфере поддержки талантливой молодежи, в общем количестве молодежи, процентов</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46</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6680">
                <a:tc>
                  <a:txBody>
                    <a:bodyPr/>
                    <a:lstStyle/>
                    <a:p>
                      <a:pPr algn="just">
                        <a:spcAft>
                          <a:spcPts val="0"/>
                        </a:spcAft>
                      </a:pPr>
                      <a:r>
                        <a:rPr lang="ru-RU" sz="1000" dirty="0">
                          <a:effectLst/>
                          <a:latin typeface="+mn-lt"/>
                        </a:rPr>
                        <a:t>Охват детей и молодежи мероприятиями патриотической направленности, человек</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48 000</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effectLst/>
                          <a:latin typeface="+mn-lt"/>
                          <a:ea typeface="Times New Roman" panose="02020603050405020304" pitchFamily="18" charset="0"/>
                        </a:rPr>
                        <a:t>48 000</a:t>
                      </a:r>
                      <a:endParaRPr lang="ru-RU" sz="1000" dirty="0">
                        <a:effectLst/>
                        <a:latin typeface="+mn-lt"/>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608330" y="739201"/>
            <a:ext cx="7102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strike="noStrike" cap="none" normalizeH="0" baseline="0" dirty="0" smtClean="0">
                <a:ln>
                  <a:noFill/>
                </a:ln>
                <a:solidFill>
                  <a:schemeClr val="tx1"/>
                </a:solidFill>
                <a:effectLst/>
                <a:latin typeface="+mj-lt"/>
                <a:ea typeface="Times New Roman" panose="02020603050405020304" pitchFamily="18" charset="0"/>
              </a:rPr>
              <a:t>Цель</a:t>
            </a:r>
            <a:r>
              <a:rPr kumimoji="0" lang="ru-RU" altLang="ru-RU" sz="1400" b="1" i="0" u="none" strike="noStrike" cap="none" normalizeH="0" baseline="0" dirty="0" smtClean="0">
                <a:ln>
                  <a:noFill/>
                </a:ln>
                <a:solidFill>
                  <a:schemeClr val="tx1"/>
                </a:solidFill>
                <a:effectLst/>
                <a:latin typeface="+mj-lt"/>
                <a:ea typeface="Times New Roman" panose="02020603050405020304" pitchFamily="18" charset="0"/>
              </a:rPr>
              <a:t>: </a:t>
            </a:r>
            <a:r>
              <a:rPr kumimoji="0" lang="ru-RU" altLang="ru-RU" sz="1400" b="0" i="0" u="none" strike="noStrike" cap="none" normalizeH="0" baseline="0" dirty="0" smtClean="0">
                <a:ln>
                  <a:noFill/>
                </a:ln>
                <a:solidFill>
                  <a:schemeClr val="tx1"/>
                </a:solidFill>
                <a:effectLst/>
                <a:latin typeface="+mj-lt"/>
                <a:ea typeface="Times New Roman" panose="02020603050405020304" pitchFamily="18" charset="0"/>
              </a:rPr>
              <a:t>реализация государственной политики по развитию молодежной политики, </a:t>
            </a:r>
            <a:br>
              <a:rPr kumimoji="0" lang="ru-RU" altLang="ru-RU" sz="1400" b="0" i="0" u="none" strike="noStrike" cap="none" normalizeH="0" baseline="0" dirty="0" smtClean="0">
                <a:ln>
                  <a:noFill/>
                </a:ln>
                <a:solidFill>
                  <a:schemeClr val="tx1"/>
                </a:solidFill>
                <a:effectLst/>
                <a:latin typeface="+mj-lt"/>
                <a:ea typeface="Times New Roman" panose="02020603050405020304" pitchFamily="18" charset="0"/>
              </a:rPr>
            </a:br>
            <a:r>
              <a:rPr kumimoji="0" lang="ru-RU" altLang="ru-RU" sz="1400" b="0" i="0" u="none" strike="noStrike" cap="none" normalizeH="0" baseline="0" dirty="0" smtClean="0">
                <a:ln>
                  <a:noFill/>
                </a:ln>
                <a:solidFill>
                  <a:schemeClr val="tx1"/>
                </a:solidFill>
                <a:effectLst/>
                <a:latin typeface="+mj-lt"/>
                <a:ea typeface="Times New Roman" panose="02020603050405020304" pitchFamily="18" charset="0"/>
              </a:rPr>
              <a:t>физической культуры и спорта в Республике Татарстан</a:t>
            </a:r>
            <a:endParaRPr kumimoji="0" lang="ru-RU" altLang="ru-RU" sz="1400" b="0" i="0" u="none" strike="noStrike" cap="none" normalizeH="0" baseline="0" dirty="0" smtClean="0">
              <a:ln>
                <a:noFill/>
              </a:ln>
              <a:solidFill>
                <a:schemeClr val="tx1"/>
              </a:solidFill>
              <a:effectLst/>
              <a:latin typeface="+mj-lt"/>
            </a:endParaRPr>
          </a:p>
        </p:txBody>
      </p:sp>
      <p:sp>
        <p:nvSpPr>
          <p:cNvPr id="7" name="Скругленный прямоугольник 6"/>
          <p:cNvSpPr/>
          <p:nvPr/>
        </p:nvSpPr>
        <p:spPr>
          <a:xfrm>
            <a:off x="612775" y="126267"/>
            <a:ext cx="7943850" cy="61293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10. </a:t>
            </a:r>
            <a:r>
              <a:rPr lang="ru-RU" altLang="ru-RU" sz="1400" b="1" dirty="0">
                <a:solidFill>
                  <a:schemeClr val="tx1"/>
                </a:solidFill>
                <a:ea typeface="Times New Roman" panose="02020603050405020304" pitchFamily="18" charset="0"/>
              </a:rPr>
              <a:t>Государственная </a:t>
            </a:r>
            <a:r>
              <a:rPr lang="ru-RU" altLang="ru-RU" sz="1400" b="1" dirty="0" smtClean="0">
                <a:solidFill>
                  <a:schemeClr val="tx1"/>
                </a:solidFill>
                <a:ea typeface="Times New Roman" panose="02020603050405020304" pitchFamily="18" charset="0"/>
              </a:rPr>
              <a:t>программа «</a:t>
            </a:r>
            <a:r>
              <a:rPr lang="ru-RU" altLang="ru-RU" sz="1400" b="1" dirty="0">
                <a:solidFill>
                  <a:schemeClr val="tx1"/>
                </a:solidFill>
                <a:ea typeface="Times New Roman" panose="02020603050405020304" pitchFamily="18" charset="0"/>
              </a:rPr>
              <a:t>Развитие молодежной политики, физической культуры и спорта в Республике </a:t>
            </a:r>
            <a:r>
              <a:rPr lang="ru-RU" altLang="ru-RU" sz="1400" b="1" dirty="0" smtClean="0">
                <a:solidFill>
                  <a:schemeClr val="tx1"/>
                </a:solidFill>
                <a:ea typeface="Times New Roman" panose="02020603050405020304" pitchFamily="18" charset="0"/>
              </a:rPr>
              <a:t>Татарстан на 2014 – 2020 годы»</a:t>
            </a:r>
            <a:endParaRPr lang="ru-RU" altLang="ru-RU" sz="1400" dirty="0">
              <a:solidFill>
                <a:schemeClr val="tx1"/>
              </a:solidFill>
            </a:endParaRPr>
          </a:p>
        </p:txBody>
      </p:sp>
      <p:sp>
        <p:nvSpPr>
          <p:cNvPr id="8" name="Прямоугольник 7"/>
          <p:cNvSpPr/>
          <p:nvPr/>
        </p:nvSpPr>
        <p:spPr>
          <a:xfrm>
            <a:off x="485776" y="5718546"/>
            <a:ext cx="8534400" cy="461665"/>
          </a:xfrm>
          <a:prstGeom prst="rect">
            <a:avLst/>
          </a:prstGeom>
        </p:spPr>
        <p:txBody>
          <a:bodyPr wrap="square">
            <a:spAutoFit/>
          </a:bodyPr>
          <a:lstStyle/>
          <a:p>
            <a:r>
              <a:rPr lang="ru-RU" sz="1200" b="1" i="1" dirty="0">
                <a:solidFill>
                  <a:schemeClr val="accent1"/>
                </a:solidFill>
              </a:rPr>
              <a:t>Ответственный исполнитель </a:t>
            </a:r>
            <a:r>
              <a:rPr lang="ru-RU" sz="1200" b="1" i="1" dirty="0" smtClean="0">
                <a:solidFill>
                  <a:schemeClr val="accent1"/>
                </a:solidFill>
              </a:rPr>
              <a:t>ГП в 2017 году: </a:t>
            </a:r>
            <a:r>
              <a:rPr lang="ru-RU" sz="1200" b="1" i="1" dirty="0">
                <a:solidFill>
                  <a:schemeClr val="accent1"/>
                </a:solidFill>
              </a:rPr>
              <a:t>Министерство </a:t>
            </a:r>
            <a:r>
              <a:rPr lang="ru-RU" sz="1200" b="1" i="1" dirty="0" smtClean="0">
                <a:solidFill>
                  <a:schemeClr val="accent1"/>
                </a:solidFill>
              </a:rPr>
              <a:t>по делам молодежи и спорту Республики </a:t>
            </a:r>
            <a:r>
              <a:rPr lang="ru-RU" sz="1200" b="1" i="1" dirty="0">
                <a:solidFill>
                  <a:schemeClr val="accent1"/>
                </a:solidFill>
              </a:rPr>
              <a:t>Татарстан</a:t>
            </a:r>
          </a:p>
        </p:txBody>
      </p:sp>
      <p:sp>
        <p:nvSpPr>
          <p:cNvPr id="9" name="Прямоугольник 8"/>
          <p:cNvSpPr/>
          <p:nvPr/>
        </p:nvSpPr>
        <p:spPr>
          <a:xfrm>
            <a:off x="485775" y="6133096"/>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и отчеты о ходе ее реализации,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://mdms.tatarstan.ru</a:t>
            </a:r>
            <a:endParaRPr lang="ru-RU" sz="1200" b="1" i="1" dirty="0">
              <a:solidFill>
                <a:schemeClr val="accent6"/>
              </a:solidFill>
            </a:endParaRPr>
          </a:p>
        </p:txBody>
      </p:sp>
    </p:spTree>
    <p:extLst>
      <p:ext uri="{BB962C8B-B14F-4D97-AF65-F5344CB8AC3E}">
        <p14:creationId xmlns:p14="http://schemas.microsoft.com/office/powerpoint/2010/main" val="4158040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33940042"/>
              </p:ext>
            </p:extLst>
          </p:nvPr>
        </p:nvGraphicFramePr>
        <p:xfrm>
          <a:off x="605910" y="1333181"/>
          <a:ext cx="8344824" cy="491732"/>
        </p:xfrm>
        <a:graphic>
          <a:graphicData uri="http://schemas.openxmlformats.org/drawingml/2006/table">
            <a:tbl>
              <a:tblPr firstRow="1" firstCol="1" bandRow="1">
                <a:tableStyleId>{5940675A-B579-460E-94D1-54222C63F5DA}</a:tableStyleId>
              </a:tblPr>
              <a:tblGrid>
                <a:gridCol w="6526410"/>
                <a:gridCol w="914400"/>
                <a:gridCol w="904014"/>
              </a:tblGrid>
              <a:tr h="285939">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effectLst/>
                        </a:rPr>
                        <a:t>2017 </a:t>
                      </a:r>
                      <a:r>
                        <a:rPr lang="ru-RU" sz="1000" b="1" dirty="0">
                          <a:effectLst/>
                        </a:rPr>
                        <a:t>год </a:t>
                      </a:r>
                    </a:p>
                    <a:p>
                      <a:pPr algn="ctr">
                        <a:lnSpc>
                          <a:spcPct val="107000"/>
                        </a:lnSpc>
                        <a:spcAft>
                          <a:spcPts val="0"/>
                        </a:spcAft>
                      </a:pPr>
                      <a:r>
                        <a:rPr lang="ru-RU" sz="1000" b="1" dirty="0">
                          <a:effectLst/>
                        </a:rPr>
                        <a:t>(план)</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effectLst/>
                        </a:rPr>
                        <a:t>2017 </a:t>
                      </a:r>
                      <a:r>
                        <a:rPr lang="ru-RU" sz="1000" b="1" dirty="0">
                          <a:effectLst/>
                        </a:rPr>
                        <a:t>год </a:t>
                      </a:r>
                    </a:p>
                    <a:p>
                      <a:pPr algn="ctr">
                        <a:lnSpc>
                          <a:spcPct val="107000"/>
                        </a:lnSpc>
                        <a:spcAft>
                          <a:spcPts val="0"/>
                        </a:spcAft>
                      </a:pPr>
                      <a:r>
                        <a:rPr lang="ru-RU" sz="1000" b="1" dirty="0">
                          <a:effectLst/>
                        </a:rPr>
                        <a:t>(факт)</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596">
                <a:tc vMerge="1">
                  <a:txBody>
                    <a:bodyPr/>
                    <a:lstStyle/>
                    <a:p>
                      <a:endParaRPr lang="ru-RU"/>
                    </a:p>
                  </a:txBody>
                  <a:tcPr/>
                </a:tc>
                <a:tc>
                  <a:txBody>
                    <a:bodyPr/>
                    <a:lstStyle/>
                    <a:p>
                      <a:pPr algn="ctr" fontAlgn="ctr"/>
                      <a:r>
                        <a:rPr lang="ru-RU" sz="1000" b="1" i="0" u="none" strike="noStrike" dirty="0" smtClean="0">
                          <a:solidFill>
                            <a:srgbClr val="000000"/>
                          </a:solidFill>
                          <a:effectLst/>
                          <a:latin typeface="+mn-lt"/>
                        </a:rPr>
                        <a:t>4 368 575,2</a:t>
                      </a:r>
                      <a:endParaRPr lang="ru-RU" sz="10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rgbClr val="000000"/>
                          </a:solidFill>
                          <a:effectLst/>
                          <a:latin typeface="+mn-lt"/>
                        </a:rPr>
                        <a:t>4 310 900,5</a:t>
                      </a:r>
                      <a:endParaRPr lang="ru-RU" sz="10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01747" y="804037"/>
            <a:ext cx="8367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100" b="1" i="0"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altLang="ru-RU" sz="1000" dirty="0" smtClean="0"/>
              <a:t>создание </a:t>
            </a:r>
            <a:r>
              <a:rPr lang="ru-RU" altLang="ru-RU" sz="1000" dirty="0"/>
              <a:t>благоприятных условий для гармоничного развития экономики Республики Татарстан и обеспечения роста уровня </a:t>
            </a:r>
            <a:r>
              <a:rPr lang="ru-RU" altLang="ru-RU" sz="1000" dirty="0" smtClean="0"/>
              <a:t>жизни населения </a:t>
            </a:r>
            <a:r>
              <a:rPr lang="ru-RU" altLang="ru-RU" sz="1000" dirty="0"/>
              <a:t>Республики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1411640450"/>
              </p:ext>
            </p:extLst>
          </p:nvPr>
        </p:nvGraphicFramePr>
        <p:xfrm>
          <a:off x="605910" y="1881208"/>
          <a:ext cx="8344824" cy="4557692"/>
        </p:xfrm>
        <a:graphic>
          <a:graphicData uri="http://schemas.openxmlformats.org/drawingml/2006/table">
            <a:tbl>
              <a:tblPr>
                <a:tableStyleId>{616DA210-FB5B-4158-B5E0-FEB733F419BA}</a:tableStyleId>
              </a:tblPr>
              <a:tblGrid>
                <a:gridCol w="6547987"/>
                <a:gridCol w="892907"/>
                <a:gridCol w="903930"/>
              </a:tblGrid>
              <a:tr h="174999">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(план)</a:t>
                      </a:r>
                      <a:endParaRPr lang="ru-RU" sz="1000" b="1" i="0" u="none" strike="noStrike" dirty="0">
                        <a:solidFill>
                          <a:srgbClr val="000000"/>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endParaRPr lang="ru-RU" sz="1000" b="1" i="0" u="none" strike="noStrike" dirty="0">
                        <a:solidFill>
                          <a:srgbClr val="000000"/>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1035">
                <a:tc>
                  <a:txBody>
                    <a:bodyPr/>
                    <a:lstStyle/>
                    <a:p>
                      <a:pPr algn="l" fontAlgn="ctr"/>
                      <a:r>
                        <a:rPr lang="ru-RU" sz="800" b="0" i="0" u="none" strike="noStrike" dirty="0">
                          <a:solidFill>
                            <a:srgbClr val="000000"/>
                          </a:solidFill>
                          <a:effectLst/>
                          <a:latin typeface="+mn-lt"/>
                        </a:rPr>
                        <a:t>Индекс физического объема ВРП,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Объем инвестиций в основной капитал (за исключением бюджетных средств) в расчете на одного человека, тыс.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Объем прямых иностранных инвестиций в расчете на одного жителя Республики Татарстан, долларов США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среднесписочной численности работников (без внешних совместителей), занятых на микропредприятиях, малых и средних предприятиях и у индивидуальных предпринимателей, в общей численности занятого населения,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Количество субъектов МСП (включая индивидуальных предпринимателей) в расчете на 1 тыс. человек населения,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инновационной продукции в общем объеме промышленного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Удельный вес организаций, осуществляющих технологические инновации, в общем количестве обследованных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Уровень удовлетворенности заявителей Республики Татарстан качеством предоставления государственных и муниципальных услуг к 2018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экспорта несырьевой продукции в общем объеме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аукционов в электронной форме от общего числа проведенных 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96,1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l" fontAlgn="ctr"/>
                      <a:r>
                        <a:rPr lang="ru-RU" sz="800" b="0" i="0" u="none" strike="noStrike">
                          <a:solidFill>
                            <a:srgbClr val="000000"/>
                          </a:solidFill>
                          <a:effectLst/>
                          <a:latin typeface="+mn-lt"/>
                        </a:rPr>
                        <a:t>Доля конкурентных закупок (количество участников более одного к общей сумме 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71,32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80,9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dirty="0">
                          <a:solidFill>
                            <a:srgbClr val="000000"/>
                          </a:solidFill>
                          <a:effectLst/>
                          <a:latin typeface="+mn-lt"/>
                        </a:rPr>
                        <a:t>Отношение количества регулируемых организаций, обратившихся с заявлением об утверждении тарифов (цен), к количеству организаций, в отношении которых принято решение органа государственного регулирования тарифов,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2673">
                <a:tc>
                  <a:txBody>
                    <a:bodyPr/>
                    <a:lstStyle/>
                    <a:p>
                      <a:pPr algn="l" fontAlgn="ctr"/>
                      <a:r>
                        <a:rPr lang="ru-RU" sz="800" b="0" i="0" u="none" strike="noStrike">
                          <a:solidFill>
                            <a:srgbClr val="000000"/>
                          </a:solidFill>
                          <a:effectLst/>
                          <a:latin typeface="+mn-lt"/>
                        </a:rPr>
                        <a:t>Ежегодная корректировка схемы территориального планирования Республики Татарстан, раз</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l" fontAlgn="ctr"/>
                      <a:r>
                        <a:rPr lang="ru-RU" sz="800" b="0" i="0" u="none" strike="noStrike">
                          <a:solidFill>
                            <a:srgbClr val="000000"/>
                          </a:solidFill>
                          <a:effectLst/>
                          <a:latin typeface="+mn-lt"/>
                        </a:rPr>
                        <a:t>Доля выполненных мероприятий, предусмотренных утвержденными программами (планами) по реализации мер антикоррупционной политики в Комитете Республики Татарстан по социально-экономическому мониторингу,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Доля информационных материалов, представленных в срок, от их общего числа,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l" fontAlgn="ctr"/>
                      <a:r>
                        <a:rPr lang="ru-RU" sz="800" b="0" i="0" u="none" strike="noStrike">
                          <a:solidFill>
                            <a:srgbClr val="000000"/>
                          </a:solidFill>
                          <a:effectLst/>
                          <a:latin typeface="+mn-lt"/>
                        </a:rPr>
                        <a:t>Доля стоимости контрактов, заключенных в Республике Татарстан по результатам несостоявшихся торгов и запросов котировок у единственного поставщика, исполнителя, подрядчика, в общей стоимости заключенных контрактов,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l" fontAlgn="ctr"/>
                      <a:r>
                        <a:rPr lang="ru-RU" sz="800" b="0" i="0" u="none" strike="noStrike">
                          <a:solidFill>
                            <a:srgbClr val="000000"/>
                          </a:solidFill>
                          <a:effectLst/>
                          <a:latin typeface="+mn-lt"/>
                        </a:rPr>
                        <a:t>Количество ТОС на территории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l" fontAlgn="ctr"/>
                      <a:r>
                        <a:rPr lang="ru-RU" sz="800" b="0" i="0" u="none" strike="noStrike">
                          <a:solidFill>
                            <a:srgbClr val="000000"/>
                          </a:solidFill>
                          <a:effectLst/>
                          <a:latin typeface="+mn-lt"/>
                        </a:rPr>
                        <a:t>Доля жителей, объединенных в ТОС, от общего числа жителей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Количество СО НКО, которым оказана поддержка,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не менее 299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не менее 299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l" fontAlgn="ctr"/>
                      <a:r>
                        <a:rPr lang="ru-RU" sz="800" b="0" i="0" u="none" strike="noStrike">
                          <a:solidFill>
                            <a:srgbClr val="000000"/>
                          </a:solidFill>
                          <a:effectLst/>
                          <a:latin typeface="+mn-lt"/>
                        </a:rPr>
                        <a:t>Индекс производительности труда на предприятиях республики, в процентах к предыдущему году в сопоставимых ценах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6015">
                <a:tc>
                  <a:txBody>
                    <a:bodyPr/>
                    <a:lstStyle/>
                    <a:p>
                      <a:pPr algn="l" fontAlgn="ctr"/>
                      <a:r>
                        <a:rPr lang="ru-RU" sz="800" b="0" i="0" u="none" strike="noStrike" dirty="0">
                          <a:solidFill>
                            <a:srgbClr val="000000"/>
                          </a:solidFill>
                          <a:effectLst/>
                          <a:latin typeface="+mn-lt"/>
                        </a:rPr>
                        <a:t>Темп роста высокопроизводительных рабочих мест в общем количестве рабочих мест на предприятиях обрабатывающих отраслей промышленности Республики </a:t>
                      </a:r>
                      <a:r>
                        <a:rPr lang="ru-RU" sz="800" b="0" i="0" u="none" strike="noStrike" dirty="0" err="1">
                          <a:solidFill>
                            <a:srgbClr val="000000"/>
                          </a:solidFill>
                          <a:effectLst/>
                          <a:latin typeface="+mn-lt"/>
                        </a:rPr>
                        <a:t>ТатарстанДоля</a:t>
                      </a:r>
                      <a:r>
                        <a:rPr lang="ru-RU" sz="800" b="0" i="0" u="none" strike="noStrike" dirty="0">
                          <a:solidFill>
                            <a:srgbClr val="000000"/>
                          </a:solidFill>
                          <a:effectLst/>
                          <a:latin typeface="+mn-lt"/>
                        </a:rPr>
                        <a:t> высокопроизводительных рабочих мест в среднегодовой численности занятого населения, процентов</a:t>
                      </a:r>
                      <a:br>
                        <a:rPr lang="ru-RU" sz="800" b="0" i="0" u="none" strike="noStrike" dirty="0">
                          <a:solidFill>
                            <a:srgbClr val="000000"/>
                          </a:solidFill>
                          <a:effectLst/>
                          <a:latin typeface="+mn-lt"/>
                        </a:rPr>
                      </a:b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323041"/>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11.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a:t>
            </a:r>
            <a:r>
              <a:rPr lang="ru-RU" altLang="ru-RU" sz="1400" b="1" dirty="0">
                <a:ea typeface="Calibri" panose="020F0502020204030204" pitchFamily="34" charset="0"/>
                <a:cs typeface="Times New Roman" panose="02020603050405020304" pitchFamily="18" charset="0"/>
              </a:rPr>
              <a:t>2020 годы»</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5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6700" y="5953125"/>
            <a:ext cx="1257300" cy="904875"/>
          </a:xfrm>
          <a:prstGeom prst="rect">
            <a:avLst/>
          </a:prstGeom>
          <a:solidFill>
            <a:schemeClr val="bg1"/>
          </a:solidFill>
        </p:spPr>
        <p:txBody>
          <a:bodyPr wrap="square" rtlCol="0">
            <a:spAutoFit/>
          </a:bodyPr>
          <a:lstStyle/>
          <a:p>
            <a:endParaRPr lang="ru-RU" dirty="0"/>
          </a:p>
        </p:txBody>
      </p:sp>
      <p:sp>
        <p:nvSpPr>
          <p:cNvPr id="3" name="Текст 2"/>
          <p:cNvSpPr>
            <a:spLocks noGrp="1"/>
          </p:cNvSpPr>
          <p:nvPr>
            <p:ph type="body" sz="quarter" idx="14"/>
          </p:nvPr>
        </p:nvSpPr>
        <p:spPr>
          <a:xfrm>
            <a:off x="380999" y="121920"/>
            <a:ext cx="8391525" cy="600075"/>
          </a:xfrm>
        </p:spPr>
        <p:txBody>
          <a:bodyPr>
            <a:normAutofit fontScale="55000" lnSpcReduction="20000"/>
          </a:bodyPr>
          <a:lstStyle/>
          <a:p>
            <a:r>
              <a:rPr lang="ru-RU" dirty="0"/>
              <a:t>Расходы консолидированного бюджета Республики </a:t>
            </a:r>
            <a:r>
              <a:rPr lang="ru-RU" dirty="0" smtClean="0"/>
              <a:t>Татарстан в </a:t>
            </a:r>
            <a:r>
              <a:rPr lang="ru-RU" dirty="0"/>
              <a:t>отдельных секторах экономики и социальной сферы </a:t>
            </a:r>
            <a:r>
              <a:rPr lang="ru-RU" dirty="0" smtClean="0"/>
              <a:t>в </a:t>
            </a:r>
            <a:r>
              <a:rPr lang="ru-RU" dirty="0"/>
              <a:t>расчете на душу населения (рублей</a:t>
            </a:r>
            <a:r>
              <a:rPr lang="ru-RU" dirty="0" smtClean="0"/>
              <a:t>) в 2017 году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37940663"/>
              </p:ext>
            </p:extLst>
          </p:nvPr>
        </p:nvGraphicFramePr>
        <p:xfrm>
          <a:off x="571501" y="523877"/>
          <a:ext cx="4219574" cy="5625463"/>
        </p:xfrm>
        <a:graphic>
          <a:graphicData uri="http://schemas.openxmlformats.org/drawingml/2006/table">
            <a:tbl>
              <a:tblPr>
                <a:tableStyleId>{E8B1032C-EA38-4F05-BA0D-38AFFFC7BED3}</a:tableStyleId>
              </a:tblPr>
              <a:tblGrid>
                <a:gridCol w="3204488"/>
                <a:gridCol w="1015086"/>
              </a:tblGrid>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Общеэкономические вопросы</a:t>
                      </a:r>
                    </a:p>
                  </a:txBody>
                  <a:tcPr marL="36000" marR="36000" marT="0" marB="0" anchor="ctr"/>
                </a:tc>
                <a:tc>
                  <a:txBody>
                    <a:bodyPr/>
                    <a:lstStyle/>
                    <a:p>
                      <a:pPr algn="r" fontAlgn="b"/>
                      <a:r>
                        <a:rPr lang="ru-RU" sz="1400" b="0" i="0" u="none" strike="noStrike" dirty="0" smtClean="0">
                          <a:solidFill>
                            <a:srgbClr val="000000"/>
                          </a:solidFill>
                          <a:effectLst/>
                          <a:latin typeface="+mn-lt"/>
                        </a:rPr>
                        <a:t>182,24</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Сельское хозяйство и рыболовство</a:t>
                      </a:r>
                    </a:p>
                  </a:txBody>
                  <a:tcPr marL="36000" marR="36000" marT="0" marB="0" anchor="ctr"/>
                </a:tc>
                <a:tc>
                  <a:txBody>
                    <a:bodyPr/>
                    <a:lstStyle/>
                    <a:p>
                      <a:pPr algn="r" fontAlgn="b"/>
                      <a:r>
                        <a:rPr lang="ru-RU" sz="1400" u="none" strike="noStrike" dirty="0" smtClean="0">
                          <a:effectLst/>
                        </a:rPr>
                        <a:t>5</a:t>
                      </a:r>
                      <a:r>
                        <a:rPr lang="ru-RU" sz="1400" u="none" strike="noStrike" baseline="0" dirty="0" smtClean="0">
                          <a:effectLst/>
                        </a:rPr>
                        <a:t> 940,78</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Лесное хозяйство</a:t>
                      </a:r>
                    </a:p>
                  </a:txBody>
                  <a:tcPr marL="36000" marR="36000" marT="0" marB="0" anchor="ctr"/>
                </a:tc>
                <a:tc>
                  <a:txBody>
                    <a:bodyPr/>
                    <a:lstStyle/>
                    <a:p>
                      <a:pPr algn="r" fontAlgn="b"/>
                      <a:r>
                        <a:rPr lang="ru-RU" sz="1400" u="none" strike="noStrike" dirty="0" smtClean="0">
                          <a:effectLst/>
                        </a:rPr>
                        <a:t>208,30</a:t>
                      </a:r>
                      <a:endParaRPr lang="ru-RU" sz="1400" b="0" i="0" u="none" strike="noStrike" dirty="0">
                        <a:solidFill>
                          <a:srgbClr val="000000"/>
                        </a:solidFill>
                        <a:effectLst/>
                        <a:latin typeface="+mn-lt"/>
                      </a:endParaRPr>
                    </a:p>
                  </a:txBody>
                  <a:tcPr marL="36000" marR="36000" marT="0" marB="0" anchor="ctr"/>
                </a:tc>
              </a:tr>
              <a:tr h="478273">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Транспорт</a:t>
                      </a:r>
                    </a:p>
                  </a:txBody>
                  <a:tcPr marL="36000" marR="36000" marT="0" marB="0" anchor="ctr"/>
                </a:tc>
                <a:tc>
                  <a:txBody>
                    <a:bodyPr/>
                    <a:lstStyle/>
                    <a:p>
                      <a:pPr algn="r" fontAlgn="b"/>
                      <a:r>
                        <a:rPr lang="ru-RU" sz="1400" b="0" i="0" u="none" strike="noStrike" dirty="0" smtClean="0">
                          <a:solidFill>
                            <a:schemeClr val="tx1"/>
                          </a:solidFill>
                          <a:effectLst/>
                          <a:latin typeface="+mn-lt"/>
                        </a:rPr>
                        <a:t>333,92</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Дорожное хозяйство (дорожные фонды)</a:t>
                      </a:r>
                    </a:p>
                  </a:txBody>
                  <a:tcPr marL="36000" marR="36000" marT="0" marB="0" anchor="ctr"/>
                </a:tc>
                <a:tc>
                  <a:txBody>
                    <a:bodyPr/>
                    <a:lstStyle/>
                    <a:p>
                      <a:pPr algn="r" fontAlgn="b"/>
                      <a:r>
                        <a:rPr lang="ru-RU" sz="1400" b="0" i="0" u="none" strike="noStrike" dirty="0" smtClean="0">
                          <a:solidFill>
                            <a:schemeClr val="tx1"/>
                          </a:solidFill>
                          <a:effectLst/>
                          <a:latin typeface="+mn-lt"/>
                        </a:rPr>
                        <a:t>5 409,00</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Связь и информатика</a:t>
                      </a:r>
                    </a:p>
                  </a:txBody>
                  <a:tcPr marL="36000" marR="36000" marT="0" marB="0" anchor="b"/>
                </a:tc>
                <a:tc>
                  <a:txBody>
                    <a:bodyPr/>
                    <a:lstStyle/>
                    <a:p>
                      <a:pPr algn="r" fontAlgn="b"/>
                      <a:r>
                        <a:rPr lang="ru-RU" sz="1400" b="0" i="0" u="none" strike="noStrike" dirty="0" smtClean="0">
                          <a:solidFill>
                            <a:schemeClr val="tx1"/>
                          </a:solidFill>
                          <a:effectLst/>
                          <a:latin typeface="+mn-lt"/>
                        </a:rPr>
                        <a:t>491,43</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Жилищное хозяйство</a:t>
                      </a:r>
                    </a:p>
                  </a:txBody>
                  <a:tcPr marL="36000" marR="36000" marT="0" marB="0" anchor="ctr"/>
                </a:tc>
                <a:tc>
                  <a:txBody>
                    <a:bodyPr/>
                    <a:lstStyle/>
                    <a:p>
                      <a:pPr algn="r" fontAlgn="b"/>
                      <a:r>
                        <a:rPr lang="ru-RU" sz="1400" b="0" i="0" u="none" strike="noStrike" dirty="0" smtClean="0">
                          <a:solidFill>
                            <a:schemeClr val="tx1"/>
                          </a:solidFill>
                          <a:effectLst/>
                          <a:latin typeface="+mn-lt"/>
                        </a:rPr>
                        <a:t>975,93</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b" latinLnBrk="0" hangingPunct="1"/>
                      <a:r>
                        <a:rPr lang="ru-RU" sz="1400" b="0" i="0" u="none" strike="noStrike" kern="1200" dirty="0">
                          <a:solidFill>
                            <a:schemeClr val="tx1"/>
                          </a:solidFill>
                          <a:effectLst/>
                          <a:latin typeface="+mn-lt"/>
                          <a:ea typeface="+mn-ea"/>
                          <a:cs typeface="+mn-cs"/>
                        </a:rPr>
                        <a:t>Коммунальное хозяйство</a:t>
                      </a:r>
                    </a:p>
                  </a:txBody>
                  <a:tcPr marL="36000" marR="36000" marT="0" marB="0" anchor="ctr"/>
                </a:tc>
                <a:tc>
                  <a:txBody>
                    <a:bodyPr/>
                    <a:lstStyle/>
                    <a:p>
                      <a:pPr algn="r" fontAlgn="b"/>
                      <a:r>
                        <a:rPr lang="ru-RU" sz="1400" b="0" i="0" u="none" strike="noStrike" dirty="0" smtClean="0">
                          <a:solidFill>
                            <a:schemeClr val="tx1"/>
                          </a:solidFill>
                          <a:effectLst/>
                          <a:latin typeface="+mn-lt"/>
                        </a:rPr>
                        <a:t>2</a:t>
                      </a:r>
                      <a:r>
                        <a:rPr lang="ru-RU" sz="1400" b="0" i="0" u="none" strike="noStrike" baseline="0" dirty="0" smtClean="0">
                          <a:solidFill>
                            <a:schemeClr val="tx1"/>
                          </a:solidFill>
                          <a:effectLst/>
                          <a:latin typeface="+mn-lt"/>
                        </a:rPr>
                        <a:t> 182,69</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Благоустройство</a:t>
                      </a:r>
                    </a:p>
                  </a:txBody>
                  <a:tcPr marL="36000" marR="36000" marT="0" marB="0" anchor="ctr"/>
                </a:tc>
                <a:tc>
                  <a:txBody>
                    <a:bodyPr/>
                    <a:lstStyle/>
                    <a:p>
                      <a:pPr algn="r" fontAlgn="b"/>
                      <a:r>
                        <a:rPr lang="ru-RU" sz="1400" b="0" i="0" u="none" strike="noStrike" dirty="0" smtClean="0">
                          <a:solidFill>
                            <a:schemeClr val="tx1"/>
                          </a:solidFill>
                          <a:effectLst/>
                          <a:latin typeface="+mn-lt"/>
                        </a:rPr>
                        <a:t>1</a:t>
                      </a:r>
                      <a:r>
                        <a:rPr lang="ru-RU" sz="1400" b="0" i="0" u="none" strike="noStrike" baseline="0" dirty="0" smtClean="0">
                          <a:solidFill>
                            <a:schemeClr val="tx1"/>
                          </a:solidFill>
                          <a:effectLst/>
                          <a:latin typeface="+mn-lt"/>
                        </a:rPr>
                        <a:t> 798,16</a:t>
                      </a:r>
                      <a:endParaRPr lang="ru-RU" sz="1400" b="0" i="0" u="none" strike="noStrike" dirty="0">
                        <a:solidFill>
                          <a:srgbClr val="000000"/>
                        </a:solidFill>
                        <a:effectLst/>
                        <a:latin typeface="+mn-lt"/>
                      </a:endParaRPr>
                    </a:p>
                  </a:txBody>
                  <a:tcPr marL="36000" marR="36000" marT="0" marB="0" anchor="ctr"/>
                </a:tc>
              </a:tr>
              <a:tr h="507683">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Охрана объектов растительного и животного мира и среды их обитания</a:t>
                      </a:r>
                    </a:p>
                  </a:txBody>
                  <a:tcPr marL="36000" marR="36000" marT="0" marB="0" anchor="ctr"/>
                </a:tc>
                <a:tc>
                  <a:txBody>
                    <a:bodyPr/>
                    <a:lstStyle/>
                    <a:p>
                      <a:pPr algn="r" fontAlgn="b"/>
                      <a:r>
                        <a:rPr lang="ru-RU" sz="1400" b="0" i="0" u="none" strike="noStrike" dirty="0" smtClean="0">
                          <a:solidFill>
                            <a:schemeClr val="tx1"/>
                          </a:solidFill>
                          <a:effectLst/>
                          <a:latin typeface="+mn-lt"/>
                        </a:rPr>
                        <a:t>125,51</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Дошкольное образование</a:t>
                      </a:r>
                    </a:p>
                  </a:txBody>
                  <a:tcPr marL="36000" marR="36000" marT="0" marB="0" anchor="b"/>
                </a:tc>
                <a:tc>
                  <a:txBody>
                    <a:bodyPr/>
                    <a:lstStyle/>
                    <a:p>
                      <a:pPr algn="r" fontAlgn="b"/>
                      <a:r>
                        <a:rPr lang="ru-RU" sz="1400" b="0" i="0" u="none" strike="noStrike" dirty="0" smtClean="0">
                          <a:solidFill>
                            <a:schemeClr val="tx1"/>
                          </a:solidFill>
                          <a:effectLst/>
                          <a:latin typeface="+mn-lt"/>
                        </a:rPr>
                        <a:t>4</a:t>
                      </a:r>
                      <a:r>
                        <a:rPr lang="ru-RU" sz="1400" b="0" i="0" u="none" strike="noStrike" baseline="0" dirty="0" smtClean="0">
                          <a:solidFill>
                            <a:schemeClr val="tx1"/>
                          </a:solidFill>
                          <a:effectLst/>
                          <a:latin typeface="+mn-lt"/>
                        </a:rPr>
                        <a:t> 555,75</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Общее образование</a:t>
                      </a:r>
                    </a:p>
                  </a:txBody>
                  <a:tcPr marL="36000" marR="36000" marT="0" marB="0" anchor="ctr"/>
                </a:tc>
                <a:tc>
                  <a:txBody>
                    <a:bodyPr/>
                    <a:lstStyle/>
                    <a:p>
                      <a:pPr algn="r" fontAlgn="b"/>
                      <a:r>
                        <a:rPr lang="ru-RU" sz="1400" b="0" i="0" u="none" strike="noStrike" dirty="0" smtClean="0">
                          <a:solidFill>
                            <a:schemeClr val="tx1"/>
                          </a:solidFill>
                          <a:effectLst/>
                          <a:latin typeface="+mn-lt"/>
                        </a:rPr>
                        <a:t>10</a:t>
                      </a:r>
                      <a:r>
                        <a:rPr lang="ru-RU" sz="1400" b="0" i="0" u="none" strike="noStrike" baseline="0" dirty="0" smtClean="0">
                          <a:solidFill>
                            <a:schemeClr val="tx1"/>
                          </a:solidFill>
                          <a:effectLst/>
                          <a:latin typeface="+mn-lt"/>
                        </a:rPr>
                        <a:t> 124,12</a:t>
                      </a:r>
                      <a:endParaRPr lang="ru-RU" sz="1400" b="0" i="0" u="none" strike="noStrike" dirty="0">
                        <a:solidFill>
                          <a:srgbClr val="000000"/>
                        </a:solidFill>
                        <a:effectLst/>
                        <a:latin typeface="+mn-lt"/>
                      </a:endParaRPr>
                    </a:p>
                  </a:txBody>
                  <a:tcPr marL="36000" marR="36000" marT="0" marB="0" anchor="ctr"/>
                </a:tc>
              </a:tr>
              <a:tr h="364450">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Среднее профессиональное образование</a:t>
                      </a:r>
                    </a:p>
                  </a:txBody>
                  <a:tcPr marL="36000" marR="36000" marT="0" marB="0" anchor="ctr"/>
                </a:tc>
                <a:tc>
                  <a:txBody>
                    <a:bodyPr/>
                    <a:lstStyle/>
                    <a:p>
                      <a:pPr algn="r" fontAlgn="b"/>
                      <a:r>
                        <a:rPr lang="ru-RU" sz="1400" b="0" i="0" u="none" strike="noStrike" dirty="0" smtClean="0">
                          <a:solidFill>
                            <a:schemeClr val="tx1"/>
                          </a:solidFill>
                          <a:effectLst/>
                          <a:latin typeface="+mn-lt"/>
                        </a:rPr>
                        <a:t>1</a:t>
                      </a:r>
                      <a:r>
                        <a:rPr lang="ru-RU" sz="1400" b="0" i="0" u="none" strike="noStrike" baseline="0" dirty="0" smtClean="0">
                          <a:solidFill>
                            <a:schemeClr val="tx1"/>
                          </a:solidFill>
                          <a:effectLst/>
                          <a:latin typeface="+mn-lt"/>
                        </a:rPr>
                        <a:t> 204,80</a:t>
                      </a:r>
                      <a:endParaRPr lang="ru-RU" sz="1400" b="0" i="0" u="none" strike="noStrike" dirty="0">
                        <a:solidFill>
                          <a:srgbClr val="000000"/>
                        </a:solidFill>
                        <a:effectLst/>
                        <a:latin typeface="+mn-lt"/>
                      </a:endParaRPr>
                    </a:p>
                  </a:txBody>
                  <a:tcPr marL="36000" marR="36000" marT="0" marB="0" anchor="ctr"/>
                </a:tc>
              </a:tr>
              <a:tr h="506017">
                <a:tc>
                  <a:txBody>
                    <a:bodyPr/>
                    <a:lstStyle/>
                    <a:p>
                      <a:pPr marL="0" algn="l" defTabSz="685800" rtl="0" eaLnBrk="1" fontAlgn="ctr" latinLnBrk="0" hangingPunct="1"/>
                      <a:r>
                        <a:rPr lang="ru-RU" sz="1400" u="none" strike="noStrike" kern="1200" dirty="0">
                          <a:solidFill>
                            <a:schemeClr val="tx1"/>
                          </a:solidFill>
                          <a:effectLst/>
                          <a:latin typeface="+mn-lt"/>
                          <a:ea typeface="+mn-ea"/>
                          <a:cs typeface="+mn-cs"/>
                        </a:rPr>
                        <a:t>Молодежная политика и оздоровление детей</a:t>
                      </a:r>
                    </a:p>
                  </a:txBody>
                  <a:tcPr marL="36000" marR="36000" marT="0" marB="0" anchor="ctr"/>
                </a:tc>
                <a:tc>
                  <a:txBody>
                    <a:bodyPr/>
                    <a:lstStyle/>
                    <a:p>
                      <a:pPr algn="r" fontAlgn="b"/>
                      <a:r>
                        <a:rPr lang="ru-RU" sz="1400" b="0" i="0" u="none" strike="noStrike" dirty="0" smtClean="0">
                          <a:solidFill>
                            <a:schemeClr val="tx1"/>
                          </a:solidFill>
                          <a:effectLst/>
                          <a:latin typeface="+mn-lt"/>
                        </a:rPr>
                        <a:t>847,17</a:t>
                      </a:r>
                      <a:endParaRPr lang="ru-RU" sz="1400" b="0" i="0" u="none" strike="noStrike" dirty="0">
                        <a:solidFill>
                          <a:srgbClr val="000000"/>
                        </a:solidFill>
                        <a:effectLst/>
                        <a:latin typeface="+mn-lt"/>
                      </a:endParaRPr>
                    </a:p>
                  </a:txBody>
                  <a:tcPr marL="36000" marR="36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54340715"/>
              </p:ext>
            </p:extLst>
          </p:nvPr>
        </p:nvGraphicFramePr>
        <p:xfrm>
          <a:off x="4886325" y="523875"/>
          <a:ext cx="4138614" cy="4442819"/>
        </p:xfrm>
        <a:graphic>
          <a:graphicData uri="http://schemas.openxmlformats.org/drawingml/2006/table">
            <a:tbl>
              <a:tblPr>
                <a:tableStyleId>{E8B1032C-EA38-4F05-BA0D-38AFFFC7BED3}</a:tableStyleId>
              </a:tblPr>
              <a:tblGrid>
                <a:gridCol w="3143004"/>
                <a:gridCol w="995610"/>
              </a:tblGrid>
              <a:tr h="367665">
                <a:tc>
                  <a:txBody>
                    <a:bodyPr/>
                    <a:lstStyle/>
                    <a:p>
                      <a:pPr algn="l" fontAlgn="ctr"/>
                      <a:r>
                        <a:rPr lang="ru-RU" sz="1400" u="none" strike="noStrike" dirty="0">
                          <a:effectLst/>
                        </a:rPr>
                        <a:t>Культура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3</a:t>
                      </a:r>
                      <a:r>
                        <a:rPr lang="ru-RU" sz="1400" b="0" i="0" u="none" strike="noStrike" baseline="0" dirty="0" smtClean="0">
                          <a:solidFill>
                            <a:schemeClr val="tx1"/>
                          </a:solidFill>
                          <a:effectLst/>
                          <a:latin typeface="+mn-lt"/>
                        </a:rPr>
                        <a:t> 423,19</a:t>
                      </a:r>
                      <a:endParaRPr lang="ru-RU" sz="1400" b="0" i="0" u="none" strike="noStrike" dirty="0">
                        <a:solidFill>
                          <a:srgbClr val="000000"/>
                        </a:solidFill>
                        <a:effectLst/>
                        <a:latin typeface="+mn-lt"/>
                      </a:endParaRPr>
                    </a:p>
                  </a:txBody>
                  <a:tcPr marL="36000" marR="36000" marT="0" marB="0" anchor="ctr"/>
                </a:tc>
              </a:tr>
              <a:tr h="373380">
                <a:tc>
                  <a:txBody>
                    <a:bodyPr/>
                    <a:lstStyle/>
                    <a:p>
                      <a:pPr algn="l" fontAlgn="ctr"/>
                      <a:r>
                        <a:rPr lang="ru-RU" sz="1400" u="none" strike="noStrike" dirty="0">
                          <a:effectLst/>
                        </a:rPr>
                        <a:t>Стационарная медицинская помощь</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1</a:t>
                      </a:r>
                      <a:r>
                        <a:rPr lang="ru-RU" sz="1400" b="0" i="0" u="none" strike="noStrike" baseline="0" dirty="0" smtClean="0">
                          <a:solidFill>
                            <a:schemeClr val="tx1"/>
                          </a:solidFill>
                          <a:effectLst/>
                          <a:latin typeface="+mn-lt"/>
                        </a:rPr>
                        <a:t> 569,67</a:t>
                      </a:r>
                      <a:endParaRPr lang="ru-RU" sz="1400" b="0" i="0" u="none" strike="noStrike" dirty="0">
                        <a:solidFill>
                          <a:srgbClr val="000000"/>
                        </a:solidFill>
                        <a:effectLst/>
                        <a:latin typeface="+mn-lt"/>
                      </a:endParaRPr>
                    </a:p>
                  </a:txBody>
                  <a:tcPr marL="36000" marR="36000" marT="0" marB="0" anchor="ctr"/>
                </a:tc>
              </a:tr>
              <a:tr h="342900">
                <a:tc>
                  <a:txBody>
                    <a:bodyPr/>
                    <a:lstStyle/>
                    <a:p>
                      <a:pPr algn="l" fontAlgn="ctr"/>
                      <a:r>
                        <a:rPr lang="ru-RU" sz="1400" u="none" strike="noStrike" dirty="0">
                          <a:effectLst/>
                        </a:rPr>
                        <a:t>Амбулаторная помощь</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856,94</a:t>
                      </a:r>
                      <a:endParaRPr lang="ru-RU" sz="1400" b="0" i="0" u="none" strike="noStrike" dirty="0">
                        <a:solidFill>
                          <a:srgbClr val="000000"/>
                        </a:solidFill>
                        <a:effectLst/>
                        <a:latin typeface="+mn-lt"/>
                      </a:endParaRPr>
                    </a:p>
                  </a:txBody>
                  <a:tcPr marL="36000" marR="36000" marT="0" marB="0" anchor="ctr"/>
                </a:tc>
              </a:tr>
              <a:tr h="493754">
                <a:tc>
                  <a:txBody>
                    <a:bodyPr/>
                    <a:lstStyle/>
                    <a:p>
                      <a:pPr algn="l" fontAlgn="ctr"/>
                      <a:r>
                        <a:rPr lang="ru-RU" sz="1400" u="none" strike="noStrike" dirty="0">
                          <a:effectLst/>
                        </a:rPr>
                        <a:t>Социальное обслуживание населения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1</a:t>
                      </a:r>
                      <a:r>
                        <a:rPr lang="ru-RU" sz="1400" b="0" i="0" u="none" strike="noStrike" baseline="0" dirty="0" smtClean="0">
                          <a:solidFill>
                            <a:schemeClr val="tx1"/>
                          </a:solidFill>
                          <a:effectLst/>
                          <a:latin typeface="+mn-lt"/>
                        </a:rPr>
                        <a:t> 390,76</a:t>
                      </a:r>
                      <a:endParaRPr lang="ru-RU" sz="1400" b="0" i="0" u="none" strike="noStrike" dirty="0">
                        <a:solidFill>
                          <a:srgbClr val="000000"/>
                        </a:solidFill>
                        <a:effectLst/>
                        <a:latin typeface="+mn-lt"/>
                      </a:endParaRPr>
                    </a:p>
                  </a:txBody>
                  <a:tcPr marL="36000" marR="36000" marT="0" marB="0" anchor="ctr"/>
                </a:tc>
              </a:tr>
              <a:tr h="420646">
                <a:tc>
                  <a:txBody>
                    <a:bodyPr/>
                    <a:lstStyle/>
                    <a:p>
                      <a:pPr algn="l" fontAlgn="ctr"/>
                      <a:r>
                        <a:rPr lang="ru-RU" sz="1400" u="none" strike="noStrike" dirty="0">
                          <a:effectLst/>
                        </a:rPr>
                        <a:t>Социальное обеспечение населения</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7</a:t>
                      </a:r>
                      <a:r>
                        <a:rPr lang="ru-RU" sz="1400" b="0" i="0" u="none" strike="noStrike" baseline="0" dirty="0" smtClean="0">
                          <a:solidFill>
                            <a:schemeClr val="tx1"/>
                          </a:solidFill>
                          <a:effectLst/>
                          <a:latin typeface="+mn-lt"/>
                        </a:rPr>
                        <a:t> 207,51</a:t>
                      </a:r>
                      <a:endParaRPr lang="ru-RU" sz="1400" b="0" i="0" u="none" strike="noStrike" dirty="0">
                        <a:solidFill>
                          <a:srgbClr val="000000"/>
                        </a:solidFill>
                        <a:effectLst/>
                        <a:latin typeface="+mn-lt"/>
                      </a:endParaRPr>
                    </a:p>
                  </a:txBody>
                  <a:tcPr marL="36000" marR="36000" marT="0" marB="0" anchor="ctr"/>
                </a:tc>
              </a:tr>
              <a:tr h="373380">
                <a:tc>
                  <a:txBody>
                    <a:bodyPr/>
                    <a:lstStyle/>
                    <a:p>
                      <a:pPr algn="l" fontAlgn="ctr"/>
                      <a:r>
                        <a:rPr lang="ru-RU" sz="1400" u="none" strike="noStrike" dirty="0">
                          <a:effectLst/>
                        </a:rPr>
                        <a:t>Охрана семьи и детства</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1</a:t>
                      </a:r>
                      <a:r>
                        <a:rPr lang="ru-RU" sz="1400" b="0" i="0" u="none" strike="noStrike" baseline="0" dirty="0" smtClean="0">
                          <a:solidFill>
                            <a:schemeClr val="tx1"/>
                          </a:solidFill>
                          <a:effectLst/>
                          <a:latin typeface="+mn-lt"/>
                        </a:rPr>
                        <a:t> 115,38</a:t>
                      </a:r>
                      <a:endParaRPr lang="ru-RU" sz="1400" b="0" i="0" u="none" strike="noStrike" dirty="0">
                        <a:solidFill>
                          <a:srgbClr val="000000"/>
                        </a:solidFill>
                        <a:effectLst/>
                        <a:latin typeface="+mn-lt"/>
                      </a:endParaRPr>
                    </a:p>
                  </a:txBody>
                  <a:tcPr marL="36000" marR="36000" marT="0" marB="0" anchor="ctr"/>
                </a:tc>
              </a:tr>
              <a:tr h="350520">
                <a:tc>
                  <a:txBody>
                    <a:bodyPr/>
                    <a:lstStyle/>
                    <a:p>
                      <a:pPr algn="l" fontAlgn="ctr"/>
                      <a:r>
                        <a:rPr lang="ru-RU" sz="1400" u="none" strike="noStrike" dirty="0">
                          <a:effectLst/>
                        </a:rPr>
                        <a:t>Физическая культура </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b="0" i="0" u="none" strike="noStrike" dirty="0" smtClean="0">
                          <a:solidFill>
                            <a:schemeClr val="tx1"/>
                          </a:solidFill>
                          <a:effectLst/>
                          <a:latin typeface="+mn-lt"/>
                        </a:rPr>
                        <a:t>2</a:t>
                      </a:r>
                      <a:r>
                        <a:rPr lang="ru-RU" sz="1400" b="0" i="0" u="none" strike="noStrike" baseline="0" dirty="0" smtClean="0">
                          <a:solidFill>
                            <a:schemeClr val="tx1"/>
                          </a:solidFill>
                          <a:effectLst/>
                          <a:latin typeface="+mn-lt"/>
                        </a:rPr>
                        <a:t> 342,26</a:t>
                      </a:r>
                      <a:endParaRPr lang="ru-RU" sz="1400" b="0" i="0" u="none" strike="noStrike" dirty="0">
                        <a:solidFill>
                          <a:srgbClr val="000000"/>
                        </a:solidFill>
                        <a:effectLst/>
                        <a:latin typeface="+mn-lt"/>
                      </a:endParaRPr>
                    </a:p>
                  </a:txBody>
                  <a:tcPr marL="36000" marR="36000" marT="0" marB="0" anchor="ctr"/>
                </a:tc>
              </a:tr>
              <a:tr h="358140">
                <a:tc>
                  <a:txBody>
                    <a:bodyPr/>
                    <a:lstStyle/>
                    <a:p>
                      <a:pPr algn="l" fontAlgn="ctr"/>
                      <a:r>
                        <a:rPr lang="ru-RU" sz="1400" u="none" strike="noStrike" dirty="0">
                          <a:effectLst/>
                        </a:rPr>
                        <a:t>Массовый спорт</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u="none" strike="noStrike" dirty="0" smtClean="0">
                          <a:effectLst/>
                        </a:rPr>
                        <a:t>108,31</a:t>
                      </a:r>
                      <a:endParaRPr lang="ru-RU" sz="1400" b="0" i="0" u="none" strike="noStrike" dirty="0">
                        <a:solidFill>
                          <a:srgbClr val="000000"/>
                        </a:solidFill>
                        <a:effectLst/>
                        <a:latin typeface="+mn-lt"/>
                      </a:endParaRPr>
                    </a:p>
                  </a:txBody>
                  <a:tcPr marL="36000" marR="36000" marT="0" marB="0" anchor="ctr"/>
                </a:tc>
              </a:tr>
              <a:tr h="365760">
                <a:tc>
                  <a:txBody>
                    <a:bodyPr/>
                    <a:lstStyle/>
                    <a:p>
                      <a:pPr algn="l" fontAlgn="ctr"/>
                      <a:r>
                        <a:rPr lang="ru-RU" sz="1400" u="none" strike="noStrike" dirty="0">
                          <a:effectLst/>
                        </a:rPr>
                        <a:t>Спорт высших достижений</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u="none" strike="noStrike" dirty="0" smtClean="0">
                          <a:effectLst/>
                        </a:rPr>
                        <a:t>249,29</a:t>
                      </a:r>
                      <a:endParaRPr lang="ru-RU" sz="1400" b="0" i="0" u="none" strike="noStrike" dirty="0">
                        <a:solidFill>
                          <a:srgbClr val="000000"/>
                        </a:solidFill>
                        <a:effectLst/>
                        <a:latin typeface="+mn-lt"/>
                      </a:endParaRPr>
                    </a:p>
                  </a:txBody>
                  <a:tcPr marL="36000" marR="36000" marT="0" marB="0" anchor="ctr"/>
                </a:tc>
              </a:tr>
              <a:tr h="502920">
                <a:tc>
                  <a:txBody>
                    <a:bodyPr/>
                    <a:lstStyle/>
                    <a:p>
                      <a:pPr algn="l" fontAlgn="ctr"/>
                      <a:r>
                        <a:rPr lang="ru-RU" sz="1400" u="none" strike="noStrike" dirty="0">
                          <a:effectLst/>
                        </a:rPr>
                        <a:t>Телевидение и радиовещание</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u="none" strike="noStrike" dirty="0" smtClean="0">
                          <a:effectLst/>
                        </a:rPr>
                        <a:t>179,81</a:t>
                      </a:r>
                      <a:endParaRPr lang="ru-RU" sz="1400" b="0" i="0" u="none" strike="noStrike" dirty="0">
                        <a:solidFill>
                          <a:srgbClr val="000000"/>
                        </a:solidFill>
                        <a:effectLst/>
                        <a:latin typeface="+mn-lt"/>
                      </a:endParaRPr>
                    </a:p>
                  </a:txBody>
                  <a:tcPr marL="36000" marR="36000" marT="0" marB="0" anchor="ctr"/>
                </a:tc>
              </a:tr>
              <a:tr h="493754">
                <a:tc>
                  <a:txBody>
                    <a:bodyPr/>
                    <a:lstStyle/>
                    <a:p>
                      <a:pPr algn="l" fontAlgn="ctr"/>
                      <a:r>
                        <a:rPr lang="ru-RU" sz="1400" u="none" strike="noStrike" dirty="0">
                          <a:effectLst/>
                        </a:rPr>
                        <a:t>Периодическая печать и издательства</a:t>
                      </a:r>
                      <a:endParaRPr lang="ru-RU" sz="1400" b="0" i="0" u="none" strike="noStrike" dirty="0">
                        <a:solidFill>
                          <a:srgbClr val="000000"/>
                        </a:solidFill>
                        <a:effectLst/>
                        <a:latin typeface="+mn-lt"/>
                      </a:endParaRPr>
                    </a:p>
                  </a:txBody>
                  <a:tcPr marL="36000" marR="36000" marT="0" marB="0" anchor="ctr"/>
                </a:tc>
                <a:tc>
                  <a:txBody>
                    <a:bodyPr/>
                    <a:lstStyle/>
                    <a:p>
                      <a:pPr algn="r" fontAlgn="b"/>
                      <a:r>
                        <a:rPr lang="ru-RU" sz="1400" u="none" strike="noStrike" dirty="0" smtClean="0">
                          <a:effectLst/>
                        </a:rPr>
                        <a:t>150,96</a:t>
                      </a:r>
                      <a:endParaRPr lang="ru-RU" sz="1400" b="0" i="0" u="none" strike="noStrike" dirty="0">
                        <a:solidFill>
                          <a:srgbClr val="000000"/>
                        </a:solidFill>
                        <a:effectLst/>
                        <a:latin typeface="+mn-lt"/>
                      </a:endParaRPr>
                    </a:p>
                  </a:txBody>
                  <a:tcPr marL="36000" marR="36000" marT="0" marB="0" anchor="ctr"/>
                </a:tc>
              </a:tr>
            </a:tbl>
          </a:graphicData>
        </a:graphic>
      </p:graphicFrame>
    </p:spTree>
    <p:extLst>
      <p:ext uri="{BB962C8B-B14F-4D97-AF65-F5344CB8AC3E}">
        <p14:creationId xmlns:p14="http://schemas.microsoft.com/office/powerpoint/2010/main" val="426349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09455752"/>
              </p:ext>
            </p:extLst>
          </p:nvPr>
        </p:nvGraphicFramePr>
        <p:xfrm>
          <a:off x="529709" y="696518"/>
          <a:ext cx="8483661" cy="2697058"/>
        </p:xfrm>
        <a:graphic>
          <a:graphicData uri="http://schemas.openxmlformats.org/drawingml/2006/table">
            <a:tbl>
              <a:tblPr>
                <a:tableStyleId>{616DA210-FB5B-4158-B5E0-FEB733F419BA}</a:tableStyleId>
              </a:tblPr>
              <a:tblGrid>
                <a:gridCol w="6656929"/>
                <a:gridCol w="907763"/>
                <a:gridCol w="918969"/>
              </a:tblGrid>
              <a:tr h="12663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(план)</a:t>
                      </a:r>
                      <a:endParaRPr lang="ru-RU" sz="1000" b="1" i="0" u="none" strike="noStrike" dirty="0">
                        <a:solidFill>
                          <a:srgbClr val="000000"/>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endParaRPr lang="ru-RU" sz="1000" b="1" i="0" u="none" strike="noStrike" dirty="0">
                        <a:solidFill>
                          <a:srgbClr val="000000"/>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366">
                <a:tc>
                  <a:txBody>
                    <a:bodyPr/>
                    <a:lstStyle/>
                    <a:p>
                      <a:pPr algn="l" fontAlgn="ctr"/>
                      <a:r>
                        <a:rPr lang="ru-RU" sz="800" b="0" i="0" u="none" strike="noStrike" dirty="0">
                          <a:solidFill>
                            <a:srgbClr val="000000"/>
                          </a:solidFill>
                          <a:effectLst/>
                          <a:latin typeface="+mn-lt"/>
                        </a:rPr>
                        <a:t>Рост выработки на одного работника организаций - участников Кластера в стоимостном выражении (по отношению к предыдущему году, процентов</a:t>
                      </a:r>
                      <a:r>
                        <a:rPr lang="ru-RU" sz="800" b="0" i="0" u="none" strike="noStrike" dirty="0" smtClean="0">
                          <a:solidFill>
                            <a:srgbClr val="000000"/>
                          </a:solidFill>
                          <a:effectLst/>
                          <a:latin typeface="+mn-lt"/>
                        </a:rPr>
                        <a:t>)</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l" fontAlgn="ctr"/>
                      <a:r>
                        <a:rPr lang="ru-RU" sz="800" b="0" i="0" u="none" strike="noStrike" dirty="0">
                          <a:solidFill>
                            <a:srgbClr val="000000"/>
                          </a:solidFill>
                          <a:effectLst/>
                          <a:latin typeface="+mn-lt"/>
                        </a:rPr>
                        <a:t>Рост объема работ и проектов в сфере научных исследований и разработок, выполняемых совместно двумя и более организациями Кластера либо одной или более организацией - участником Кластера совместно с иностранными организациями, в стоимостном выражении (по отношению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888">
                <a:tc>
                  <a:txBody>
                    <a:bodyPr/>
                    <a:lstStyle/>
                    <a:p>
                      <a:pPr algn="l" fontAlgn="ctr"/>
                      <a:r>
                        <a:rPr lang="ru-RU" sz="900" b="0" i="0" u="none" strike="noStrike" dirty="0">
                          <a:solidFill>
                            <a:srgbClr val="000000"/>
                          </a:solidFill>
                          <a:effectLst/>
                          <a:latin typeface="+mn-lt"/>
                        </a:rPr>
                        <a:t>Количество предприятий, участвующих в создании систем управления правами на интеллектуальную собственность предприятий, </a:t>
                      </a:r>
                      <a:r>
                        <a:rPr lang="ru-RU" sz="900" b="0" i="0" u="none" strike="noStrike" dirty="0" smtClean="0">
                          <a:solidFill>
                            <a:srgbClr val="000000"/>
                          </a:solidFill>
                          <a:effectLst/>
                          <a:latin typeface="+mn-lt"/>
                        </a:rPr>
                        <a:t>единиц</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l" fontAlgn="ctr"/>
                      <a:r>
                        <a:rPr lang="ru-RU" sz="900" b="0" i="0" u="none" strike="noStrike">
                          <a:solidFill>
                            <a:srgbClr val="000000"/>
                          </a:solidFill>
                          <a:effectLst/>
                          <a:latin typeface="+mn-lt"/>
                        </a:rPr>
                        <a:t>Автоматизированная информационно-аналитическая система "Интеллектуальный потенциал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6133">
                <a:tc>
                  <a:txBody>
                    <a:bodyPr/>
                    <a:lstStyle/>
                    <a:p>
                      <a:pPr algn="l" fontAlgn="ctr"/>
                      <a:r>
                        <a:rPr lang="ru-RU" sz="900" b="0" i="0" u="none" strike="noStrike" dirty="0">
                          <a:solidFill>
                            <a:srgbClr val="000000"/>
                          </a:solidFill>
                          <a:effectLst/>
                          <a:latin typeface="+mn-lt"/>
                        </a:rPr>
                        <a:t>Количество специалистов, прошедших подготовку и переподготовку кадров в сфере управления интеллектуальной собственностью, </a:t>
                      </a:r>
                      <a:r>
                        <a:rPr lang="ru-RU" sz="900" b="0" i="0" u="none" strike="noStrike" dirty="0" smtClean="0">
                          <a:solidFill>
                            <a:srgbClr val="000000"/>
                          </a:solidFill>
                          <a:effectLst/>
                          <a:latin typeface="+mn-lt"/>
                        </a:rPr>
                        <a:t>человек</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l" fontAlgn="ctr"/>
                      <a:r>
                        <a:rPr lang="ru-RU" sz="900" b="0" i="0" u="none" strike="noStrike" dirty="0">
                          <a:solidFill>
                            <a:srgbClr val="000000"/>
                          </a:solidFill>
                          <a:effectLst/>
                          <a:latin typeface="+mn-lt"/>
                        </a:rPr>
                        <a:t>Количество обследованных предприятий и организаций с целью инвентаризации, экспертизы, выявления </a:t>
                      </a:r>
                      <a:r>
                        <a:rPr lang="ru-RU" sz="900" b="0" i="0" u="none" strike="noStrike" dirty="0" err="1">
                          <a:solidFill>
                            <a:srgbClr val="000000"/>
                          </a:solidFill>
                          <a:effectLst/>
                          <a:latin typeface="+mn-lt"/>
                        </a:rPr>
                        <a:t>охраноспособных</a:t>
                      </a:r>
                      <a:r>
                        <a:rPr lang="ru-RU" sz="900" b="0" i="0" u="none" strike="noStrike" dirty="0">
                          <a:solidFill>
                            <a:srgbClr val="000000"/>
                          </a:solidFill>
                          <a:effectLst/>
                          <a:latin typeface="+mn-lt"/>
                        </a:rPr>
                        <a:t> результатов интеллектуальной деятельности и их оценки, выявления проблем в сфере осуществления технологических инноваций, продвижения технологий на российский и международный рынки, </a:t>
                      </a:r>
                      <a:r>
                        <a:rPr lang="ru-RU" sz="900" b="0" i="0" u="none" strike="noStrike" dirty="0" smtClean="0">
                          <a:solidFill>
                            <a:srgbClr val="000000"/>
                          </a:solidFill>
                          <a:effectLst/>
                          <a:latin typeface="+mn-lt"/>
                        </a:rPr>
                        <a:t>единиц</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8296">
                <a:tc>
                  <a:txBody>
                    <a:bodyPr/>
                    <a:lstStyle/>
                    <a:p>
                      <a:pPr algn="l" fontAlgn="ctr"/>
                      <a:r>
                        <a:rPr lang="ru-RU" sz="900" b="0" i="0" u="none" strike="noStrike" dirty="0">
                          <a:solidFill>
                            <a:srgbClr val="000000"/>
                          </a:solidFill>
                          <a:effectLst/>
                          <a:latin typeface="+mn-lt"/>
                        </a:rPr>
                        <a:t>Количество научно-технических, экономических и методических мероприятий, </a:t>
                      </a:r>
                      <a:r>
                        <a:rPr lang="ru-RU" sz="900" b="0" i="0" u="none" strike="noStrike" dirty="0" smtClean="0">
                          <a:solidFill>
                            <a:srgbClr val="000000"/>
                          </a:solidFill>
                          <a:effectLst/>
                          <a:latin typeface="+mn-lt"/>
                        </a:rPr>
                        <a:t>единиц</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l" fontAlgn="ctr"/>
                      <a:r>
                        <a:rPr lang="ru-RU" sz="900" b="0" i="0" u="none" strike="noStrike" dirty="0">
                          <a:solidFill>
                            <a:srgbClr val="000000"/>
                          </a:solidFill>
                          <a:effectLst/>
                          <a:latin typeface="+mn-lt"/>
                        </a:rPr>
                        <a:t>Количество созданных центров поддержки технологий и инноваций Республики Татарстан, </a:t>
                      </a:r>
                      <a:r>
                        <a:rPr lang="ru-RU" sz="900" b="0" i="0" u="none" strike="noStrike" dirty="0" smtClean="0">
                          <a:solidFill>
                            <a:srgbClr val="000000"/>
                          </a:solidFill>
                          <a:effectLst/>
                          <a:latin typeface="+mn-lt"/>
                        </a:rPr>
                        <a:t>единиц</a:t>
                      </a:r>
                      <a:endParaRPr lang="ru-RU" sz="9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8296">
                <a:tc>
                  <a:txBody>
                    <a:bodyPr/>
                    <a:lstStyle/>
                    <a:p>
                      <a:pPr algn="l" fontAlgn="t"/>
                      <a:r>
                        <a:rPr lang="ru-RU" sz="900" b="0" i="0" u="none" strike="noStrike" dirty="0">
                          <a:solidFill>
                            <a:srgbClr val="000000"/>
                          </a:solidFill>
                          <a:effectLst/>
                          <a:latin typeface="+mn-lt"/>
                        </a:rPr>
                        <a:t>Количество получателей государственной поддержки, </a:t>
                      </a:r>
                      <a:r>
                        <a:rPr lang="ru-RU" sz="900" b="0" i="0" u="none" strike="noStrike" dirty="0" smtClean="0">
                          <a:solidFill>
                            <a:srgbClr val="000000"/>
                          </a:solidFill>
                          <a:effectLst/>
                          <a:latin typeface="+mn-lt"/>
                        </a:rPr>
                        <a:t>единиц</a:t>
                      </a:r>
                      <a:endParaRPr lang="ru-RU" sz="900" b="0" i="0" u="none" strike="noStrike" dirty="0">
                        <a:solidFill>
                          <a:srgbClr val="000000"/>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a:solidFill>
                            <a:srgbClr val="000000"/>
                          </a:solidFill>
                          <a:effectLst/>
                          <a:latin typeface="+mn-lt"/>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rgbClr val="000000"/>
                          </a:solidFill>
                          <a:effectLst/>
                          <a:latin typeface="+mn-lt"/>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5913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11.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a:t>
            </a:r>
            <a:r>
              <a:rPr lang="ru-RU" altLang="ru-RU" sz="1400" b="1" dirty="0">
                <a:ea typeface="Calibri" panose="020F0502020204030204" pitchFamily="34" charset="0"/>
                <a:cs typeface="Times New Roman" panose="02020603050405020304" pitchFamily="18" charset="0"/>
              </a:rPr>
              <a:t>2020 годы</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485776" y="5718546"/>
            <a:ext cx="8534400" cy="276999"/>
          </a:xfrm>
          <a:prstGeom prst="rect">
            <a:avLst/>
          </a:prstGeom>
        </p:spPr>
        <p:txBody>
          <a:bodyPr wrap="square">
            <a:spAutoFit/>
          </a:bodyPr>
          <a:lstStyle/>
          <a:p>
            <a:r>
              <a:rPr lang="ru-RU" sz="1200" b="1" i="1" dirty="0">
                <a:solidFill>
                  <a:schemeClr val="accent1"/>
                </a:solidFill>
              </a:rPr>
              <a:t>Ответственный исполнитель </a:t>
            </a:r>
            <a:r>
              <a:rPr lang="ru-RU" sz="1200" b="1" i="1" dirty="0" smtClean="0">
                <a:solidFill>
                  <a:schemeClr val="accent1"/>
                </a:solidFill>
              </a:rPr>
              <a:t>ГП: </a:t>
            </a:r>
            <a:r>
              <a:rPr lang="ru-RU" sz="1200" b="1" i="1" dirty="0">
                <a:solidFill>
                  <a:schemeClr val="accent1"/>
                </a:solidFill>
              </a:rPr>
              <a:t>Министерство </a:t>
            </a:r>
            <a:r>
              <a:rPr lang="ru-RU" sz="1200" b="1" i="1" dirty="0" smtClean="0">
                <a:solidFill>
                  <a:schemeClr val="accent1"/>
                </a:solidFill>
              </a:rPr>
              <a:t>экономики Республики </a:t>
            </a:r>
            <a:r>
              <a:rPr lang="ru-RU" sz="1200" b="1" i="1" dirty="0">
                <a:solidFill>
                  <a:schemeClr val="accent1"/>
                </a:solidFill>
              </a:rPr>
              <a:t>Татарстан</a:t>
            </a:r>
          </a:p>
        </p:txBody>
      </p:sp>
      <p:sp>
        <p:nvSpPr>
          <p:cNvPr id="6" name="Прямоугольник 5"/>
          <p:cNvSpPr/>
          <p:nvPr/>
        </p:nvSpPr>
        <p:spPr>
          <a:xfrm>
            <a:off x="485775" y="6133096"/>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и отчеты о ходе ее реализации,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mert.tatarstan.ru</a:t>
            </a:r>
            <a:endParaRPr lang="ru-RU" sz="1200" b="1" i="1" dirty="0">
              <a:solidFill>
                <a:schemeClr val="accent6"/>
              </a:solidFill>
            </a:endParaRPr>
          </a:p>
        </p:txBody>
      </p:sp>
    </p:spTree>
    <p:extLst>
      <p:ext uri="{BB962C8B-B14F-4D97-AF65-F5344CB8AC3E}">
        <p14:creationId xmlns:p14="http://schemas.microsoft.com/office/powerpoint/2010/main" val="2162512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600" y="89286"/>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sz="1600" b="1" dirty="0" smtClean="0">
                <a:latin typeface="Arial" panose="020B0604020202020204" pitchFamily="34" charset="0"/>
                <a:ea typeface="Times New Roman" panose="02020603050405020304" pitchFamily="18" charset="0"/>
              </a:rPr>
              <a:t>12. </a:t>
            </a:r>
            <a:r>
              <a:rPr lang="ru-RU" sz="1600" b="1" dirty="0" smtClean="0"/>
              <a:t>Государственная </a:t>
            </a:r>
            <a:r>
              <a:rPr lang="ru-RU" sz="1600" b="1" dirty="0"/>
              <a:t>программа </a:t>
            </a:r>
            <a:r>
              <a:rPr lang="ru-RU" sz="1600" b="1" dirty="0" smtClean="0"/>
              <a:t>«Развитие </a:t>
            </a:r>
            <a:r>
              <a:rPr lang="ru-RU" sz="1600" b="1" dirty="0"/>
              <a:t>информационных и коммуникационных технологий в Республике Татарстан «Открытый Татарстан» на 2014 – 2020 </a:t>
            </a:r>
            <a:r>
              <a:rPr lang="ru-RU" sz="1600" b="1" dirty="0" smtClean="0"/>
              <a:t>годы»</a:t>
            </a:r>
            <a:endParaRPr lang="ru-RU" sz="1600" b="1"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92027919"/>
              </p:ext>
            </p:extLst>
          </p:nvPr>
        </p:nvGraphicFramePr>
        <p:xfrm>
          <a:off x="666751" y="1986438"/>
          <a:ext cx="8347281" cy="556260"/>
        </p:xfrm>
        <a:graphic>
          <a:graphicData uri="http://schemas.openxmlformats.org/drawingml/2006/table">
            <a:tbl>
              <a:tblPr firstRow="1" firstCol="1" bandRow="1">
                <a:tableStyleId>{5C22544A-7EE6-4342-B048-85BDC9FD1C3A}</a:tableStyleId>
              </a:tblPr>
              <a:tblGrid>
                <a:gridCol w="5814959"/>
                <a:gridCol w="1303677"/>
                <a:gridCol w="1228645"/>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200" b="1" i="0" u="none" strike="noStrike" dirty="0" smtClean="0">
                          <a:solidFill>
                            <a:srgbClr val="000000"/>
                          </a:solidFill>
                          <a:effectLst/>
                          <a:latin typeface="+mn-lt"/>
                        </a:rPr>
                        <a:t>3 136 360,9</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mn-lt"/>
                        </a:rPr>
                        <a:t>3 112 952,6</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4"/>
          <p:cNvSpPr>
            <a:spLocks noChangeArrowheads="1"/>
          </p:cNvSpPr>
          <p:nvPr/>
        </p:nvSpPr>
        <p:spPr bwMode="auto">
          <a:xfrm>
            <a:off x="609601" y="1234222"/>
            <a:ext cx="84044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400" b="1" dirty="0">
                <a:latin typeface="Arial" panose="020B0604020202020204" pitchFamily="34" charset="0"/>
                <a:ea typeface="Times New Roman" panose="02020603050405020304" pitchFamily="18" charset="0"/>
              </a:rPr>
              <a:t>Цель</a:t>
            </a:r>
            <a:r>
              <a:rPr lang="ru-RU" altLang="ru-RU" sz="1400" b="1" dirty="0" smtClean="0">
                <a:latin typeface="Arial" panose="020B0604020202020204" pitchFamily="34" charset="0"/>
                <a:ea typeface="Times New Roman" panose="02020603050405020304" pitchFamily="18" charset="0"/>
              </a:rPr>
              <a:t>:</a:t>
            </a:r>
            <a:r>
              <a:rPr lang="en-US" altLang="ru-RU" sz="1400" b="1" dirty="0" smtClean="0">
                <a:latin typeface="Arial" panose="020B0604020202020204" pitchFamily="34" charset="0"/>
                <a:ea typeface="Times New Roman" panose="02020603050405020304" pitchFamily="18" charset="0"/>
              </a:rPr>
              <a:t> </a:t>
            </a:r>
            <a:r>
              <a:rPr lang="ru-RU" altLang="ru-RU" sz="1400" dirty="0" smtClean="0">
                <a:latin typeface="Arial" panose="020B0604020202020204" pitchFamily="34" charset="0"/>
                <a:ea typeface="Times New Roman" panose="02020603050405020304" pitchFamily="18" charset="0"/>
              </a:rPr>
              <a:t>повышение качества и оперативности предоставляемой населению информации, обеспечение равноправия двух государственных языков Республики Татарстан </a:t>
            </a:r>
            <a:endParaRPr kumimoji="0" lang="ru-RU" altLang="ru-RU" sz="140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51149540"/>
              </p:ext>
            </p:extLst>
          </p:nvPr>
        </p:nvGraphicFramePr>
        <p:xfrm>
          <a:off x="661308" y="2674620"/>
          <a:ext cx="8352724" cy="2977297"/>
        </p:xfrm>
        <a:graphic>
          <a:graphicData uri="http://schemas.openxmlformats.org/drawingml/2006/table">
            <a:tbl>
              <a:tblPr>
                <a:tableStyleId>{5C22544A-7EE6-4342-B048-85BDC9FD1C3A}</a:tableStyleId>
              </a:tblPr>
              <a:tblGrid>
                <a:gridCol w="5853792"/>
                <a:gridCol w="1256610"/>
                <a:gridCol w="1242322"/>
              </a:tblGrid>
              <a:tr h="33640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4979" marR="4979" marT="497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2017 </a:t>
                      </a:r>
                      <a:r>
                        <a:rPr lang="ru-RU" sz="1000" b="1" u="none" strike="noStrike" dirty="0">
                          <a:effectLst/>
                          <a:latin typeface="+mn-lt"/>
                        </a:rPr>
                        <a:t>год</a:t>
                      </a:r>
                      <a:br>
                        <a:rPr lang="ru-RU" sz="1000" b="1" u="none" strike="noStrike" dirty="0">
                          <a:effectLst/>
                          <a:latin typeface="+mn-lt"/>
                        </a:rPr>
                      </a:br>
                      <a:r>
                        <a:rPr lang="ru-RU" sz="1000" b="1" u="none" strike="noStrike" dirty="0">
                          <a:effectLst/>
                          <a:latin typeface="+mn-lt"/>
                        </a:rPr>
                        <a:t>(план)</a:t>
                      </a:r>
                      <a:endParaRPr lang="ru-RU" sz="10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2017 </a:t>
                      </a:r>
                      <a:r>
                        <a:rPr lang="ru-RU" sz="1000" b="1" u="none" strike="noStrike" dirty="0">
                          <a:effectLst/>
                          <a:latin typeface="+mn-lt"/>
                        </a:rPr>
                        <a:t>год</a:t>
                      </a:r>
                      <a:br>
                        <a:rPr lang="ru-RU" sz="1000" b="1" u="none" strike="noStrike" dirty="0">
                          <a:effectLst/>
                          <a:latin typeface="+mn-lt"/>
                        </a:rPr>
                      </a:br>
                      <a:r>
                        <a:rPr lang="ru-RU" sz="1000" b="1" u="none" strike="noStrike" dirty="0">
                          <a:effectLst/>
                          <a:latin typeface="+mn-lt"/>
                        </a:rPr>
                        <a:t>(факт)</a:t>
                      </a:r>
                      <a:endParaRPr lang="ru-RU" sz="10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3959">
                <a:tc>
                  <a:txBody>
                    <a:bodyPr/>
                    <a:lstStyle/>
                    <a:p>
                      <a:pPr algn="l" fontAlgn="t"/>
                      <a:r>
                        <a:rPr lang="ru-RU" sz="900" u="none" strike="noStrike" dirty="0">
                          <a:effectLst/>
                          <a:latin typeface="+mn-lt"/>
                        </a:rPr>
                        <a:t>Среднее количество полос газет, выпускаемых при финансовой поддержке печатных средств массовой информации за счет средств бюджета Республики Татарстан, в неделю, полос</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2 100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2 100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959">
                <a:tc>
                  <a:txBody>
                    <a:bodyPr/>
                    <a:lstStyle/>
                    <a:p>
                      <a:pPr algn="l" fontAlgn="t"/>
                      <a:r>
                        <a:rPr lang="ru-RU" sz="900" u="none" strike="noStrike" dirty="0">
                          <a:effectLst/>
                          <a:latin typeface="+mn-lt"/>
                        </a:rPr>
                        <a:t>Среднее количество полос журналов, выпускаемых при финансовой поддержке печатных средств массовой информации за счет средств бюджета Республики Татарстан, в месяц, полос</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1 400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1 400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959">
                <a:tc>
                  <a:txBody>
                    <a:bodyPr/>
                    <a:lstStyle/>
                    <a:p>
                      <a:pPr algn="l" fontAlgn="t"/>
                      <a:r>
                        <a:rPr lang="ru-RU" sz="900" u="none" strike="noStrike" dirty="0">
                          <a:effectLst/>
                          <a:latin typeface="+mn-lt"/>
                        </a:rPr>
                        <a:t>Объем телевещания, выпущенного в эфир при финансовой поддержке за счет средств бюджета Республики Татарстан, в год, часов</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14 500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14 500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959">
                <a:tc>
                  <a:txBody>
                    <a:bodyPr/>
                    <a:lstStyle/>
                    <a:p>
                      <a:pPr algn="l" fontAlgn="t"/>
                      <a:r>
                        <a:rPr lang="ru-RU" sz="900" u="none" strike="noStrike" dirty="0">
                          <a:effectLst/>
                          <a:latin typeface="+mn-lt"/>
                        </a:rPr>
                        <a:t>Объем радиовещания, выпущенного в эфир при финансовой поддержке за счет средств бюджета Республики Татарстан, в год, часов</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6 500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6 500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959">
                <a:tc>
                  <a:txBody>
                    <a:bodyPr/>
                    <a:lstStyle/>
                    <a:p>
                      <a:pPr algn="l" fontAlgn="t"/>
                      <a:r>
                        <a:rPr lang="ru-RU" sz="900" u="none" strike="noStrike" dirty="0">
                          <a:effectLst/>
                          <a:latin typeface="+mn-lt"/>
                        </a:rPr>
                        <a:t>Среднее количество полос, публикуемых периодическими изданиями, учрежденными органами законодательной и исполнительной власти Республики Татарстан, в неделю, полос</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75</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75</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a:txBody>
                    <a:bodyPr/>
                    <a:lstStyle/>
                    <a:p>
                      <a:pPr algn="l" fontAlgn="t"/>
                      <a:r>
                        <a:rPr lang="ru-RU" sz="900" u="none" strike="noStrike" dirty="0">
                          <a:effectLst/>
                          <a:latin typeface="+mn-lt"/>
                        </a:rPr>
                        <a:t>Количество наименований издаваемой социально значимой литературы в год, штук</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160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160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7264">
                <a:tc>
                  <a:txBody>
                    <a:bodyPr/>
                    <a:lstStyle/>
                    <a:p>
                      <a:pPr algn="l" fontAlgn="t"/>
                      <a:r>
                        <a:rPr lang="ru-RU" sz="900" u="none" strike="noStrike" dirty="0">
                          <a:effectLst/>
                          <a:latin typeface="+mn-lt"/>
                        </a:rPr>
                        <a:t>Государственное управление в сфере печати и массовых коммуникаций, %</a:t>
                      </a:r>
                      <a:br>
                        <a:rPr lang="ru-RU" sz="900" u="none" strike="noStrike" dirty="0">
                          <a:effectLst/>
                          <a:latin typeface="+mn-lt"/>
                        </a:rPr>
                      </a:b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Прямоугольник 7"/>
          <p:cNvSpPr/>
          <p:nvPr/>
        </p:nvSpPr>
        <p:spPr>
          <a:xfrm>
            <a:off x="544616" y="5856097"/>
            <a:ext cx="8534400" cy="276999"/>
          </a:xfrm>
          <a:prstGeom prst="rect">
            <a:avLst/>
          </a:prstGeom>
        </p:spPr>
        <p:txBody>
          <a:bodyPr wrap="square">
            <a:spAutoFit/>
          </a:bodyPr>
          <a:lstStyle/>
          <a:p>
            <a:r>
              <a:rPr lang="ru-RU" sz="1200" b="1" i="1" dirty="0">
                <a:solidFill>
                  <a:schemeClr val="accent1"/>
                </a:solidFill>
              </a:rPr>
              <a:t>Ответственный исполнитель </a:t>
            </a:r>
            <a:r>
              <a:rPr lang="ru-RU" sz="1200" b="1" i="1" dirty="0" smtClean="0">
                <a:solidFill>
                  <a:schemeClr val="accent1"/>
                </a:solidFill>
              </a:rPr>
              <a:t>ГП: </a:t>
            </a:r>
            <a:r>
              <a:rPr lang="ru-RU" sz="1200" b="1" i="1" dirty="0">
                <a:solidFill>
                  <a:schemeClr val="accent1"/>
                </a:solidFill>
              </a:rPr>
              <a:t>Министерство </a:t>
            </a:r>
            <a:r>
              <a:rPr lang="ru-RU" sz="1200" b="1" i="1" dirty="0" smtClean="0">
                <a:solidFill>
                  <a:schemeClr val="accent1"/>
                </a:solidFill>
              </a:rPr>
              <a:t>информатизации и связи Республики </a:t>
            </a:r>
            <a:r>
              <a:rPr lang="ru-RU" sz="1200" b="1" i="1" dirty="0">
                <a:solidFill>
                  <a:schemeClr val="accent1"/>
                </a:solidFill>
              </a:rPr>
              <a:t>Татарстан</a:t>
            </a:r>
          </a:p>
        </p:txBody>
      </p:sp>
      <p:sp>
        <p:nvSpPr>
          <p:cNvPr id="9" name="Прямоугольник 8"/>
          <p:cNvSpPr/>
          <p:nvPr/>
        </p:nvSpPr>
        <p:spPr>
          <a:xfrm>
            <a:off x="485775" y="6133096"/>
            <a:ext cx="8001000" cy="461665"/>
          </a:xfrm>
          <a:prstGeom prst="rect">
            <a:avLst/>
          </a:prstGeom>
        </p:spPr>
        <p:txBody>
          <a:bodyPr wrap="square">
            <a:spAutoFit/>
          </a:bodyPr>
          <a:lstStyle/>
          <a:p>
            <a:r>
              <a:rPr lang="ru-RU" sz="1200" b="1" i="1" dirty="0">
                <a:solidFill>
                  <a:schemeClr val="accent6"/>
                </a:solidFill>
              </a:rPr>
              <a:t>Официальный сайт, на котором размещена государственная </a:t>
            </a:r>
            <a:r>
              <a:rPr lang="ru-RU" sz="1200" b="1" i="1" dirty="0" smtClean="0">
                <a:solidFill>
                  <a:schemeClr val="accent6"/>
                </a:solidFill>
              </a:rPr>
              <a:t>программа и отчеты о ходе ее реализации, </a:t>
            </a:r>
            <a:r>
              <a:rPr lang="ru-RU" sz="1200" b="1" i="1" dirty="0">
                <a:solidFill>
                  <a:schemeClr val="accent6"/>
                </a:solidFill>
              </a:rPr>
              <a:t>находится </a:t>
            </a:r>
            <a:r>
              <a:rPr lang="ru-RU" sz="1200" b="1" i="1" dirty="0" smtClean="0">
                <a:solidFill>
                  <a:schemeClr val="accent6"/>
                </a:solidFill>
              </a:rPr>
              <a:t>по </a:t>
            </a:r>
            <a:r>
              <a:rPr lang="ru-RU" sz="1200" b="1" i="1" dirty="0">
                <a:solidFill>
                  <a:schemeClr val="accent6"/>
                </a:solidFill>
              </a:rPr>
              <a:t>адресу</a:t>
            </a:r>
            <a:r>
              <a:rPr lang="ru-RU" sz="1200" b="1" i="1" dirty="0" smtClean="0">
                <a:solidFill>
                  <a:schemeClr val="accent6"/>
                </a:solidFill>
              </a:rPr>
              <a:t>:</a:t>
            </a:r>
            <a:r>
              <a:rPr lang="en-US" sz="1200" b="1" i="1" dirty="0">
                <a:solidFill>
                  <a:schemeClr val="accent6"/>
                </a:solidFill>
              </a:rPr>
              <a:t> http://</a:t>
            </a:r>
            <a:r>
              <a:rPr lang="en-US" sz="1200" b="1" i="1" dirty="0" smtClean="0">
                <a:solidFill>
                  <a:schemeClr val="accent6"/>
                </a:solidFill>
              </a:rPr>
              <a:t>mic.tatarstan.ru</a:t>
            </a:r>
            <a:endParaRPr lang="ru-RU" sz="1200" b="1" i="1" dirty="0">
              <a:solidFill>
                <a:schemeClr val="accent6"/>
              </a:solidFill>
            </a:endParaRPr>
          </a:p>
        </p:txBody>
      </p:sp>
    </p:spTree>
    <p:extLst>
      <p:ext uri="{BB962C8B-B14F-4D97-AF65-F5344CB8AC3E}">
        <p14:creationId xmlns:p14="http://schemas.microsoft.com/office/powerpoint/2010/main" val="3363191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3875" y="498122"/>
            <a:ext cx="8375650" cy="677108"/>
          </a:xfrm>
          <a:prstGeom prst="rect">
            <a:avLst/>
          </a:prstGeom>
        </p:spPr>
        <p:txBody>
          <a:bodyPr wrap="square">
            <a:spAutoFit/>
          </a:bodyPr>
          <a:lstStyle/>
          <a:p>
            <a:r>
              <a:rPr lang="ru-RU" sz="1400" b="1" dirty="0" smtClean="0">
                <a:solidFill>
                  <a:srgbClr val="000000"/>
                </a:solidFill>
              </a:rPr>
              <a:t>Цель</a:t>
            </a:r>
            <a:r>
              <a:rPr lang="ru-RU" sz="1400" b="1" dirty="0">
                <a:solidFill>
                  <a:srgbClr val="000000"/>
                </a:solidFill>
              </a:rPr>
              <a:t>: </a:t>
            </a:r>
            <a:r>
              <a:rPr lang="ru-RU" sz="1200" dirty="0" smtClean="0">
                <a:solidFill>
                  <a:srgbClr val="000000"/>
                </a:solidFill>
              </a:rPr>
              <a:t>обеспечение </a:t>
            </a:r>
            <a:r>
              <a:rPr lang="ru-RU" sz="1200" dirty="0">
                <a:solidFill>
                  <a:srgbClr val="000000"/>
                </a:solidFill>
              </a:rPr>
              <a:t>дальнейшего развития транспортного комплекса и создание современной инфокоммуникационной транспортной  инфраструктуры для удовлетворения потребностей экономики и опережающего развития общественной инфраструктуры в Республике   Татарстан</a:t>
            </a:r>
            <a:r>
              <a:rPr lang="ru-RU" sz="1200"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2236837369"/>
              </p:ext>
            </p:extLst>
          </p:nvPr>
        </p:nvGraphicFramePr>
        <p:xfrm>
          <a:off x="604897" y="1124430"/>
          <a:ext cx="8366383" cy="565384"/>
        </p:xfrm>
        <a:graphic>
          <a:graphicData uri="http://schemas.openxmlformats.org/drawingml/2006/table">
            <a:tbl>
              <a:tblPr>
                <a:tableStyleId>{616DA210-FB5B-4158-B5E0-FEB733F419BA}</a:tableStyleId>
              </a:tblPr>
              <a:tblGrid>
                <a:gridCol w="6466463"/>
                <a:gridCol w="982980"/>
                <a:gridCol w="916940"/>
              </a:tblGrid>
              <a:tr h="374874">
                <a:tc rowSpan="2">
                  <a:txBody>
                    <a:bodyPr/>
                    <a:lstStyle/>
                    <a:p>
                      <a:pPr algn="ctr" fontAlgn="ctr"/>
                      <a:r>
                        <a:rPr lang="ru-RU" sz="1200" b="1" u="none" strike="noStrike" dirty="0">
                          <a:effectLst/>
                        </a:rPr>
                        <a:t>Объем финансирования государственной программы (тыс</a:t>
                      </a:r>
                      <a:r>
                        <a:rPr lang="ru-RU" sz="1200" b="1" u="none" strike="noStrike" dirty="0" smtClean="0">
                          <a:effectLst/>
                        </a:rPr>
                        <a:t>. рублей</a:t>
                      </a:r>
                      <a:r>
                        <a:rPr lang="ru-RU" sz="1200" b="1" u="none" strike="noStrike" dirty="0">
                          <a:effectLst/>
                        </a:rPr>
                        <a:t>)</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план)</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факт)</a:t>
                      </a:r>
                      <a:endParaRPr lang="ru-RU" sz="12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algn="ctr" fontAlgn="ctr"/>
                      <a:r>
                        <a:rPr lang="ru-RU" sz="1200" b="1" u="none" strike="noStrike" dirty="0" smtClean="0">
                          <a:effectLst/>
                          <a:latin typeface="+mn-lt"/>
                        </a:rPr>
                        <a:t>39 299 664,7</a:t>
                      </a:r>
                      <a:endParaRPr lang="ru-RU" sz="12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38 196 809,7</a:t>
                      </a:r>
                      <a:endParaRPr lang="ru-RU" sz="12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906912690"/>
              </p:ext>
            </p:extLst>
          </p:nvPr>
        </p:nvGraphicFramePr>
        <p:xfrm>
          <a:off x="604896" y="1758043"/>
          <a:ext cx="8366384" cy="4673237"/>
        </p:xfrm>
        <a:graphic>
          <a:graphicData uri="http://schemas.openxmlformats.org/drawingml/2006/table">
            <a:tbl>
              <a:tblPr>
                <a:tableStyleId>{616DA210-FB5B-4158-B5E0-FEB733F419BA}</a:tableStyleId>
              </a:tblPr>
              <a:tblGrid>
                <a:gridCol w="6489324"/>
                <a:gridCol w="961114"/>
                <a:gridCol w="915946"/>
              </a:tblGrid>
              <a:tr h="26820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2017год </a:t>
                      </a: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2017 </a:t>
                      </a:r>
                      <a:r>
                        <a:rPr lang="ru-RU" sz="1000" b="1" u="none" strike="noStrike" dirty="0">
                          <a:effectLst/>
                        </a:rPr>
                        <a:t>год (факт)</a:t>
                      </a:r>
                      <a:endParaRPr lang="ru-RU" sz="1000" b="1" i="0" u="none" strike="noStrike" dirty="0">
                        <a:solidFill>
                          <a:srgbClr val="000000"/>
                        </a:solidFill>
                        <a:effectLst/>
                        <a:latin typeface="Times New Roman" panose="02020603050405020304" pitchFamily="18" charset="0"/>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l" fontAlgn="ctr"/>
                      <a:r>
                        <a:rPr lang="ru-RU" sz="1000" b="0" i="0" u="none" strike="noStrike" dirty="0">
                          <a:solidFill>
                            <a:srgbClr val="000000"/>
                          </a:solidFill>
                          <a:effectLst/>
                          <a:latin typeface="+mn-lt"/>
                        </a:rPr>
                        <a:t>Перевозка пассажиров железнодорожным транспортом пригородного сообщения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6,07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6,07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Пассажирооборот железнодорожного транспорта пригородного сообщения, </a:t>
                      </a:r>
                      <a:r>
                        <a:rPr lang="ru-RU" sz="1000" b="0" i="0" u="none" strike="noStrike" dirty="0" err="1">
                          <a:solidFill>
                            <a:srgbClr val="000000"/>
                          </a:solidFill>
                          <a:effectLst/>
                          <a:latin typeface="+mn-lt"/>
                        </a:rPr>
                        <a:t>млн.пасс</a:t>
                      </a:r>
                      <a:r>
                        <a:rPr lang="ru-RU" sz="1000" b="0" i="0" u="none" strike="noStrike" dirty="0">
                          <a:solidFill>
                            <a:srgbClr val="000000"/>
                          </a:solidFill>
                          <a:effectLst/>
                          <a:latin typeface="+mn-lt"/>
                        </a:rPr>
                        <a:t>./км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250,4</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250,4</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Перевозка грузов, </a:t>
                      </a:r>
                      <a:r>
                        <a:rPr lang="ru-RU" sz="1000" b="0" i="0" u="none" strike="noStrike" dirty="0" err="1">
                          <a:solidFill>
                            <a:srgbClr val="000000"/>
                          </a:solidFill>
                          <a:effectLst/>
                          <a:latin typeface="+mn-lt"/>
                        </a:rPr>
                        <a:t>млн.тонн</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15,2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15,2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Перевозка пассажиров речным транспортом,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0,33</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0,33</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Пассажирооборот, </a:t>
                      </a:r>
                      <a:r>
                        <a:rPr lang="ru-RU" sz="1000" b="0" i="0" u="none" strike="noStrike" dirty="0" err="1">
                          <a:solidFill>
                            <a:srgbClr val="000000"/>
                          </a:solidFill>
                          <a:effectLst/>
                          <a:latin typeface="+mn-lt"/>
                        </a:rPr>
                        <a:t>млн.пасс</a:t>
                      </a:r>
                      <a:r>
                        <a:rPr lang="ru-RU" sz="1000" b="0" i="0" u="none" strike="noStrike" dirty="0">
                          <a:solidFill>
                            <a:srgbClr val="000000"/>
                          </a:solidFill>
                          <a:effectLst/>
                          <a:latin typeface="+mn-lt"/>
                        </a:rPr>
                        <a:t>./км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7,97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7,97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Обслужено пассажиров (воздушный транспорт),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3,26</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3,26</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Обслужено грузов,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3 643,2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3</a:t>
                      </a:r>
                      <a:r>
                        <a:rPr lang="ru-RU" sz="1000" b="0" i="0" u="none" strike="noStrike" baseline="0" dirty="0" smtClean="0">
                          <a:solidFill>
                            <a:srgbClr val="000000"/>
                          </a:solidFill>
                          <a:effectLst/>
                          <a:latin typeface="+mn-lt"/>
                        </a:rPr>
                        <a:t> 643,2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Перевозка пассажиров автобусами (на маршрутах регулярных перевозок (без заказных автобусов)), </a:t>
                      </a:r>
                      <a:r>
                        <a:rPr lang="ru-RU" sz="1000" b="0" i="0" u="none" strike="noStrike" dirty="0" err="1">
                          <a:solidFill>
                            <a:srgbClr val="000000"/>
                          </a:solidFill>
                          <a:effectLst/>
                          <a:latin typeface="+mn-lt"/>
                        </a:rPr>
                        <a:t>млн.человек</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216,3</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216,3</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Пассажирооборот автобусов (на маршрутах регулярных перевозок (без заказных автобусов)), </a:t>
                      </a:r>
                      <a:r>
                        <a:rPr lang="ru-RU" sz="1000" b="0" i="0" u="none" strike="noStrike" dirty="0" err="1">
                          <a:solidFill>
                            <a:srgbClr val="000000"/>
                          </a:solidFill>
                          <a:effectLst/>
                          <a:latin typeface="+mn-lt"/>
                        </a:rPr>
                        <a:t>млн.пасс</a:t>
                      </a:r>
                      <a:r>
                        <a:rPr lang="ru-RU" sz="1000" b="0" i="0" u="none" strike="noStrike" dirty="0">
                          <a:solidFill>
                            <a:srgbClr val="000000"/>
                          </a:solidFill>
                          <a:effectLst/>
                          <a:latin typeface="+mn-lt"/>
                        </a:rPr>
                        <a:t>./км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1 379,2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1 379,2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Перевозка пассажиров троллейбусами,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27,1</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27,1</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Пассажирооборот троллейбусов, </a:t>
                      </a:r>
                      <a:r>
                        <a:rPr lang="ru-RU" sz="1000" b="0" i="0" u="none" strike="noStrike" dirty="0" err="1">
                          <a:solidFill>
                            <a:srgbClr val="000000"/>
                          </a:solidFill>
                          <a:effectLst/>
                          <a:latin typeface="+mn-lt"/>
                        </a:rPr>
                        <a:t>млн.пасс</a:t>
                      </a:r>
                      <a:r>
                        <a:rPr lang="ru-RU" sz="1000" b="0" i="0" u="none" strike="noStrike" dirty="0">
                          <a:solidFill>
                            <a:srgbClr val="000000"/>
                          </a:solidFill>
                          <a:effectLst/>
                          <a:latin typeface="+mn-lt"/>
                        </a:rPr>
                        <a:t>./км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трамваями,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47,86</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47,86</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трамваев, млн.пасс./км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174 79</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174,79</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Перевозка пассажиров метрополитеном,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26,25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26,25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Пассажирооборот метрополитена, млн.пасс./км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178,52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178,52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1786">
                <a:tc>
                  <a:txBody>
                    <a:bodyPr/>
                    <a:lstStyle/>
                    <a:p>
                      <a:pPr algn="l" fontAlgn="ctr"/>
                      <a:r>
                        <a:rPr lang="ru-RU" sz="1000" b="0" i="0" u="none" strike="noStrike">
                          <a:solidFill>
                            <a:srgbClr val="000000"/>
                          </a:solidFill>
                          <a:effectLst/>
                          <a:latin typeface="+mn-lt"/>
                        </a:rPr>
                        <a:t>Объем грузоперевозок всеми видами транспорта общего пользования, кроме трубопроводного, млн.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40,5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40,5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00">
                <a:tc>
                  <a:txBody>
                    <a:bodyPr/>
                    <a:lstStyle/>
                    <a:p>
                      <a:pPr algn="l" fontAlgn="ctr"/>
                      <a:r>
                        <a:rPr lang="ru-RU" sz="1000" b="0" i="0" u="none" strike="noStrike">
                          <a:solidFill>
                            <a:srgbClr val="000000"/>
                          </a:solidFill>
                          <a:effectLst/>
                          <a:latin typeface="+mn-lt"/>
                        </a:rPr>
                        <a:t>Количество рабочих мест в транспортно-логистической сфере, тыс.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77,7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77,7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Количество логистических центров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Доля дорог регионального значения Республики Татарстан, не отвечающих нормативным требованиям,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53,8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53,8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Удельный вес населенных пунктов, имеющих дороги с твердым покрытием до сети путей сообщения общего пользования,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81,8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81,8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a:solidFill>
                            <a:srgbClr val="000000"/>
                          </a:solidFill>
                          <a:effectLst/>
                          <a:latin typeface="+mn-lt"/>
                        </a:rPr>
                        <a:t>Отношение дорог с асфальтобетонным покрытием к общей протяженности дорог общего пользования (федерального и регионального значения),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86,8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86,8</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Доля объектов транспортной инфраструктуры, прошедших категорирование и оценку уязвимости, от общего количества объектов транспортной инфраструктуры, подлежащих категорированию и оценке уязвимости в соответствии с приказом Минтранса России от 23.07.2014 N 196,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92</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15056" y="57075"/>
            <a:ext cx="7943850" cy="4453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200"/>
              </a:lnSpc>
            </a:pPr>
            <a:r>
              <a:rPr lang="ru-RU" sz="1400" b="1" dirty="0" smtClean="0"/>
              <a:t>13. Государственная </a:t>
            </a:r>
            <a:r>
              <a:rPr lang="ru-RU" sz="1400" b="1" dirty="0"/>
              <a:t>программа Республики Татарстан </a:t>
            </a:r>
            <a:br>
              <a:rPr lang="ru-RU" sz="1400" b="1" dirty="0"/>
            </a:br>
            <a:r>
              <a:rPr lang="ru-RU" sz="1400" b="1" dirty="0" smtClean="0"/>
              <a:t>«Развитие транспортной системы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a:t>
            </a:r>
            <a:r>
              <a:rPr lang="ru-RU" sz="1400" b="1" dirty="0" smtClean="0">
                <a:solidFill>
                  <a:schemeClr val="tx1"/>
                </a:solidFill>
              </a:rPr>
              <a:t>2022 </a:t>
            </a:r>
            <a:r>
              <a:rPr lang="ru-RU" sz="1400" b="1" dirty="0"/>
              <a:t>годы</a:t>
            </a:r>
          </a:p>
        </p:txBody>
      </p:sp>
    </p:spTree>
    <p:extLst>
      <p:ext uri="{BB962C8B-B14F-4D97-AF65-F5344CB8AC3E}">
        <p14:creationId xmlns:p14="http://schemas.microsoft.com/office/powerpoint/2010/main" val="2773222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242935869"/>
              </p:ext>
            </p:extLst>
          </p:nvPr>
        </p:nvGraphicFramePr>
        <p:xfrm>
          <a:off x="615056" y="810985"/>
          <a:ext cx="8366384" cy="3327971"/>
        </p:xfrm>
        <a:graphic>
          <a:graphicData uri="http://schemas.openxmlformats.org/drawingml/2006/table">
            <a:tbl>
              <a:tblPr>
                <a:tableStyleId>{616DA210-FB5B-4158-B5E0-FEB733F419BA}</a:tableStyleId>
              </a:tblPr>
              <a:tblGrid>
                <a:gridCol w="6545662"/>
                <a:gridCol w="904776"/>
                <a:gridCol w="915946"/>
              </a:tblGrid>
              <a:tr h="268200">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(план)</a:t>
                      </a:r>
                      <a:endParaRPr lang="ru-RU" sz="1200" b="1" i="0" u="none" strike="noStrike" dirty="0">
                        <a:solidFill>
                          <a:srgbClr val="000000"/>
                        </a:solidFill>
                        <a:effectLst/>
                        <a:latin typeface="Times New Roman" panose="02020603050405020304" pitchFamily="18" charset="0"/>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(факт)</a:t>
                      </a:r>
                      <a:endParaRPr lang="ru-RU" sz="1200" b="1" i="0" u="none" strike="noStrike" dirty="0">
                        <a:solidFill>
                          <a:srgbClr val="000000"/>
                        </a:solidFill>
                        <a:effectLst/>
                        <a:latin typeface="Times New Roman" panose="02020603050405020304" pitchFamily="18" charset="0"/>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8724">
                <a:tc>
                  <a:txBody>
                    <a:bodyPr/>
                    <a:lstStyle/>
                    <a:p>
                      <a:pPr algn="l" fontAlgn="ctr"/>
                      <a:r>
                        <a:rPr lang="ru-RU" sz="1000" b="0" i="0" u="none" strike="noStrike" dirty="0">
                          <a:solidFill>
                            <a:srgbClr val="000000"/>
                          </a:solidFill>
                          <a:effectLst/>
                          <a:latin typeface="+mn-lt"/>
                        </a:rPr>
                        <a:t>Выполнение государственного задания на управление (дорожным хозяйством),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l" fontAlgn="ctr"/>
                      <a:r>
                        <a:rPr lang="ru-RU" sz="1000" b="0" i="0" u="none" strike="noStrike" dirty="0">
                          <a:solidFill>
                            <a:srgbClr val="000000"/>
                          </a:solidFill>
                          <a:effectLst/>
                          <a:latin typeface="+mn-lt"/>
                        </a:rPr>
                        <a:t>Выполнение государственного задания на управление (транспортом),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3592">
                <a:tc>
                  <a:txBody>
                    <a:bodyPr/>
                    <a:lstStyle/>
                    <a:p>
                      <a:pPr algn="l" fontAlgn="ctr"/>
                      <a:r>
                        <a:rPr lang="ru-RU" sz="1000" b="0" i="0" u="none" strike="noStrike" dirty="0">
                          <a:solidFill>
                            <a:srgbClr val="000000"/>
                          </a:solidFill>
                          <a:effectLst/>
                          <a:latin typeface="+mn-lt"/>
                        </a:rPr>
                        <a:t>Доля выполненных Министерством в установленные контрольные сроки поручений вышестоящих организаций в общем объеме поручений, для которых установлен срок исполнения,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3592">
                <a:tc>
                  <a:txBody>
                    <a:bodyPr/>
                    <a:lstStyle/>
                    <a:p>
                      <a:pPr algn="l" fontAlgn="ctr"/>
                      <a:r>
                        <a:rPr lang="ru-RU" sz="1000" b="0" i="0" u="none" strike="noStrike" dirty="0">
                          <a:solidFill>
                            <a:srgbClr val="000000"/>
                          </a:solidFill>
                          <a:effectLst/>
                          <a:latin typeface="+mn-lt"/>
                        </a:rPr>
                        <a:t>Доля выполненных Министерством персонифицированных поручений в общем количестве персонифицированных поручений, данных в нормативных правовых актах Республики Татарстан,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3592">
                <a:tc>
                  <a:txBody>
                    <a:bodyPr/>
                    <a:lstStyle/>
                    <a:p>
                      <a:pPr algn="l" fontAlgn="ctr"/>
                      <a:r>
                        <a:rPr lang="ru-RU" sz="1000" b="0" i="0" u="none" strike="noStrike" dirty="0">
                          <a:solidFill>
                            <a:srgbClr val="000000"/>
                          </a:solidFill>
                          <a:effectLst/>
                          <a:latin typeface="+mn-lt"/>
                        </a:rPr>
                        <a:t>Темп роста (снижения) производительности труда на крупных и средних предприятиях дорожно-транспортного комплекса к предыдущему году,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100,5</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3592">
                <a:tc>
                  <a:txBody>
                    <a:bodyPr/>
                    <a:lstStyle/>
                    <a:p>
                      <a:pPr algn="l" fontAlgn="ctr"/>
                      <a:r>
                        <a:rPr lang="ru-RU" sz="1000" b="0" i="0" u="none" strike="noStrike" dirty="0">
                          <a:solidFill>
                            <a:srgbClr val="000000"/>
                          </a:solidFill>
                          <a:effectLst/>
                          <a:latin typeface="+mn-lt"/>
                        </a:rPr>
                        <a:t>Темп роста (снижения) количества высокопроизводительных рабочих мест на крупных и средних предприятиях дорожно-транспортного комплекса к предыдущему году, %</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100,1</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100,1</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00725">
                <a:tc>
                  <a:txBody>
                    <a:bodyPr/>
                    <a:lstStyle/>
                    <a:p>
                      <a:pPr algn="l" fontAlgn="ctr"/>
                      <a:r>
                        <a:rPr lang="ru-RU" sz="1000" b="0" i="0" u="none" strike="noStrike" dirty="0">
                          <a:solidFill>
                            <a:srgbClr val="000000"/>
                          </a:solidFill>
                          <a:effectLst/>
                          <a:latin typeface="+mn-lt"/>
                        </a:rPr>
                        <a:t>Количество транспортных средств, относящихся к общественному транспорту, регулирование тарифов на услуги по перевозке на котором осуществляется Республикой Татарстан,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используемыми в качестве моторного топлива, и электрической энергией, ед.</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220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220</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2636">
                <a:tc>
                  <a:txBody>
                    <a:bodyPr/>
                    <a:lstStyle/>
                    <a:p>
                      <a:pPr algn="l" fontAlgn="ctr"/>
                      <a:r>
                        <a:rPr lang="ru-RU" sz="1000" b="0" i="0" u="none" strike="noStrike">
                          <a:solidFill>
                            <a:srgbClr val="000000"/>
                          </a:solidFill>
                          <a:effectLst/>
                          <a:latin typeface="+mn-lt"/>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Республикой Татарстан, ед.</a:t>
                      </a: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704</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mn-lt"/>
                        </a:rPr>
                        <a:t>704</a:t>
                      </a:r>
                      <a:endParaRPr lang="ru-RU" sz="1000" b="0" i="0" u="none" strike="noStrike" dirty="0">
                        <a:solidFill>
                          <a:srgbClr val="000000"/>
                        </a:solidFill>
                        <a:effectLst/>
                        <a:latin typeface="+mn-lt"/>
                      </a:endParaRPr>
                    </a:p>
                  </a:txBody>
                  <a:tcPr marL="36000" marR="3600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863496549"/>
              </p:ext>
            </p:extLst>
          </p:nvPr>
        </p:nvGraphicFramePr>
        <p:xfrm>
          <a:off x="615056" y="5533218"/>
          <a:ext cx="7886700" cy="656399"/>
        </p:xfrm>
        <a:graphic>
          <a:graphicData uri="http://schemas.openxmlformats.org/drawingml/2006/table">
            <a:tbl>
              <a:tblPr>
                <a:tableStyleId>{5C22544A-7EE6-4342-B048-85BDC9FD1C3A}</a:tableStyleId>
              </a:tblPr>
              <a:tblGrid>
                <a:gridCol w="7483592"/>
                <a:gridCol w="403108"/>
              </a:tblGrid>
              <a:tr h="172492">
                <a:tc gridSpan="2">
                  <a:txBody>
                    <a:bodyPr/>
                    <a:lstStyle/>
                    <a:p>
                      <a:pPr algn="l" fontAlgn="ctr"/>
                      <a:r>
                        <a:rPr lang="ru-RU" sz="1050" b="1" i="1" u="none" strike="noStrike" dirty="0">
                          <a:solidFill>
                            <a:schemeClr val="accent1"/>
                          </a:solidFill>
                          <a:effectLst/>
                        </a:rPr>
                        <a:t>Ответственный исполнитель ГП: Министерство транспорта и дорожного хозяйства Республики </a:t>
                      </a:r>
                      <a:r>
                        <a:rPr lang="ru-RU" sz="1050" b="1" i="1" u="none" strike="noStrike" dirty="0" smtClean="0">
                          <a:solidFill>
                            <a:schemeClr val="accent1"/>
                          </a:solidFill>
                          <a:effectLst/>
                        </a:rPr>
                        <a:t>Татарстан</a:t>
                      </a:r>
                    </a:p>
                    <a:p>
                      <a:pPr algn="l" fontAlgn="ctr"/>
                      <a:endParaRPr lang="ru-RU" sz="1050" b="1" i="1" u="none" strike="noStrike" dirty="0">
                        <a:solidFill>
                          <a:schemeClr val="accent1"/>
                        </a:solidFill>
                        <a:effectLst/>
                        <a:latin typeface="Times New Roman" panose="02020603050405020304" pitchFamily="18" charset="0"/>
                      </a:endParaRPr>
                    </a:p>
                  </a:txBody>
                  <a:tcPr marL="5750" marR="5750" marT="5750" marB="0" anchor="ctr">
                    <a:noFill/>
                  </a:tcPr>
                </a:tc>
                <a:tc hMerge="1">
                  <a:txBody>
                    <a:bodyPr/>
                    <a:lstStyle/>
                    <a:p>
                      <a:endParaRPr lang="ru-RU"/>
                    </a:p>
                  </a:txBody>
                  <a:tcPr/>
                </a:tc>
              </a:tr>
              <a:tr h="330609">
                <a:tc>
                  <a:txBody>
                    <a:bodyPr/>
                    <a:lstStyle/>
                    <a:p>
                      <a:pPr algn="l" fontAlgn="ctr"/>
                      <a:r>
                        <a:rPr lang="ru-RU" sz="105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адресу:</a:t>
                      </a:r>
                      <a:r>
                        <a:rPr lang="ru-RU" sz="1050" b="1" i="1" u="sng" strike="noStrike" dirty="0">
                          <a:solidFill>
                            <a:schemeClr val="accent6"/>
                          </a:solidFill>
                          <a:effectLst/>
                        </a:rPr>
                        <a:t> </a:t>
                      </a:r>
                      <a:r>
                        <a:rPr lang="ru-RU" sz="1050" b="1" i="1" u="none" strike="noStrike" dirty="0">
                          <a:solidFill>
                            <a:schemeClr val="accent6"/>
                          </a:solidFill>
                          <a:effectLst/>
                        </a:rPr>
                        <a:t>http://mindortrans.tatarstan.ru</a:t>
                      </a:r>
                      <a:endParaRPr lang="ru-RU" sz="1050" b="1" i="1" u="none" strike="noStrike" dirty="0">
                        <a:solidFill>
                          <a:schemeClr val="accent6"/>
                        </a:solidFill>
                        <a:effectLst/>
                        <a:latin typeface="Times New Roman" panose="02020603050405020304" pitchFamily="18" charset="0"/>
                      </a:endParaRPr>
                    </a:p>
                  </a:txBody>
                  <a:tcPr marL="5750" marR="5750" marT="5750" marB="0" anchor="ctr">
                    <a:noFill/>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750" marR="5750" marT="5750" marB="0" anchor="ctr">
                    <a:noFill/>
                  </a:tcPr>
                </a:tc>
              </a:tr>
            </a:tbl>
          </a:graphicData>
        </a:graphic>
      </p:graphicFrame>
      <p:sp>
        <p:nvSpPr>
          <p:cNvPr id="8" name="Скругленный прямоугольник 7"/>
          <p:cNvSpPr/>
          <p:nvPr/>
        </p:nvSpPr>
        <p:spPr>
          <a:xfrm>
            <a:off x="615056" y="57075"/>
            <a:ext cx="7943850" cy="61293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200"/>
              </a:lnSpc>
            </a:pPr>
            <a:r>
              <a:rPr lang="ru-RU" sz="1400" b="1" dirty="0" smtClean="0"/>
              <a:t>13. Государственная </a:t>
            </a:r>
            <a:r>
              <a:rPr lang="ru-RU" sz="1400" b="1" dirty="0"/>
              <a:t>программа Республики Татарстан </a:t>
            </a:r>
            <a:r>
              <a:rPr lang="ru-RU" sz="1400" b="1" dirty="0">
                <a:solidFill>
                  <a:schemeClr val="tx1"/>
                </a:solidFill>
              </a:rPr>
              <a:t/>
            </a:r>
            <a:br>
              <a:rPr lang="ru-RU" sz="1400" b="1" dirty="0">
                <a:solidFill>
                  <a:schemeClr val="tx1"/>
                </a:solidFill>
              </a:rPr>
            </a:br>
            <a:r>
              <a:rPr lang="ru-RU" sz="1400" b="1" dirty="0" smtClean="0">
                <a:solidFill>
                  <a:schemeClr val="tx1"/>
                </a:solidFill>
              </a:rPr>
              <a:t>«Развитие транспортной системы Республики Татарстан» </a:t>
            </a:r>
            <a:r>
              <a:rPr lang="ru-RU" sz="1400" b="1" dirty="0">
                <a:solidFill>
                  <a:schemeClr val="tx1"/>
                </a:solidFill>
              </a:rPr>
              <a:t>на </a:t>
            </a:r>
            <a:r>
              <a:rPr lang="ru-RU" sz="1400" b="1" dirty="0" smtClean="0">
                <a:solidFill>
                  <a:schemeClr val="tx1"/>
                </a:solidFill>
              </a:rPr>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solidFill>
                  <a:schemeClr val="tx1"/>
                </a:solidFill>
              </a:rPr>
              <a:t> 2022 </a:t>
            </a:r>
            <a:r>
              <a:rPr lang="ru-RU" sz="1400" b="1" dirty="0" smtClean="0"/>
              <a:t>годы (продолжение)</a:t>
            </a:r>
            <a:endParaRPr lang="ru-RU" sz="1400" b="1" dirty="0"/>
          </a:p>
        </p:txBody>
      </p:sp>
    </p:spTree>
    <p:extLst>
      <p:ext uri="{BB962C8B-B14F-4D97-AF65-F5344CB8AC3E}">
        <p14:creationId xmlns:p14="http://schemas.microsoft.com/office/powerpoint/2010/main" val="3407718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56889345"/>
              </p:ext>
            </p:extLst>
          </p:nvPr>
        </p:nvGraphicFramePr>
        <p:xfrm>
          <a:off x="567684" y="1921456"/>
          <a:ext cx="8220076" cy="607870"/>
        </p:xfrm>
        <a:graphic>
          <a:graphicData uri="http://schemas.openxmlformats.org/drawingml/2006/table">
            <a:tbl>
              <a:tblPr firstRow="1" firstCol="1" bandRow="1">
                <a:tableStyleId>{5940675A-B579-460E-94D1-54222C63F5DA}</a:tableStyleId>
              </a:tblPr>
              <a:tblGrid>
                <a:gridCol w="5857878"/>
                <a:gridCol w="1276350"/>
                <a:gridCol w="1085848"/>
              </a:tblGrid>
              <a:tr h="343733">
                <a:tc rowSpan="2">
                  <a:txBody>
                    <a:bodyPr/>
                    <a:lstStyle/>
                    <a:p>
                      <a:pPr algn="ctr">
                        <a:lnSpc>
                          <a:spcPct val="107000"/>
                        </a:lnSpc>
                        <a:spcAft>
                          <a:spcPts val="0"/>
                        </a:spcAft>
                      </a:pPr>
                      <a:r>
                        <a:rPr lang="ru-RU" sz="1000" b="1" dirty="0" smtClean="0">
                          <a:effectLst/>
                        </a:rPr>
                        <a:t>Объем финансирования государственной программы (</a:t>
                      </a:r>
                      <a:r>
                        <a:rPr lang="ru-RU" sz="1000" b="1" dirty="0" err="1" smtClean="0">
                          <a:effectLst/>
                        </a:rPr>
                        <a:t>тыс.рублей</a:t>
                      </a:r>
                      <a:r>
                        <a:rPr lang="ru-RU" sz="1000" b="1" dirty="0" smtClean="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effectLst/>
                        </a:rPr>
                        <a:t>2017 </a:t>
                      </a:r>
                      <a:r>
                        <a:rPr lang="ru-RU" sz="1000" b="1" dirty="0">
                          <a:effectLst/>
                        </a:rPr>
                        <a:t>год </a:t>
                      </a:r>
                    </a:p>
                    <a:p>
                      <a:pPr algn="ctr">
                        <a:lnSpc>
                          <a:spcPct val="107000"/>
                        </a:lnSpc>
                        <a:spcAft>
                          <a:spcPts val="0"/>
                        </a:spcAft>
                      </a:pPr>
                      <a:r>
                        <a:rPr lang="ru-RU" sz="1000" b="1" dirty="0">
                          <a:effectLst/>
                        </a:rPr>
                        <a:t>(план)</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effectLst/>
                        </a:rPr>
                        <a:t>2017 </a:t>
                      </a:r>
                      <a:r>
                        <a:rPr lang="ru-RU" sz="1000" b="1" dirty="0">
                          <a:effectLst/>
                        </a:rPr>
                        <a:t>год </a:t>
                      </a:r>
                    </a:p>
                    <a:p>
                      <a:pPr algn="ctr">
                        <a:lnSpc>
                          <a:spcPct val="107000"/>
                        </a:lnSpc>
                        <a:spcAft>
                          <a:spcPts val="0"/>
                        </a:spcAft>
                      </a:pPr>
                      <a:r>
                        <a:rPr lang="ru-RU" sz="1000" b="1" dirty="0">
                          <a:effectLst/>
                        </a:rPr>
                        <a:t>(факт)</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4137">
                <a:tc vMerge="1">
                  <a:txBody>
                    <a:bodyPr/>
                    <a:lstStyle/>
                    <a:p>
                      <a:endParaRPr lang="ru-RU"/>
                    </a:p>
                  </a:txBody>
                  <a:tcPr/>
                </a:tc>
                <a:tc>
                  <a:txBody>
                    <a:bodyPr/>
                    <a:lstStyle/>
                    <a:p>
                      <a:pPr algn="ctr" fontAlgn="ctr"/>
                      <a:r>
                        <a:rPr lang="ru-RU" sz="1000" b="1" i="0" u="none" strike="noStrike" dirty="0" smtClean="0">
                          <a:solidFill>
                            <a:srgbClr val="000000"/>
                          </a:solidFill>
                          <a:effectLst/>
                          <a:latin typeface="+mn-lt"/>
                        </a:rPr>
                        <a:t>24 170 587,6</a:t>
                      </a:r>
                      <a:endParaRPr lang="ru-RU" sz="10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rgbClr val="000000"/>
                          </a:solidFill>
                          <a:effectLst/>
                          <a:latin typeface="+mn-lt"/>
                        </a:rPr>
                        <a:t>23 957 182,9</a:t>
                      </a:r>
                      <a:endParaRPr lang="ru-RU" sz="10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600072" y="859627"/>
            <a:ext cx="8469569"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05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050" b="1" dirty="0">
                <a:latin typeface="Calibri" panose="020F0502020204030204" pitchFamily="34" charset="0"/>
                <a:ea typeface="Calibri" panose="020F0502020204030204" pitchFamily="34" charset="0"/>
                <a:cs typeface="Times New Roman" panose="02020603050405020304" pitchFamily="18" charset="0"/>
              </a:rPr>
              <a:t> </a:t>
            </a:r>
            <a:r>
              <a:rPr lang="ru-RU" altLang="ru-RU" sz="1050" dirty="0" smtClean="0">
                <a:latin typeface="+mn-lt"/>
                <a:ea typeface="Calibri" panose="020F0502020204030204" pitchFamily="34" charset="0"/>
                <a:cs typeface="Times New Roman" panose="02020603050405020304" pitchFamily="18" charset="0"/>
              </a:rPr>
              <a:t>1</a:t>
            </a:r>
            <a:r>
              <a:rPr lang="ru-RU" altLang="ru-RU" sz="1050" dirty="0">
                <a:latin typeface="+mn-lt"/>
                <a:ea typeface="Calibri" panose="020F0502020204030204" pitchFamily="34" charset="0"/>
                <a:cs typeface="Times New Roman" panose="02020603050405020304" pitchFamily="18" charset="0"/>
              </a:rPr>
              <a:t>) </a:t>
            </a:r>
            <a:r>
              <a:rPr lang="ru-RU" altLang="ru-RU" sz="1050" dirty="0" smtClean="0">
                <a:latin typeface="+mn-lt"/>
                <a:ea typeface="Calibri" panose="020F0502020204030204" pitchFamily="34" charset="0"/>
                <a:cs typeface="Times New Roman" panose="02020603050405020304" pitchFamily="18" charset="0"/>
              </a:rPr>
              <a:t>повышение </a:t>
            </a:r>
            <a:r>
              <a:rPr lang="ru-RU" altLang="ru-RU" sz="1050" dirty="0">
                <a:latin typeface="+mn-lt"/>
                <a:ea typeface="Calibri" panose="020F0502020204030204" pitchFamily="34" charset="0"/>
                <a:cs typeface="Times New Roman" panose="02020603050405020304" pitchFamily="18" charset="0"/>
              </a:rPr>
              <a:t>конкурентоспособности сельскохозяйственной продукции на внутреннем и внешнем рынках на основе инновационного развития агропромышленного комплекса Республики Татарстан;                                                                                                                                   2) </a:t>
            </a:r>
            <a:r>
              <a:rPr lang="ru-RU" altLang="ru-RU" sz="1050" dirty="0" smtClean="0">
                <a:latin typeface="+mn-lt"/>
                <a:ea typeface="Calibri" panose="020F0502020204030204" pitchFamily="34" charset="0"/>
                <a:cs typeface="Times New Roman" panose="02020603050405020304" pitchFamily="18" charset="0"/>
              </a:rPr>
              <a:t>повышение </a:t>
            </a:r>
            <a:r>
              <a:rPr lang="ru-RU" altLang="ru-RU" sz="1050" dirty="0">
                <a:latin typeface="+mn-lt"/>
                <a:ea typeface="Calibri" panose="020F0502020204030204" pitchFamily="34" charset="0"/>
                <a:cs typeface="Times New Roman" panose="02020603050405020304" pitchFamily="18" charset="0"/>
              </a:rPr>
              <a:t>финансовой устойчивости товаропроизводителей агропромышленного комплекса;</a:t>
            </a:r>
          </a:p>
          <a:p>
            <a:pPr lvl="0" indent="0" algn="just"/>
            <a:r>
              <a:rPr lang="ru-RU" altLang="ru-RU" sz="1050" dirty="0">
                <a:latin typeface="+mn-lt"/>
                <a:ea typeface="Calibri" panose="020F0502020204030204" pitchFamily="34" charset="0"/>
                <a:cs typeface="Times New Roman" panose="02020603050405020304" pitchFamily="18" charset="0"/>
              </a:rPr>
              <a:t>3) </a:t>
            </a:r>
            <a:r>
              <a:rPr lang="ru-RU" altLang="ru-RU" sz="1050" dirty="0" smtClean="0">
                <a:latin typeface="+mn-lt"/>
                <a:ea typeface="Calibri" panose="020F0502020204030204" pitchFamily="34" charset="0"/>
                <a:cs typeface="Times New Roman" panose="02020603050405020304" pitchFamily="18" charset="0"/>
              </a:rPr>
              <a:t>воспроизводство </a:t>
            </a:r>
            <a:r>
              <a:rPr lang="ru-RU" altLang="ru-RU" sz="1050" dirty="0">
                <a:latin typeface="+mn-lt"/>
                <a:ea typeface="Calibri" panose="020F0502020204030204" pitchFamily="34" charset="0"/>
                <a:cs typeface="Times New Roman" panose="02020603050405020304" pitchFamily="18" charset="0"/>
              </a:rPr>
              <a:t>и повышение эффективности использования в сельском хозяйстве земельных и других ресурсов, а также </a:t>
            </a:r>
            <a:r>
              <a:rPr lang="ru-RU" altLang="ru-RU" sz="1050" dirty="0" err="1">
                <a:latin typeface="+mn-lt"/>
                <a:ea typeface="Calibri" panose="020F0502020204030204" pitchFamily="34" charset="0"/>
                <a:cs typeface="Times New Roman" panose="02020603050405020304" pitchFamily="18" charset="0"/>
              </a:rPr>
              <a:t>экологизация</a:t>
            </a:r>
            <a:r>
              <a:rPr lang="ru-RU" altLang="ru-RU" sz="1050" dirty="0">
                <a:latin typeface="+mn-lt"/>
                <a:ea typeface="Calibri" panose="020F0502020204030204" pitchFamily="34" charset="0"/>
                <a:cs typeface="Times New Roman" panose="02020603050405020304" pitchFamily="18" charset="0"/>
              </a:rPr>
              <a:t> производства;</a:t>
            </a:r>
          </a:p>
          <a:p>
            <a:pPr lvl="0" indent="0"/>
            <a:r>
              <a:rPr lang="ru-RU" altLang="ru-RU" sz="1050" dirty="0">
                <a:latin typeface="+mn-lt"/>
                <a:ea typeface="Calibri" panose="020F0502020204030204" pitchFamily="34" charset="0"/>
                <a:cs typeface="Times New Roman" panose="02020603050405020304" pitchFamily="18" charset="0"/>
              </a:rPr>
              <a:t>4) </a:t>
            </a:r>
            <a:r>
              <a:rPr lang="ru-RU" altLang="ru-RU" sz="1050" dirty="0" smtClean="0">
                <a:latin typeface="+mn-lt"/>
                <a:ea typeface="Calibri" panose="020F0502020204030204" pitchFamily="34" charset="0"/>
                <a:cs typeface="Times New Roman" panose="02020603050405020304" pitchFamily="18" charset="0"/>
              </a:rPr>
              <a:t>устойчивое </a:t>
            </a:r>
            <a:r>
              <a:rPr lang="ru-RU" altLang="ru-RU" sz="1050" dirty="0">
                <a:latin typeface="+mn-lt"/>
                <a:ea typeface="Calibri" panose="020F0502020204030204" pitchFamily="34" charset="0"/>
                <a:cs typeface="Times New Roman" panose="02020603050405020304" pitchFamily="18" charset="0"/>
              </a:rPr>
              <a:t>развитие сельских территорий.</a:t>
            </a:r>
            <a:endParaRPr kumimoji="0" lang="ru-RU" altLang="ru-RU" sz="105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90705128"/>
              </p:ext>
            </p:extLst>
          </p:nvPr>
        </p:nvGraphicFramePr>
        <p:xfrm>
          <a:off x="590544" y="2547796"/>
          <a:ext cx="8220075" cy="3236554"/>
        </p:xfrm>
        <a:graphic>
          <a:graphicData uri="http://schemas.openxmlformats.org/drawingml/2006/table">
            <a:tbl>
              <a:tblPr>
                <a:tableStyleId>{5940675A-B579-460E-94D1-54222C63F5DA}</a:tableStyleId>
              </a:tblPr>
              <a:tblGrid>
                <a:gridCol w="5854586"/>
                <a:gridCol w="1289167"/>
                <a:gridCol w="1076322"/>
              </a:tblGrid>
              <a:tr h="207262">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год </a:t>
                      </a:r>
                      <a:br>
                        <a:rPr lang="ru-RU" sz="900" b="1" u="none" strike="noStrike" dirty="0" smtClean="0">
                          <a:effectLst/>
                          <a:latin typeface="+mn-lt"/>
                        </a:rPr>
                      </a:br>
                      <a:r>
                        <a:rPr lang="ru-RU" sz="900" b="1" u="none" strike="noStrike" dirty="0" smtClean="0">
                          <a:effectLst/>
                          <a:latin typeface="+mn-lt"/>
                        </a:rPr>
                        <a:t>(</a:t>
                      </a:r>
                      <a:r>
                        <a:rPr lang="ru-RU" sz="900" b="1" u="none" strike="noStrike" dirty="0">
                          <a:effectLst/>
                          <a:latin typeface="+mn-lt"/>
                        </a:rPr>
                        <a:t>план)</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effectLst/>
                          <a:latin typeface="+mn-lt"/>
                        </a:rPr>
                        <a:t>2017 </a:t>
                      </a:r>
                      <a:r>
                        <a:rPr lang="ru-RU" sz="900" b="1" u="none" strike="noStrike" dirty="0">
                          <a:effectLst/>
                          <a:latin typeface="+mn-lt"/>
                        </a:rPr>
                        <a:t>год </a:t>
                      </a:r>
                      <a:r>
                        <a:rPr lang="ru-RU" sz="900" b="1" u="none" strike="noStrike" dirty="0" smtClean="0">
                          <a:effectLst/>
                          <a:latin typeface="+mn-lt"/>
                        </a:rPr>
                        <a:t/>
                      </a:r>
                      <a:br>
                        <a:rPr lang="ru-RU" sz="900" b="1" u="none" strike="noStrike" dirty="0" smtClean="0">
                          <a:effectLst/>
                          <a:latin typeface="+mn-lt"/>
                        </a:rPr>
                      </a:br>
                      <a:r>
                        <a:rPr lang="ru-RU" sz="900" b="1" u="none" strike="noStrike" dirty="0" smtClean="0">
                          <a:effectLst/>
                          <a:latin typeface="+mn-lt"/>
                        </a:rPr>
                        <a:t>(</a:t>
                      </a:r>
                      <a:r>
                        <a:rPr lang="ru-RU" sz="900" b="1" u="none" strike="noStrike" dirty="0">
                          <a:effectLst/>
                          <a:latin typeface="+mn-lt"/>
                        </a:rPr>
                        <a:t>факт)</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46">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Индекс производства продукции сельского хозяйства в хозяйствах всех категорий (в сопоставимых ценах), процентов  к предыдущему </a:t>
                      </a:r>
                      <a:r>
                        <a:rPr lang="ru-RU" sz="1050" b="0" i="0" u="none" strike="noStrike" dirty="0" smtClean="0">
                          <a:solidFill>
                            <a:srgbClr val="000000"/>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101,9</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105,2</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2546">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Индекс производства продукции растениеводства (в сопоставимых ценах), процентов к предыдущему </a:t>
                      </a:r>
                      <a:r>
                        <a:rPr lang="ru-RU" sz="1050" b="0" i="0" u="none" strike="noStrike" dirty="0" smtClean="0">
                          <a:solidFill>
                            <a:srgbClr val="000000"/>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102,3</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108,8</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2546">
                <a:tc>
                  <a:txBody>
                    <a:bodyPr/>
                    <a:lstStyle/>
                    <a:p>
                      <a:pPr algn="l" fontAlgn="ctr"/>
                      <a:r>
                        <a:rPr lang="ru-RU" sz="1050" b="0" i="0" u="none" strike="noStrike" dirty="0">
                          <a:solidFill>
                            <a:srgbClr val="000000"/>
                          </a:solidFill>
                          <a:effectLst/>
                          <a:latin typeface="+mn-lt"/>
                        </a:rPr>
                        <a:t>Индекс производства продукции животноводства (в сопоставимых ценах), </a:t>
                      </a:r>
                      <a:r>
                        <a:rPr lang="ru-RU" sz="1050" b="0" i="0" u="none" strike="noStrike" dirty="0" smtClean="0">
                          <a:solidFill>
                            <a:srgbClr val="000000"/>
                          </a:solidFill>
                          <a:effectLst/>
                          <a:latin typeface="+mn-lt"/>
                        </a:rPr>
                        <a:t>процентов </a:t>
                      </a:r>
                      <a:r>
                        <a:rPr lang="ru-RU" sz="1050" b="0" i="0" u="none" strike="noStrike" dirty="0">
                          <a:solidFill>
                            <a:srgbClr val="000000"/>
                          </a:solidFill>
                          <a:effectLst/>
                          <a:latin typeface="+mn-lt"/>
                        </a:rPr>
                        <a:t>к предыдущему году, </a:t>
                      </a:r>
                      <a:r>
                        <a:rPr lang="ru-RU" sz="1050" b="0" i="0" u="none" strike="noStrike" dirty="0" smtClean="0">
                          <a:solidFill>
                            <a:srgbClr val="000000"/>
                          </a:solidFill>
                          <a:effectLst/>
                          <a:latin typeface="+mn-lt"/>
                        </a:rPr>
                        <a:t>процентов</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101,4</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101,4</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2546">
                <a:tc>
                  <a:txBody>
                    <a:bodyPr/>
                    <a:lstStyle/>
                    <a:p>
                      <a:pPr algn="l" fontAlgn="ctr"/>
                      <a:r>
                        <a:rPr lang="ru-RU" sz="1050" b="0" i="0" u="none" strike="noStrike" dirty="0">
                          <a:solidFill>
                            <a:srgbClr val="000000"/>
                          </a:solidFill>
                          <a:effectLst/>
                          <a:latin typeface="+mn-lt"/>
                        </a:rPr>
                        <a:t>Индекс производства пищевых продуктов, включая напитки (в сопоставимых ценах), в процентах к предыдущему году, </a:t>
                      </a:r>
                      <a:r>
                        <a:rPr lang="ru-RU" sz="1050" b="0" i="0" u="none" strike="noStrike" dirty="0" smtClean="0">
                          <a:solidFill>
                            <a:srgbClr val="000000"/>
                          </a:solidFill>
                          <a:effectLst/>
                          <a:latin typeface="+mn-lt"/>
                        </a:rPr>
                        <a:t>процентов</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104,2</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107,7</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2546">
                <a:tc>
                  <a:txBody>
                    <a:bodyPr/>
                    <a:lstStyle/>
                    <a:p>
                      <a:pPr algn="l" fontAlgn="ctr"/>
                      <a:r>
                        <a:rPr lang="ru-RU" sz="1050" b="0" i="0" u="none" strike="noStrike" dirty="0">
                          <a:solidFill>
                            <a:srgbClr val="000000"/>
                          </a:solidFill>
                          <a:effectLst/>
                          <a:latin typeface="+mn-lt"/>
                        </a:rPr>
                        <a:t>Индекс физического объема инвестиций </a:t>
                      </a:r>
                      <a:r>
                        <a:rPr lang="ru-RU" sz="1050" b="0" i="0" u="none" strike="noStrike" dirty="0" smtClean="0">
                          <a:solidFill>
                            <a:srgbClr val="000000"/>
                          </a:solidFill>
                          <a:effectLst/>
                          <a:latin typeface="+mn-lt"/>
                        </a:rPr>
                        <a:t>в </a:t>
                      </a:r>
                      <a:r>
                        <a:rPr lang="ru-RU" sz="1050" b="0" i="0" u="none" strike="noStrike" dirty="0">
                          <a:solidFill>
                            <a:srgbClr val="000000"/>
                          </a:solidFill>
                          <a:effectLst/>
                          <a:latin typeface="+mn-lt"/>
                        </a:rPr>
                        <a:t>основной </a:t>
                      </a:r>
                      <a:r>
                        <a:rPr lang="ru-RU" sz="1050" b="0" i="0" u="none" strike="noStrike" dirty="0" smtClean="0">
                          <a:solidFill>
                            <a:srgbClr val="000000"/>
                          </a:solidFill>
                          <a:effectLst/>
                          <a:latin typeface="+mn-lt"/>
                        </a:rPr>
                        <a:t>капитал сельского хозяйства, к предыдущему году, процентов</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104,5</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104,5</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l" fontAlgn="ctr"/>
                      <a:r>
                        <a:rPr lang="ru-RU" sz="1050" b="0" i="0" u="none" strike="noStrike" dirty="0">
                          <a:solidFill>
                            <a:srgbClr val="000000"/>
                          </a:solidFill>
                          <a:effectLst/>
                          <a:latin typeface="+mn-lt"/>
                        </a:rPr>
                        <a:t>Рентабельность сельскохозяйственных организаций (с учетом субсидий), </a:t>
                      </a:r>
                      <a:r>
                        <a:rPr lang="ru-RU" sz="1050" b="0" i="0" u="none" strike="noStrike" dirty="0" smtClean="0">
                          <a:solidFill>
                            <a:srgbClr val="000000"/>
                          </a:solidFill>
                          <a:effectLst/>
                          <a:latin typeface="+mn-lt"/>
                        </a:rPr>
                        <a:t>процентов</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14</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9,3</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4093">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Индекс производительности труда, </a:t>
                      </a:r>
                      <a:r>
                        <a:rPr lang="ru-RU" sz="1050" b="0" i="0" u="none" strike="noStrike" dirty="0" smtClean="0">
                          <a:solidFill>
                            <a:srgbClr val="000000"/>
                          </a:solidFill>
                          <a:effectLst/>
                          <a:latin typeface="+mn-lt"/>
                        </a:rPr>
                        <a:t>процентов</a:t>
                      </a:r>
                      <a:r>
                        <a:rPr lang="ru-RU" sz="1050" b="0" i="0" u="none" strike="noStrike" baseline="0" dirty="0" smtClean="0">
                          <a:solidFill>
                            <a:srgbClr val="000000"/>
                          </a:solidFill>
                          <a:effectLst/>
                          <a:latin typeface="+mn-lt"/>
                        </a:rPr>
                        <a:t> </a:t>
                      </a:r>
                      <a:r>
                        <a:rPr lang="ru-RU" sz="1050" b="0" i="0" u="none" strike="noStrike" dirty="0" smtClean="0">
                          <a:solidFill>
                            <a:srgbClr val="000000"/>
                          </a:solidFill>
                          <a:effectLst/>
                          <a:latin typeface="+mn-lt"/>
                        </a:rPr>
                        <a:t>к </a:t>
                      </a:r>
                      <a:r>
                        <a:rPr lang="ru-RU" sz="1050" b="0" i="0" u="none" strike="noStrike" dirty="0">
                          <a:solidFill>
                            <a:srgbClr val="000000"/>
                          </a:solidFill>
                          <a:effectLst/>
                          <a:latin typeface="+mn-lt"/>
                        </a:rPr>
                        <a:t>предыдущему </a:t>
                      </a:r>
                      <a:r>
                        <a:rPr lang="ru-RU" sz="1050" b="0" i="0" u="none" strike="noStrike" dirty="0" smtClean="0">
                          <a:solidFill>
                            <a:srgbClr val="000000"/>
                          </a:solidFill>
                          <a:effectLst/>
                          <a:latin typeface="+mn-lt"/>
                        </a:rPr>
                        <a:t>году, процентов</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107</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107</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4093">
                <a:tc>
                  <a:txBody>
                    <a:bodyPr/>
                    <a:lstStyle/>
                    <a:p>
                      <a:pPr algn="l" fontAlgn="ctr"/>
                      <a:r>
                        <a:rPr lang="ru-RU" sz="1050" b="0" i="0" u="none" strike="noStrike" dirty="0">
                          <a:solidFill>
                            <a:srgbClr val="000000"/>
                          </a:solidFill>
                          <a:effectLst/>
                          <a:latin typeface="+mn-lt"/>
                        </a:rPr>
                        <a:t>Количество высокопроизводительных рабочих мест, </a:t>
                      </a:r>
                      <a:r>
                        <a:rPr lang="ru-RU" sz="1050" b="0" i="0" u="none" strike="noStrike" dirty="0" err="1">
                          <a:solidFill>
                            <a:srgbClr val="000000"/>
                          </a:solidFill>
                          <a:effectLst/>
                          <a:latin typeface="+mn-lt"/>
                        </a:rPr>
                        <a:t>тыс.единиц</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4 972</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0</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0998">
                <a:tc>
                  <a:txBody>
                    <a:bodyPr/>
                    <a:lstStyle/>
                    <a:p>
                      <a:pPr algn="l" fontAlgn="ctr"/>
                      <a:r>
                        <a:rPr lang="ru-RU" sz="1050" b="0" i="0" u="none" strike="noStrike" dirty="0">
                          <a:solidFill>
                            <a:srgbClr val="000000"/>
                          </a:solidFill>
                          <a:effectLst/>
                          <a:latin typeface="+mn-lt"/>
                        </a:rPr>
                        <a:t>Среднемесячная номинальная  заработная плата в сельском хозяйстве (по сельскохозяйственным организациям, не относящимся к субъектам малого предпринимательства), рублей, </a:t>
                      </a:r>
                      <a:r>
                        <a:rPr lang="ru-RU" sz="1050" b="0" i="0" u="none" strike="noStrike" dirty="0" err="1" smtClean="0">
                          <a:solidFill>
                            <a:srgbClr val="000000"/>
                          </a:solidFill>
                          <a:effectLst/>
                          <a:latin typeface="+mn-lt"/>
                        </a:rPr>
                        <a:t>руб</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16 779</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19 831</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2546">
                <a:tc>
                  <a:txBody>
                    <a:bodyPr/>
                    <a:lstStyle/>
                    <a:p>
                      <a:pPr algn="l" fontAlgn="ctr"/>
                      <a:r>
                        <a:rPr lang="ru-RU" sz="1050" b="0" i="0" u="none" strike="noStrike">
                          <a:solidFill>
                            <a:srgbClr val="000000"/>
                          </a:solidFill>
                          <a:effectLst/>
                          <a:latin typeface="+mn-lt"/>
                        </a:rPr>
                        <a:t>Удельный вес затрат на приобретение энергоресурсов в структуре затрат на основное производство продукции сельского хозяйства,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10,2</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mn-lt"/>
                        </a:rPr>
                        <a:t>10,2</a:t>
                      </a:r>
                      <a:endParaRPr lang="ru-RU" sz="105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600072" y="4238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14.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в Республике Татарстан на 2013 </a:t>
            </a:r>
            <a:r>
              <a:rPr lang="ru-RU" altLang="ru-RU" sz="1400" b="1" dirty="0">
                <a:solidFill>
                  <a:schemeClr val="tx1"/>
                </a:solidFill>
                <a:ea typeface="Calibri" panose="020F0502020204030204" pitchFamily="34" charset="0"/>
                <a:cs typeface="Times New Roman" panose="02020603050405020304" pitchFamily="18" charset="0"/>
              </a:rPr>
              <a:t>– </a:t>
            </a:r>
            <a:r>
              <a:rPr lang="ru-RU" altLang="ru-RU" sz="1400" b="1" dirty="0" smtClean="0">
                <a:ea typeface="Calibri" panose="020F0502020204030204" pitchFamily="34" charset="0"/>
                <a:cs typeface="Times New Roman" panose="02020603050405020304" pitchFamily="18" charset="0"/>
              </a:rPr>
              <a:t>2020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67656" y="5944152"/>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сельского хозяйства и продовольствия Республики </a:t>
            </a:r>
            <a:r>
              <a:rPr lang="ru-RU" sz="1000" b="1" i="1" dirty="0">
                <a:solidFill>
                  <a:schemeClr val="accent1"/>
                </a:solidFill>
              </a:rPr>
              <a:t>Татарстан</a:t>
            </a:r>
          </a:p>
        </p:txBody>
      </p:sp>
      <p:sp>
        <p:nvSpPr>
          <p:cNvPr id="8" name="Прямоугольник 7"/>
          <p:cNvSpPr/>
          <p:nvPr/>
        </p:nvSpPr>
        <p:spPr>
          <a:xfrm>
            <a:off x="518158" y="623977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agro.tatarstan.ru</a:t>
            </a:r>
            <a:endParaRPr lang="ru-RU" sz="1000" b="1" i="1" dirty="0">
              <a:solidFill>
                <a:schemeClr val="accent6"/>
              </a:solidFill>
            </a:endParaRPr>
          </a:p>
        </p:txBody>
      </p:sp>
    </p:spTree>
    <p:extLst>
      <p:ext uri="{BB962C8B-B14F-4D97-AF65-F5344CB8AC3E}">
        <p14:creationId xmlns:p14="http://schemas.microsoft.com/office/powerpoint/2010/main" val="40362914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40297355"/>
              </p:ext>
            </p:extLst>
          </p:nvPr>
        </p:nvGraphicFramePr>
        <p:xfrm>
          <a:off x="475325" y="1649337"/>
          <a:ext cx="8580184" cy="612219"/>
        </p:xfrm>
        <a:graphic>
          <a:graphicData uri="http://schemas.openxmlformats.org/drawingml/2006/table">
            <a:tbl>
              <a:tblPr firstRow="1" firstCol="1" bandRow="1">
                <a:tableStyleId>{5940675A-B579-460E-94D1-54222C63F5DA}</a:tableStyleId>
              </a:tblPr>
              <a:tblGrid>
                <a:gridCol w="6817015"/>
                <a:gridCol w="914400"/>
                <a:gridCol w="848769"/>
              </a:tblGrid>
              <a:tr h="372149">
                <a:tc rowSpan="2">
                  <a:txBody>
                    <a:bodyPr/>
                    <a:lstStyle/>
                    <a:p>
                      <a:pPr algn="ctr">
                        <a:lnSpc>
                          <a:spcPct val="107000"/>
                        </a:lnSpc>
                        <a:spcAft>
                          <a:spcPts val="0"/>
                        </a:spcAft>
                      </a:pPr>
                      <a:r>
                        <a:rPr lang="ru-RU" sz="1200" b="1" dirty="0" smtClean="0">
                          <a:effectLst/>
                        </a:rPr>
                        <a:t>Объем финансирования государственной программы (тыс. рублей)</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(план)</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(факт)</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0805">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815 120,6</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808 653,6</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5" y="611003"/>
            <a:ext cx="84695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1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1) повышение </a:t>
            </a:r>
            <a:r>
              <a:rPr lang="ru-RU" altLang="ru-RU" sz="1200" dirty="0">
                <a:latin typeface="+mn-lt"/>
                <a:ea typeface="Calibri" panose="020F0502020204030204" pitchFamily="34" charset="0"/>
                <a:cs typeface="Times New Roman" panose="02020603050405020304" pitchFamily="18" charset="0"/>
              </a:rPr>
              <a:t>эффективности профилактики, обнаружения и тушения лесных пожаров, защиты лесов от вредных организмов и неблагоприятных факторов;                                                                                                                                                                                                                                                                     2) </a:t>
            </a:r>
            <a:r>
              <a:rPr lang="ru-RU" altLang="ru-RU" sz="1200" dirty="0" smtClean="0">
                <a:latin typeface="+mn-lt"/>
                <a:ea typeface="Calibri" panose="020F0502020204030204" pitchFamily="34" charset="0"/>
                <a:cs typeface="Times New Roman" panose="02020603050405020304" pitchFamily="18" charset="0"/>
              </a:rPr>
              <a:t>формирование </a:t>
            </a:r>
            <a:r>
              <a:rPr lang="ru-RU" altLang="ru-RU" sz="1200" dirty="0">
                <a:latin typeface="+mn-lt"/>
                <a:ea typeface="Calibri" panose="020F0502020204030204" pitchFamily="34" charset="0"/>
                <a:cs typeface="Times New Roman" panose="02020603050405020304" pitchFamily="18" charset="0"/>
              </a:rPr>
              <a:t>условий для интенсификации использования лесов и качественного выполнения работ по использованию, охране, защите и воспроизводству лесов на территории Республики Татарстан;                                                                                                                                                                                                                                                                           3) </a:t>
            </a:r>
            <a:r>
              <a:rPr lang="ru-RU" altLang="ru-RU" sz="1200" dirty="0" smtClean="0">
                <a:latin typeface="+mn-lt"/>
                <a:ea typeface="Calibri" panose="020F0502020204030204" pitchFamily="34" charset="0"/>
                <a:cs typeface="Times New Roman" panose="02020603050405020304" pitchFamily="18" charset="0"/>
              </a:rPr>
              <a:t>обеспечение </a:t>
            </a:r>
            <a:r>
              <a:rPr lang="ru-RU" altLang="ru-RU" sz="1200" dirty="0">
                <a:latin typeface="+mn-lt"/>
                <a:ea typeface="Calibri" panose="020F0502020204030204" pitchFamily="34" charset="0"/>
                <a:cs typeface="Times New Roman" panose="02020603050405020304" pitchFamily="18" charset="0"/>
              </a:rPr>
              <a:t>эффективного воспроизводства лесов.</a:t>
            </a:r>
            <a:endParaRPr kumimoji="0" lang="ru-RU" altLang="ru-RU" sz="20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8291527"/>
              </p:ext>
            </p:extLst>
          </p:nvPr>
        </p:nvGraphicFramePr>
        <p:xfrm>
          <a:off x="475325" y="2295323"/>
          <a:ext cx="8580184" cy="2611714"/>
        </p:xfrm>
        <a:graphic>
          <a:graphicData uri="http://schemas.openxmlformats.org/drawingml/2006/table">
            <a:tbl>
              <a:tblPr>
                <a:tableStyleId>{5940675A-B579-460E-94D1-54222C63F5DA}</a:tableStyleId>
              </a:tblPr>
              <a:tblGrid>
                <a:gridCol w="6839875"/>
                <a:gridCol w="883920"/>
                <a:gridCol w="856389"/>
              </a:tblGrid>
              <a:tr h="186730">
                <a:tc>
                  <a:txBody>
                    <a:bodyPr/>
                    <a:lstStyle/>
                    <a:p>
                      <a:pPr algn="ctr" fontAlgn="ctr"/>
                      <a:r>
                        <a:rPr lang="ru-RU" sz="1100" b="1" i="0" u="none" strike="noStrike" dirty="0" smtClean="0">
                          <a:solidFill>
                            <a:srgbClr val="000000"/>
                          </a:solidFill>
                          <a:effectLst/>
                          <a:latin typeface="+mn-lt"/>
                        </a:rPr>
                        <a:t>Целевые показатели реализации государственной программы</a:t>
                      </a:r>
                      <a:endParaRPr lang="ru-RU" sz="11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план)</a:t>
                      </a:r>
                      <a:endParaRPr lang="ru-RU" sz="11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effectLst/>
                        </a:rPr>
                        <a:t>2017 </a:t>
                      </a:r>
                      <a:r>
                        <a:rPr lang="ru-RU" sz="1100" b="1" u="none" strike="noStrike" dirty="0">
                          <a:effectLst/>
                        </a:rPr>
                        <a:t>год </a:t>
                      </a:r>
                      <a:r>
                        <a:rPr lang="ru-RU" sz="1100" b="1" u="none" strike="noStrike" dirty="0" smtClean="0">
                          <a:effectLst/>
                        </a:rPr>
                        <a:t/>
                      </a:r>
                      <a:br>
                        <a:rPr lang="ru-RU" sz="1100" b="1" u="none" strike="noStrike" dirty="0" smtClean="0">
                          <a:effectLst/>
                        </a:rPr>
                      </a:br>
                      <a:r>
                        <a:rPr lang="ru-RU" sz="1100" b="1" u="none" strike="noStrike" dirty="0" smtClean="0">
                          <a:effectLst/>
                        </a:rPr>
                        <a:t>(</a:t>
                      </a:r>
                      <a:r>
                        <a:rPr lang="ru-RU" sz="1100" b="1" u="none" strike="noStrike" dirty="0">
                          <a:effectLst/>
                        </a:rPr>
                        <a:t>факт)</a:t>
                      </a:r>
                      <a:endParaRPr lang="ru-RU" sz="11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4410">
                <a:tc>
                  <a:txBody>
                    <a:bodyPr/>
                    <a:lstStyle/>
                    <a:p>
                      <a:pPr algn="l" fontAlgn="ctr"/>
                      <a:r>
                        <a:rPr lang="ru-RU" sz="1200" b="0" i="0" u="none" strike="noStrike" dirty="0">
                          <a:solidFill>
                            <a:srgbClr val="000000"/>
                          </a:solidFill>
                          <a:effectLst/>
                          <a:latin typeface="+mn-lt"/>
                        </a:rPr>
                        <a:t>Доля лесных пожаров, ликвидированных в течение первых суток с момента обнаружения в общем количестве лесных пожаров,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l" fontAlgn="ctr"/>
                      <a:r>
                        <a:rPr lang="ru-RU" sz="1200" b="0" i="0" u="none" strike="noStrike" dirty="0">
                          <a:solidFill>
                            <a:srgbClr val="000000"/>
                          </a:solidFill>
                          <a:effectLst/>
                          <a:latin typeface="+mn-lt"/>
                        </a:rPr>
                        <a:t>Отношение площади проведенных санитарно-оздоровительных мероприятий к площади погибших и поврежденных лесов,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55,1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55,1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l" fontAlgn="ctr"/>
                      <a:r>
                        <a:rPr lang="ru-RU" sz="1200" b="0" i="0" u="none" strike="noStrike" dirty="0">
                          <a:solidFill>
                            <a:srgbClr val="000000"/>
                          </a:solidFill>
                          <a:effectLst/>
                          <a:latin typeface="+mn-lt"/>
                        </a:rPr>
                        <a:t>Освоение расчетной лесосеки,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42,2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l" fontAlgn="ctr"/>
                      <a:r>
                        <a:rPr lang="ru-RU" sz="1200" b="0" i="0" u="none" strike="noStrike" dirty="0">
                          <a:solidFill>
                            <a:srgbClr val="000000"/>
                          </a:solidFill>
                          <a:effectLst/>
                          <a:latin typeface="+mn-lt"/>
                        </a:rPr>
                        <a:t>Объем платежей в бюджетную систему Российской Федерации от использования лесов, расположенных на землях лесного фонда, в расчете на 1 га земель лесного фонда,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164,5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164,5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9292">
                <a:tc>
                  <a:txBody>
                    <a:bodyPr/>
                    <a:lstStyle/>
                    <a:p>
                      <a:pPr algn="l" fontAlgn="ctr"/>
                      <a:r>
                        <a:rPr lang="ru-RU" sz="1200" b="0" i="0" u="none" strike="noStrike">
                          <a:solidFill>
                            <a:srgbClr val="000000"/>
                          </a:solidFill>
                          <a:effectLst/>
                          <a:latin typeface="+mn-lt"/>
                        </a:rPr>
                        <a:t>Доля площади земель лесного фонда,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0893">
                <a:tc>
                  <a:txBody>
                    <a:bodyPr/>
                    <a:lstStyle/>
                    <a:p>
                      <a:pPr algn="l" fontAlgn="ctr"/>
                      <a:r>
                        <a:rPr lang="ru-RU" sz="1200" b="0" i="0" u="none" strike="noStrike">
                          <a:solidFill>
                            <a:srgbClr val="000000"/>
                          </a:solidFill>
                          <a:effectLst/>
                          <a:latin typeface="+mn-lt"/>
                        </a:rPr>
                        <a:t>Лесистость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17,5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l" fontAlgn="ctr"/>
                      <a:r>
                        <a:rPr lang="ru-RU" sz="1200" b="0" i="0" u="none" strike="noStrike">
                          <a:solidFill>
                            <a:srgbClr val="000000"/>
                          </a:solidFill>
                          <a:effectLst/>
                          <a:latin typeface="+mn-lt"/>
                        </a:rPr>
                        <a:t>Отношение площади лесовосстановления к площади выбытия лесов в результате сплошных рубок и гибели лесов,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mn-lt"/>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9292">
                <a:tc>
                  <a:txBody>
                    <a:bodyPr/>
                    <a:lstStyle/>
                    <a:p>
                      <a:pPr algn="l" fontAlgn="ctr"/>
                      <a:r>
                        <a:rPr lang="ru-RU" sz="1200" b="0" i="0" u="none" strike="noStrike" dirty="0">
                          <a:solidFill>
                            <a:srgbClr val="000000"/>
                          </a:solidFill>
                          <a:effectLst/>
                          <a:latin typeface="+mn-lt"/>
                        </a:rPr>
                        <a:t>Протяженность лесных дорог (противопожарных, лесохозяйственных),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53,0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53,0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46100" y="71005"/>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15.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r>
              <a:rPr lang="ru-RU" altLang="ru-RU" sz="1400" b="1" dirty="0">
                <a:ea typeface="Calibri" panose="020F0502020204030204" pitchFamily="34" charset="0"/>
                <a:cs typeface="Times New Roman" panose="02020603050405020304" pitchFamily="18" charset="0"/>
              </a:rPr>
              <a:t>«Развитие лесного хозяйства Республики Татарстан на </a:t>
            </a:r>
            <a:r>
              <a:rPr lang="ru-RU" altLang="ru-RU" sz="1400" b="1" dirty="0" smtClean="0">
                <a:ea typeface="Calibri" panose="020F0502020204030204" pitchFamily="34" charset="0"/>
                <a:cs typeface="Times New Roman" panose="02020603050405020304" pitchFamily="18" charset="0"/>
              </a:rPr>
              <a:t>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2020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8517798"/>
              </p:ext>
            </p:extLst>
          </p:nvPr>
        </p:nvGraphicFramePr>
        <p:xfrm>
          <a:off x="574675" y="5282974"/>
          <a:ext cx="7886700" cy="712075"/>
        </p:xfrm>
        <a:graphic>
          <a:graphicData uri="http://schemas.openxmlformats.org/drawingml/2006/table">
            <a:tbl>
              <a:tblPr>
                <a:tableStyleId>{5C22544A-7EE6-4342-B048-85BDC9FD1C3A}</a:tableStyleId>
              </a:tblPr>
              <a:tblGrid>
                <a:gridCol w="5618786"/>
                <a:gridCol w="1150234"/>
                <a:gridCol w="1117680"/>
              </a:tblGrid>
              <a:tr h="165648">
                <a:tc gridSpan="3">
                  <a:txBody>
                    <a:bodyPr/>
                    <a:lstStyle/>
                    <a:p>
                      <a:pPr algn="l" fontAlgn="ctr"/>
                      <a:r>
                        <a:rPr lang="ru-RU" sz="1050" b="1" i="1" u="none" strike="noStrike" dirty="0">
                          <a:solidFill>
                            <a:schemeClr val="accent1"/>
                          </a:solidFill>
                          <a:effectLst/>
                        </a:rPr>
                        <a:t>Ответственный исполнитель ГП: Министерство лесного хозяйства Республики </a:t>
                      </a:r>
                      <a:r>
                        <a:rPr lang="ru-RU" sz="1050" b="1" i="1" u="none" strike="noStrike" dirty="0" smtClean="0">
                          <a:solidFill>
                            <a:schemeClr val="accent1"/>
                          </a:solidFill>
                          <a:effectLst/>
                        </a:rPr>
                        <a:t>Татарстан</a:t>
                      </a:r>
                    </a:p>
                    <a:p>
                      <a:pPr algn="l" fontAlgn="ctr"/>
                      <a:endParaRPr lang="ru-RU" sz="1050" b="1" i="1" u="none" strike="noStrike" dirty="0">
                        <a:solidFill>
                          <a:schemeClr val="tx2"/>
                        </a:solidFill>
                        <a:effectLst/>
                        <a:latin typeface="Times New Roman" panose="02020603050405020304" pitchFamily="18" charset="0"/>
                      </a:endParaRPr>
                    </a:p>
                  </a:txBody>
                  <a:tcPr marL="5522" marR="5522" marT="5522" marB="0" anchor="ctr">
                    <a:solidFill>
                      <a:schemeClr val="bg1"/>
                    </a:solidFill>
                  </a:tcPr>
                </a:tc>
                <a:tc hMerge="1">
                  <a:txBody>
                    <a:bodyPr/>
                    <a:lstStyle/>
                    <a:p>
                      <a:endParaRPr lang="ru-RU"/>
                    </a:p>
                  </a:txBody>
                  <a:tcPr/>
                </a:tc>
                <a:tc hMerge="1">
                  <a:txBody>
                    <a:bodyPr/>
                    <a:lstStyle/>
                    <a:p>
                      <a:endParaRPr lang="ru-RU"/>
                    </a:p>
                  </a:txBody>
                  <a:tcPr/>
                </a:tc>
              </a:tr>
              <a:tr h="386513">
                <a:tc>
                  <a:txBody>
                    <a:bodyPr/>
                    <a:lstStyle/>
                    <a:p>
                      <a:pPr algn="l" fontAlgn="ctr"/>
                      <a:r>
                        <a:rPr lang="ru-RU" sz="100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адресу</a:t>
                      </a:r>
                      <a:r>
                        <a:rPr lang="ru-RU" sz="1000" b="1" i="1" u="none" strike="noStrike" kern="1200" dirty="0">
                          <a:solidFill>
                            <a:schemeClr val="accent6"/>
                          </a:solidFill>
                          <a:effectLst/>
                          <a:latin typeface="+mn-lt"/>
                          <a:ea typeface="+mn-ea"/>
                          <a:cs typeface="+mn-cs"/>
                        </a:rPr>
                        <a:t>: http://</a:t>
                      </a:r>
                      <a:r>
                        <a:rPr lang="ru-RU" sz="1000" b="1" i="1" u="none" strike="noStrike" kern="1200" dirty="0" smtClean="0">
                          <a:solidFill>
                            <a:schemeClr val="accent6"/>
                          </a:solidFill>
                          <a:effectLst/>
                          <a:latin typeface="+mn-lt"/>
                          <a:ea typeface="+mn-ea"/>
                          <a:cs typeface="+mn-cs"/>
                        </a:rPr>
                        <a:t>minleshoz.tatarstan.ru</a:t>
                      </a:r>
                      <a:endParaRPr lang="ru-RU" sz="1000" b="1" i="1" u="none" strike="noStrike" kern="1200" dirty="0">
                        <a:solidFill>
                          <a:schemeClr val="accent6"/>
                        </a:solidFill>
                        <a:effectLst/>
                        <a:latin typeface="+mn-lt"/>
                        <a:ea typeface="+mn-ea"/>
                        <a:cs typeface="+mn-cs"/>
                      </a:endParaRPr>
                    </a:p>
                  </a:txBody>
                  <a:tcPr marL="5522" marR="5522" marT="5522" marB="0" anchor="ctr">
                    <a:solidFill>
                      <a:schemeClr val="bg1"/>
                    </a:solidFill>
                  </a:tcPr>
                </a:tc>
                <a:tc>
                  <a:txBody>
                    <a:bodyPr/>
                    <a:lstStyle/>
                    <a:p>
                      <a:pPr algn="l" fontAlgn="ctr"/>
                      <a:endParaRPr lang="ru-RU" sz="1000" b="1" i="1" u="none" strike="noStrike">
                        <a:solidFill>
                          <a:srgbClr val="000000"/>
                        </a:solidFill>
                        <a:effectLst/>
                        <a:latin typeface="Times New Roman" panose="02020603050405020304" pitchFamily="18" charset="0"/>
                      </a:endParaRPr>
                    </a:p>
                  </a:txBody>
                  <a:tcPr marL="5522" marR="5522" marT="5522" marB="0" anchor="ctr">
                    <a:solidFill>
                      <a:schemeClr val="bg1"/>
                    </a:solidFill>
                  </a:tcPr>
                </a:tc>
                <a:tc>
                  <a:txBody>
                    <a:bodyPr/>
                    <a:lstStyle/>
                    <a:p>
                      <a:pPr algn="ctr" fontAlgn="ctr"/>
                      <a:endParaRPr lang="ru-RU" sz="1050" b="1" i="1" u="none" strike="noStrike" dirty="0">
                        <a:solidFill>
                          <a:srgbClr val="000000"/>
                        </a:solidFill>
                        <a:effectLst/>
                        <a:latin typeface="Times New Roman" panose="02020603050405020304" pitchFamily="18" charset="0"/>
                      </a:endParaRPr>
                    </a:p>
                  </a:txBody>
                  <a:tcPr marL="5522" marR="5522" marT="5522" marB="0" anchor="ctr">
                    <a:solidFill>
                      <a:schemeClr val="bg1"/>
                    </a:solidFill>
                  </a:tcPr>
                </a:tc>
              </a:tr>
            </a:tbl>
          </a:graphicData>
        </a:graphic>
      </p:graphicFrame>
    </p:spTree>
    <p:extLst>
      <p:ext uri="{BB962C8B-B14F-4D97-AF65-F5344CB8AC3E}">
        <p14:creationId xmlns:p14="http://schemas.microsoft.com/office/powerpoint/2010/main" val="3667308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3695826"/>
              </p:ext>
            </p:extLst>
          </p:nvPr>
        </p:nvGraphicFramePr>
        <p:xfrm>
          <a:off x="600069" y="1320058"/>
          <a:ext cx="8429631" cy="709318"/>
        </p:xfrm>
        <a:graphic>
          <a:graphicData uri="http://schemas.openxmlformats.org/drawingml/2006/table">
            <a:tbl>
              <a:tblPr firstRow="1" firstCol="1" bandRow="1">
                <a:tableStyleId>{5940675A-B579-460E-94D1-54222C63F5DA}</a:tableStyleId>
              </a:tblPr>
              <a:tblGrid>
                <a:gridCol w="6608451"/>
                <a:gridCol w="929640"/>
                <a:gridCol w="891540"/>
              </a:tblGrid>
              <a:tr h="445181">
                <a:tc rowSpan="2">
                  <a:txBody>
                    <a:bodyPr/>
                    <a:lstStyle/>
                    <a:p>
                      <a:pPr algn="ctr">
                        <a:lnSpc>
                          <a:spcPct val="107000"/>
                        </a:lnSpc>
                        <a:spcAft>
                          <a:spcPts val="0"/>
                        </a:spcAft>
                      </a:pPr>
                      <a:r>
                        <a:rPr lang="ru-RU" sz="1200" b="1" dirty="0" smtClean="0">
                          <a:effectLst/>
                        </a:rPr>
                        <a:t>Объем финансирования государственной программы (тыс. рублей)</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(план)</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200" b="1" dirty="0" smtClean="0">
                          <a:effectLst/>
                        </a:rPr>
                        <a:t>2017 </a:t>
                      </a:r>
                      <a:r>
                        <a:rPr lang="ru-RU" sz="1200" b="1" dirty="0">
                          <a:effectLst/>
                        </a:rPr>
                        <a:t>год </a:t>
                      </a:r>
                    </a:p>
                    <a:p>
                      <a:pPr algn="ctr">
                        <a:lnSpc>
                          <a:spcPct val="107000"/>
                        </a:lnSpc>
                        <a:spcAft>
                          <a:spcPts val="0"/>
                        </a:spcAft>
                      </a:pPr>
                      <a:r>
                        <a:rPr lang="ru-RU" sz="1200" b="1" dirty="0">
                          <a:effectLst/>
                        </a:rPr>
                        <a:t>(факт)</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4137">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1 415 824,3</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1 410 952,2</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0130" y="794489"/>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1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обеспечение </a:t>
            </a:r>
            <a:r>
              <a:rPr lang="ru-RU" altLang="ru-RU" sz="1200" dirty="0">
                <a:latin typeface="+mn-lt"/>
                <a:ea typeface="Calibri" panose="020F0502020204030204" pitchFamily="34" charset="0"/>
                <a:cs typeface="Times New Roman" panose="02020603050405020304" pitchFamily="18" charset="0"/>
              </a:rPr>
              <a:t>максимальной эффективности управления государственным имуществом Республики Татарстан, его доходности и сохранности.</a:t>
            </a:r>
            <a:endParaRPr kumimoji="0" lang="ru-RU" altLang="ru-RU" sz="20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46759063"/>
              </p:ext>
            </p:extLst>
          </p:nvPr>
        </p:nvGraphicFramePr>
        <p:xfrm>
          <a:off x="600069" y="2096368"/>
          <a:ext cx="8429630" cy="3800434"/>
        </p:xfrm>
        <a:graphic>
          <a:graphicData uri="http://schemas.openxmlformats.org/drawingml/2006/table">
            <a:tbl>
              <a:tblPr>
                <a:tableStyleId>{5940675A-B579-460E-94D1-54222C63F5DA}</a:tableStyleId>
              </a:tblPr>
              <a:tblGrid>
                <a:gridCol w="6608451"/>
                <a:gridCol w="944880"/>
                <a:gridCol w="876299"/>
              </a:tblGrid>
              <a:tr h="140447">
                <a:tc>
                  <a:txBody>
                    <a:bodyPr/>
                    <a:lstStyle/>
                    <a:p>
                      <a:pPr algn="ctr" fontAlgn="ctr"/>
                      <a:r>
                        <a:rPr lang="ru-RU" sz="1400" b="1" i="0" u="none" strike="noStrike" dirty="0" smtClean="0">
                          <a:solidFill>
                            <a:srgbClr val="000000"/>
                          </a:solidFill>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план)</a:t>
                      </a:r>
                      <a:endParaRPr lang="ru-RU" sz="12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факт)</a:t>
                      </a:r>
                      <a:endParaRPr lang="ru-RU" sz="12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l" fontAlgn="ctr"/>
                      <a:r>
                        <a:rPr lang="ru-RU" sz="1000" b="0" i="0" u="none" strike="noStrike" dirty="0">
                          <a:solidFill>
                            <a:srgbClr val="000000"/>
                          </a:solidFill>
                          <a:effectLst/>
                          <a:latin typeface="+mj-lt"/>
                        </a:rPr>
                        <a:t>Доля государственных унитарных предприятий и государственных учреждений, информация о составе имущества которых актуализирована в Реестре государственной собственности Республики Татарстан, в общем количестве государственных унитарных предприятий и государственных учреждений (без учета организаций-банкротов и находящихся в ликвидации),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a:solidFill>
                            <a:srgbClr val="000000"/>
                          </a:solidFill>
                          <a:effectLst/>
                          <a:latin typeface="+mj-lt"/>
                        </a:rPr>
                        <a:t>Доля предприятий, финансово-хозяйственная деятельность которых проанализирована Mинземимуществом РТ, в общем количестве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a:solidFill>
                            <a:srgbClr val="000000"/>
                          </a:solidFill>
                          <a:effectLst/>
                          <a:latin typeface="+mj-lt"/>
                        </a:rPr>
                        <a:t>Доля трудовых договоров с руководителями государственных унитарных предприятий со 100% выполнением условий договора в общем количестве трудовых договоров с руководителями государственных унитарных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80,3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l" fontAlgn="ctr"/>
                      <a:r>
                        <a:rPr lang="ru-RU" sz="1000" b="0" i="0" u="none" strike="noStrike">
                          <a:solidFill>
                            <a:srgbClr val="000000"/>
                          </a:solidFill>
                          <a:effectLst/>
                          <a:latin typeface="+mj-lt"/>
                        </a:rPr>
                        <a:t>Выполнение бюджетного задания в части доходов от реализации и использования государственного имущества и земельных участков,</a:t>
                      </a:r>
                      <a:br>
                        <a:rPr lang="ru-RU" sz="1000" b="0" i="0" u="none" strike="noStrike">
                          <a:solidFill>
                            <a:srgbClr val="000000"/>
                          </a:solidFill>
                          <a:effectLst/>
                          <a:latin typeface="+mj-lt"/>
                        </a:rPr>
                      </a:br>
                      <a:r>
                        <a:rPr lang="ru-RU" sz="1000" b="0" i="0" u="none" strike="noStrike">
                          <a:solidFill>
                            <a:srgbClr val="000000"/>
                          </a:solidFill>
                          <a:effectLst/>
                          <a:latin typeface="+mj-lt"/>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a:solidFill>
                            <a:srgbClr val="000000"/>
                          </a:solidFill>
                          <a:effectLst/>
                          <a:latin typeface="+mj-lt"/>
                        </a:rPr>
                        <a:t>Доля государственных учреждений, где была проведена проверка использования государственного имущества, в общем количестве государственных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l" fontAlgn="ctr"/>
                      <a:r>
                        <a:rPr lang="ru-RU" sz="1000" b="0" i="0" u="none" strike="noStrike">
                          <a:solidFill>
                            <a:srgbClr val="000000"/>
                          </a:solidFill>
                          <a:effectLst/>
                          <a:latin typeface="+mj-lt"/>
                        </a:rPr>
                        <a:t>Доля количества объектов недвижимости, по которым проведена государственная регистрация права собственности Республики Татарстан, к количеству объектов недвижимости, запланированных к регистрации в собственность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a:solidFill>
                            <a:srgbClr val="000000"/>
                          </a:solidFill>
                          <a:effectLst/>
                          <a:latin typeface="+mj-lt"/>
                        </a:rPr>
                        <a:t>Доля количества транспортных средств, которым обеспечен выход в рейс, к общему количеству транспортных средств, закрепленных за ГБУ "УМО",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l" fontAlgn="ctr"/>
                      <a:r>
                        <a:rPr lang="ru-RU" sz="1000" b="0" i="0" u="none" strike="noStrike">
                          <a:solidFill>
                            <a:srgbClr val="000000"/>
                          </a:solidFill>
                          <a:effectLst/>
                          <a:latin typeface="+mj-lt"/>
                        </a:rPr>
                        <a:t>Доля земельных участков, находящихся у государственных унитарных предприятий и государственных учреждений, зарегистрированных в собственность Республики Татарстан, в общем количестве земельных участков, находящихся у государственных унитарных предприятий и государственных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j-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j-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16.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2014 - 2020 </a:t>
            </a:r>
            <a:r>
              <a:rPr lang="ru-RU" altLang="ru-RU" sz="1600" b="1" dirty="0" smtClean="0">
                <a:ea typeface="Calibri" panose="020F0502020204030204" pitchFamily="34" charset="0"/>
                <a:cs typeface="Times New Roman" panose="02020603050405020304" pitchFamily="18" charset="0"/>
              </a:rPr>
              <a:t>годы»</a:t>
            </a:r>
          </a:p>
        </p:txBody>
      </p:sp>
    </p:spTree>
    <p:extLst>
      <p:ext uri="{BB962C8B-B14F-4D97-AF65-F5344CB8AC3E}">
        <p14:creationId xmlns:p14="http://schemas.microsoft.com/office/powerpoint/2010/main" val="3721480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13854332"/>
              </p:ext>
            </p:extLst>
          </p:nvPr>
        </p:nvGraphicFramePr>
        <p:xfrm>
          <a:off x="600069" y="1020604"/>
          <a:ext cx="8429630" cy="3708994"/>
        </p:xfrm>
        <a:graphic>
          <a:graphicData uri="http://schemas.openxmlformats.org/drawingml/2006/table">
            <a:tbl>
              <a:tblPr>
                <a:tableStyleId>{5940675A-B579-460E-94D1-54222C63F5DA}</a:tableStyleId>
              </a:tblPr>
              <a:tblGrid>
                <a:gridCol w="6769560"/>
                <a:gridCol w="838200"/>
                <a:gridCol w="821870"/>
              </a:tblGrid>
              <a:tr h="140447">
                <a:tc>
                  <a:txBody>
                    <a:bodyPr/>
                    <a:lstStyle/>
                    <a:p>
                      <a:pPr algn="ctr" fontAlgn="ctr"/>
                      <a:r>
                        <a:rPr lang="ru-RU" sz="1400" b="1" i="0" u="none" strike="noStrike" dirty="0" smtClean="0">
                          <a:solidFill>
                            <a:srgbClr val="000000"/>
                          </a:solidFill>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a:t>
                      </a:r>
                      <a:r>
                        <a:rPr lang="ru-RU" sz="1400" b="1" u="none" strike="noStrike" dirty="0" smtClean="0">
                          <a:effectLst/>
                        </a:rPr>
                        <a:t/>
                      </a:r>
                      <a:br>
                        <a:rPr lang="ru-RU" sz="1400" b="1" u="none" strike="noStrike" dirty="0" smtClean="0">
                          <a:effectLst/>
                        </a:rPr>
                      </a:br>
                      <a:r>
                        <a:rPr lang="ru-RU" sz="1400" b="1" u="none" strike="noStrike" dirty="0" smtClean="0">
                          <a:effectLst/>
                        </a:rPr>
                        <a:t>(</a:t>
                      </a:r>
                      <a:r>
                        <a:rPr lang="ru-RU" sz="1400" b="1" u="none" strike="noStrike" dirty="0">
                          <a:effectLst/>
                        </a:rPr>
                        <a:t>план)</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2017год </a:t>
                      </a:r>
                      <a:br>
                        <a:rPr lang="ru-RU" sz="1400" b="1" u="none" strike="noStrike" dirty="0" smtClean="0">
                          <a:effectLst/>
                        </a:rPr>
                      </a:br>
                      <a:r>
                        <a:rPr lang="ru-RU" sz="1400" b="1" u="none" strike="noStrike" dirty="0" smtClean="0">
                          <a:effectLst/>
                        </a:rPr>
                        <a:t>(</a:t>
                      </a:r>
                      <a:r>
                        <a:rPr lang="ru-RU" sz="1400" b="1" u="none" strike="noStrike" dirty="0">
                          <a:effectLst/>
                        </a:rPr>
                        <a:t>факт)</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l" fontAlgn="ctr"/>
                      <a:r>
                        <a:rPr lang="ru-RU" sz="1000" b="0" i="0" u="none" strike="noStrike" dirty="0">
                          <a:solidFill>
                            <a:srgbClr val="000000"/>
                          </a:solidFill>
                          <a:effectLst/>
                          <a:latin typeface="+mn-lt"/>
                        </a:rPr>
                        <a:t>Доля земельных участков, на которые оформлено право постоянного (бессрочного) пользования, в общем количестве земельных участков, предоставленных на праве постоянного (бессрочного) пользования государственным учреждениям на основании распоряжений </a:t>
                      </a:r>
                      <a:r>
                        <a:rPr lang="ru-RU" sz="1000" b="0" i="0" u="none" strike="noStrike" dirty="0" err="1">
                          <a:solidFill>
                            <a:srgbClr val="000000"/>
                          </a:solidFill>
                          <a:effectLst/>
                          <a:latin typeface="+mn-lt"/>
                        </a:rPr>
                        <a:t>Минземимущества</a:t>
                      </a:r>
                      <a:r>
                        <a:rPr lang="ru-RU" sz="1000" b="0" i="0" u="none" strike="noStrike" dirty="0">
                          <a:solidFill>
                            <a:srgbClr val="000000"/>
                          </a:solidFill>
                          <a:effectLst/>
                          <a:latin typeface="+mn-lt"/>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l" fontAlgn="ctr"/>
                      <a:r>
                        <a:rPr lang="ru-RU" sz="1000" b="0" i="0" u="none" strike="noStrike">
                          <a:solidFill>
                            <a:srgbClr val="000000"/>
                          </a:solidFill>
                          <a:effectLst/>
                          <a:latin typeface="+mn-lt"/>
                        </a:rPr>
                        <a:t>Доля ходатайств о переводе земель из одной категории в другую, по которым подготовлены проекты постановлений Кабинета Министров Республики Татарстан, в общем количестве поступивших ходатайств, за исключением тех, по которым отказано в рассмотрении, либо отказано в переводе земель согласно законодательству,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l" fontAlgn="ctr"/>
                      <a:r>
                        <a:rPr lang="ru-RU" sz="1000" b="0" i="0" u="none" strike="noStrike">
                          <a:solidFill>
                            <a:srgbClr val="000000"/>
                          </a:solidFill>
                          <a:effectLst/>
                          <a:latin typeface="+mn-lt"/>
                        </a:rPr>
                        <a:t>Доля выполненных мероприятий по проведению государственной кадастровой оценки земельных участков и иных объектов недвижимости, а также землеустроительных работ в общем числе мероприятий по проведению государственной кадастровой оценки земельных участков и иных объектов недвижимости, а также землеустроительных работ,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dirty="0">
                          <a:solidFill>
                            <a:srgbClr val="000000"/>
                          </a:solidFill>
                          <a:effectLst/>
                          <a:latin typeface="+mn-lt"/>
                        </a:rPr>
                        <a:t>Доля реформированных предприятий (с законченными процедурами акционирования, ликвидации, реорганизации) в количестве предприятий, запланированных к реформированию,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l" fontAlgn="ctr"/>
                      <a:r>
                        <a:rPr lang="ru-RU" sz="1000" b="0" i="0" u="none" strike="noStrike">
                          <a:solidFill>
                            <a:srgbClr val="000000"/>
                          </a:solidFill>
                          <a:effectLst/>
                          <a:latin typeface="+mn-lt"/>
                        </a:rPr>
                        <a:t>Доля объема инвестиций, внесенных в уставные капиталы организаций с государственным участием, к объему инвестиций, запланированному для внесения,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l" fontAlgn="ctr"/>
                      <a:r>
                        <a:rPr lang="ru-RU" sz="1000" b="0" i="0" u="none" strike="noStrike">
                          <a:solidFill>
                            <a:srgbClr val="000000"/>
                          </a:solidFill>
                          <a:effectLst/>
                          <a:latin typeface="+mn-lt"/>
                        </a:rPr>
                        <a:t>Доля объема субсидий, предоставленных в целях увеличения уставного фонда государственных унитарных предприятий, к объему субсидий, запланированному для предоставления,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l" fontAlgn="ctr"/>
                      <a:r>
                        <a:rPr lang="ru-RU" sz="1000" b="0" i="0" u="none" strike="noStrike">
                          <a:solidFill>
                            <a:srgbClr val="000000"/>
                          </a:solidFill>
                          <a:effectLst/>
                          <a:latin typeface="+mn-lt"/>
                        </a:rPr>
                        <a:t>Доля объема имущества, приобретенного в государственную собственность Республики Татарстан, к объему имущества, запланированному к приобретению в государственную собственность Республики Татарстан,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l" fontAlgn="ctr"/>
                      <a:r>
                        <a:rPr lang="ru-RU" sz="1000" b="0" i="0" u="none" strike="noStrike">
                          <a:solidFill>
                            <a:srgbClr val="000000"/>
                          </a:solidFill>
                          <a:effectLst/>
                          <a:latin typeface="+mn-lt"/>
                        </a:rPr>
                        <a:t>Доля многодетных семей, получивших бесплатно земельные участки, в общем числе многодетных семей, вставших на учет для бесплатного предоставления земельного участка на начало отчетного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mn-lt"/>
                        </a:rPr>
                        <a:t>72,0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mn-lt"/>
                        </a:rPr>
                        <a:t>73,1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146456645"/>
              </p:ext>
            </p:extLst>
          </p:nvPr>
        </p:nvGraphicFramePr>
        <p:xfrm>
          <a:off x="598158" y="5663413"/>
          <a:ext cx="7734306" cy="705294"/>
        </p:xfrm>
        <a:graphic>
          <a:graphicData uri="http://schemas.openxmlformats.org/drawingml/2006/table">
            <a:tbl>
              <a:tblPr>
                <a:tableStyleId>{5C22544A-7EE6-4342-B048-85BDC9FD1C3A}</a:tableStyleId>
              </a:tblPr>
              <a:tblGrid>
                <a:gridCol w="7734306"/>
              </a:tblGrid>
              <a:tr h="156344">
                <a:tc>
                  <a:txBody>
                    <a:bodyPr/>
                    <a:lstStyle/>
                    <a:p>
                      <a:pPr algn="l" fontAlgn="ctr"/>
                      <a:r>
                        <a:rPr lang="ru-RU" sz="1100" b="1" i="1" u="none" strike="noStrike" dirty="0">
                          <a:solidFill>
                            <a:schemeClr val="accent1"/>
                          </a:solidFill>
                          <a:effectLst/>
                        </a:rPr>
                        <a:t>Ответственный исполнитель ГП: Министерство земельных и имущественных отношений </a:t>
                      </a:r>
                      <a:r>
                        <a:rPr lang="ru-RU" sz="1100" b="1" i="1" u="none" strike="noStrike" dirty="0" smtClean="0">
                          <a:solidFill>
                            <a:schemeClr val="accent1"/>
                          </a:solidFill>
                          <a:effectLst/>
                        </a:rPr>
                        <a:t>Республики Татарстан </a:t>
                      </a:r>
                      <a:endParaRPr lang="ru-RU" sz="1100" b="1" i="1" u="none" strike="noStrike" dirty="0">
                        <a:solidFill>
                          <a:schemeClr val="accent1"/>
                        </a:solidFill>
                        <a:effectLst/>
                        <a:latin typeface="Times New Roman" panose="02020603050405020304" pitchFamily="18" charset="0"/>
                      </a:endParaRPr>
                    </a:p>
                  </a:txBody>
                  <a:tcPr marL="5211" marR="5211" marT="5211" marB="0" anchor="ctr">
                    <a:solidFill>
                      <a:schemeClr val="bg1"/>
                    </a:solidFill>
                  </a:tcPr>
                </a:tc>
              </a:tr>
              <a:tr h="364803">
                <a:tc>
                  <a:txBody>
                    <a:bodyPr/>
                    <a:lstStyle/>
                    <a:p>
                      <a:pPr algn="l" fontAlgn="ctr"/>
                      <a:r>
                        <a:rPr lang="ru-RU" sz="110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адресу</a:t>
                      </a:r>
                      <a:r>
                        <a:rPr lang="ru-RU" sz="1100" b="1" i="1" u="none" strike="noStrike" kern="1200" dirty="0">
                          <a:solidFill>
                            <a:schemeClr val="accent6"/>
                          </a:solidFill>
                          <a:effectLst/>
                          <a:latin typeface="+mn-lt"/>
                          <a:ea typeface="+mn-ea"/>
                          <a:cs typeface="+mn-cs"/>
                        </a:rPr>
                        <a:t>: http://</a:t>
                      </a:r>
                      <a:r>
                        <a:rPr lang="ru-RU" sz="1100" b="1" i="1" u="none" strike="noStrike" kern="1200" dirty="0" smtClean="0">
                          <a:solidFill>
                            <a:schemeClr val="accent6"/>
                          </a:solidFill>
                          <a:effectLst/>
                          <a:latin typeface="+mn-lt"/>
                          <a:ea typeface="+mn-ea"/>
                          <a:cs typeface="+mn-cs"/>
                        </a:rPr>
                        <a:t>mzio.tatarstan.ru</a:t>
                      </a:r>
                      <a:endParaRPr lang="ru-RU" sz="1100" b="1" i="1" u="none" strike="noStrike" kern="1200" dirty="0">
                        <a:solidFill>
                          <a:schemeClr val="accent6"/>
                        </a:solidFill>
                        <a:effectLst/>
                        <a:latin typeface="+mn-lt"/>
                        <a:ea typeface="+mn-ea"/>
                        <a:cs typeface="+mn-cs"/>
                      </a:endParaRPr>
                    </a:p>
                  </a:txBody>
                  <a:tcPr marL="5211" marR="5211" marT="5211" marB="0" anchor="ctr">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16.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2014 - 2020 </a:t>
            </a:r>
            <a:r>
              <a:rPr lang="ru-RU" altLang="ru-RU" sz="1600" b="1" dirty="0" smtClean="0">
                <a:ea typeface="Calibri" panose="020F0502020204030204" pitchFamily="34" charset="0"/>
                <a:cs typeface="Times New Roman" panose="02020603050405020304" pitchFamily="18" charset="0"/>
              </a:rPr>
              <a:t>годы» (продолжение)</a:t>
            </a:r>
          </a:p>
        </p:txBody>
      </p:sp>
    </p:spTree>
    <p:extLst>
      <p:ext uri="{BB962C8B-B14F-4D97-AF65-F5344CB8AC3E}">
        <p14:creationId xmlns:p14="http://schemas.microsoft.com/office/powerpoint/2010/main" val="3535350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6824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ru-RU" sz="1400" b="1" dirty="0"/>
          </a:p>
        </p:txBody>
      </p:sp>
      <p:graphicFrame>
        <p:nvGraphicFramePr>
          <p:cNvPr id="6" name="Таблица 5"/>
          <p:cNvGraphicFramePr>
            <a:graphicFrameLocks noGrp="1"/>
          </p:cNvGraphicFramePr>
          <p:nvPr>
            <p:extLst>
              <p:ext uri="{D42A27DB-BD31-4B8C-83A1-F6EECF244321}">
                <p14:modId xmlns:p14="http://schemas.microsoft.com/office/powerpoint/2010/main" val="2496329167"/>
              </p:ext>
            </p:extLst>
          </p:nvPr>
        </p:nvGraphicFramePr>
        <p:xfrm>
          <a:off x="566089" y="2189799"/>
          <a:ext cx="8544600" cy="548640"/>
        </p:xfrm>
        <a:graphic>
          <a:graphicData uri="http://schemas.openxmlformats.org/drawingml/2006/table">
            <a:tbl>
              <a:tblPr firstRow="1" bandRow="1">
                <a:tableStyleId>{5C22544A-7EE6-4342-B048-85BDC9FD1C3A}</a:tableStyleId>
              </a:tblPr>
              <a:tblGrid>
                <a:gridCol w="6307151"/>
                <a:gridCol w="1097280"/>
                <a:gridCol w="1140169"/>
              </a:tblGrid>
              <a:tr h="138241">
                <a:tc rowSpan="2">
                  <a:txBody>
                    <a:bodyPr/>
                    <a:lstStyle/>
                    <a:p>
                      <a:pPr algn="ctr">
                        <a:tabLst/>
                      </a:pPr>
                      <a:r>
                        <a:rPr lang="ru-RU" sz="1200" dirty="0" smtClean="0">
                          <a:solidFill>
                            <a:schemeClr val="tx1"/>
                          </a:solidFill>
                        </a:rPr>
                        <a:t>Объем финансирования государственной программы</a:t>
                      </a:r>
                      <a:r>
                        <a:rPr lang="ru-RU" sz="1200" baseline="0" dirty="0" smtClean="0">
                          <a:solidFill>
                            <a:schemeClr val="tx1"/>
                          </a:solidFill>
                        </a:rPr>
                        <a:t> (тыс. рублей)</a:t>
                      </a:r>
                      <a:endParaRPr lang="ru-RU" sz="1200" dirty="0">
                        <a:solidFill>
                          <a:schemeClr val="tx1"/>
                        </a:solidFill>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smtClean="0">
                          <a:solidFill>
                            <a:schemeClr val="tx1"/>
                          </a:solidFill>
                        </a:rPr>
                        <a:t>2017 год</a:t>
                      </a:r>
                    </a:p>
                    <a:p>
                      <a:pPr algn="ctr"/>
                      <a:r>
                        <a:rPr lang="ru-RU" sz="1200" b="1" dirty="0" smtClean="0">
                          <a:solidFill>
                            <a:schemeClr val="tx1"/>
                          </a:solidFill>
                        </a:rPr>
                        <a:t>(план)</a:t>
                      </a:r>
                      <a:endParaRPr lang="ru-RU" sz="12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smtClean="0">
                          <a:solidFill>
                            <a:schemeClr val="tx1"/>
                          </a:solidFill>
                        </a:rPr>
                        <a:t>2017 год</a:t>
                      </a:r>
                    </a:p>
                    <a:p>
                      <a:pPr algn="ctr"/>
                      <a:r>
                        <a:rPr lang="ru-RU" sz="1200" b="1" dirty="0" smtClean="0">
                          <a:solidFill>
                            <a:schemeClr val="tx1"/>
                          </a:solidFill>
                        </a:rPr>
                        <a:t>(факт)</a:t>
                      </a:r>
                      <a:endParaRPr lang="ru-RU" sz="12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6140">
                <a:tc vMerge="1">
                  <a:txBody>
                    <a:bodyPr/>
                    <a:lstStyle/>
                    <a:p>
                      <a:endParaRPr lang="ru-RU" dirty="0"/>
                    </a:p>
                  </a:txBody>
                  <a:tcPr/>
                </a:tc>
                <a:tc>
                  <a:txBody>
                    <a:bodyPr/>
                    <a:lstStyle/>
                    <a:p>
                      <a:pPr algn="ctr"/>
                      <a:r>
                        <a:rPr lang="ru-RU" sz="1200" b="1" dirty="0" smtClean="0"/>
                        <a:t>11 186 510,1</a:t>
                      </a:r>
                      <a:endParaRPr lang="ru-RU" sz="1200" b="1"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200" b="1" dirty="0" smtClean="0"/>
                        <a:t>11 186 179,9</a:t>
                      </a:r>
                      <a:endParaRPr lang="ru-RU" sz="1200" b="1"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661457776"/>
              </p:ext>
            </p:extLst>
          </p:nvPr>
        </p:nvGraphicFramePr>
        <p:xfrm>
          <a:off x="566090" y="2784250"/>
          <a:ext cx="8544599" cy="2991433"/>
        </p:xfrm>
        <a:graphic>
          <a:graphicData uri="http://schemas.openxmlformats.org/drawingml/2006/table">
            <a:tbl>
              <a:tblPr firstRow="1" bandRow="1">
                <a:tableStyleId>{5940675A-B579-460E-94D1-54222C63F5DA}</a:tableStyleId>
              </a:tblPr>
              <a:tblGrid>
                <a:gridCol w="7045543"/>
                <a:gridCol w="749526"/>
                <a:gridCol w="749530"/>
              </a:tblGrid>
              <a:tr h="310797">
                <a:tc>
                  <a:txBody>
                    <a:bodyPr/>
                    <a:lstStyle/>
                    <a:p>
                      <a:pPr algn="ctr"/>
                      <a:r>
                        <a:rPr lang="ru-RU" sz="900" b="1" dirty="0" smtClean="0"/>
                        <a:t>Основные целевые индикаторы</a:t>
                      </a:r>
                      <a:endParaRPr lang="ru-RU" sz="9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t>2017 год</a:t>
                      </a:r>
                    </a:p>
                    <a:p>
                      <a:pPr algn="ctr"/>
                      <a:r>
                        <a:rPr lang="ru-RU" sz="900" b="1" dirty="0" smtClean="0"/>
                        <a:t>(план)</a:t>
                      </a:r>
                      <a:endParaRPr lang="ru-RU" sz="9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t>2017 год</a:t>
                      </a:r>
                    </a:p>
                    <a:p>
                      <a:pPr algn="ctr"/>
                      <a:r>
                        <a:rPr lang="ru-RU" sz="900" b="1" dirty="0" smtClean="0"/>
                        <a:t>(факт)</a:t>
                      </a:r>
                      <a:endParaRPr lang="ru-RU" sz="9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38070">
                <a:tc>
                  <a:txBody>
                    <a:bodyPr/>
                    <a:lstStyle/>
                    <a:p>
                      <a:pPr algn="just"/>
                      <a:r>
                        <a:rPr lang="ru-RU" sz="900" kern="1200" dirty="0" smtClean="0">
                          <a:effectLst/>
                        </a:rPr>
                        <a:t>Отношение дефицита бюджета РТ, рассчитанного исходя из доходов бюджета (без учета безвозмездных поступлений целевого характера из других бюджетов бюджетной системы) и расходов бюджета (без учета расходов, осуществляемых за счет безвозмездных поступлений целевого характера из других бюджетов бюджетной системы), к общему годовому объему доходов бюджета РТ (без учета безвозмездных поступлений целевого характера из других бюджетов бюджетной системы),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0,1</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0,0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3232">
                <a:tc>
                  <a:txBody>
                    <a:bodyPr/>
                    <a:lstStyle/>
                    <a:p>
                      <a:pPr algn="just">
                        <a:lnSpc>
                          <a:spcPct val="115000"/>
                        </a:lnSpc>
                        <a:spcAft>
                          <a:spcPts val="0"/>
                        </a:spcAft>
                      </a:pPr>
                      <a:r>
                        <a:rPr lang="ru-RU" sz="900" dirty="0">
                          <a:effectLst/>
                        </a:rPr>
                        <a:t>Удельный вес расходов бюджета </a:t>
                      </a:r>
                      <a:r>
                        <a:rPr lang="ru-RU" sz="900" dirty="0" smtClean="0">
                          <a:effectLst/>
                        </a:rPr>
                        <a:t>РТ, </a:t>
                      </a:r>
                      <a:r>
                        <a:rPr lang="ru-RU" sz="900" dirty="0">
                          <a:effectLst/>
                        </a:rPr>
                        <a:t>формируемых в рамках программ, в общем объеме расходов бюджета </a:t>
                      </a:r>
                      <a:r>
                        <a:rPr lang="ru-RU" sz="900" dirty="0" smtClean="0">
                          <a:effectLst/>
                        </a:rPr>
                        <a:t>РТ (</a:t>
                      </a:r>
                      <a:r>
                        <a:rPr lang="ru-RU" sz="900" dirty="0">
                          <a:effectLst/>
                        </a:rPr>
                        <a:t>без учета субвенций),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90,0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96,1</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38168">
                <a:tc>
                  <a:txBody>
                    <a:bodyPr/>
                    <a:lstStyle/>
                    <a:p>
                      <a:pPr algn="just">
                        <a:lnSpc>
                          <a:spcPct val="115000"/>
                        </a:lnSpc>
                        <a:spcAft>
                          <a:spcPts val="0"/>
                        </a:spcAft>
                      </a:pPr>
                      <a:r>
                        <a:rPr lang="ru-RU" sz="900" dirty="0">
                          <a:effectLst/>
                        </a:rPr>
                        <a:t>Доля расходов бюджета </a:t>
                      </a:r>
                      <a:r>
                        <a:rPr lang="ru-RU" sz="900" dirty="0" smtClean="0">
                          <a:effectLst/>
                        </a:rPr>
                        <a:t>РТ капитального </a:t>
                      </a:r>
                      <a:r>
                        <a:rPr lang="ru-RU" sz="900" dirty="0">
                          <a:effectLst/>
                        </a:rPr>
                        <a:t>характера (без учета расходов капитального характера, осуществляемых за счет безвозмездных поступлений целевого характера из других бюджетов бюджетной системы), в общем объеме расходов бюджета </a:t>
                      </a:r>
                      <a:r>
                        <a:rPr lang="ru-RU" sz="900" dirty="0" smtClean="0">
                          <a:effectLst/>
                        </a:rPr>
                        <a:t>РТ</a:t>
                      </a:r>
                      <a:r>
                        <a:rPr lang="ru-RU" sz="900" baseline="0" dirty="0" smtClean="0">
                          <a:effectLst/>
                        </a:rPr>
                        <a:t> </a:t>
                      </a:r>
                      <a:r>
                        <a:rPr lang="ru-RU" sz="900" dirty="0" smtClean="0">
                          <a:effectLst/>
                        </a:rPr>
                        <a:t>(без </a:t>
                      </a:r>
                      <a:r>
                        <a:rPr lang="ru-RU" sz="900" dirty="0">
                          <a:effectLst/>
                        </a:rPr>
                        <a:t>учета расходов, осуществляемых за счет безвозмездных поступлений целевого характера из других бюджетов бюджетной системы),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5,0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5,2</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Темп роста объема налоговых и неналоговых доходов бюджета </a:t>
                      </a:r>
                      <a:r>
                        <a:rPr lang="ru-RU" sz="900" dirty="0" smtClean="0">
                          <a:effectLst/>
                        </a:rPr>
                        <a:t>РТ к </a:t>
                      </a:r>
                      <a:r>
                        <a:rPr lang="ru-RU" sz="900" dirty="0">
                          <a:effectLst/>
                        </a:rPr>
                        <a:t>уровню предыдущего года,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108,0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111,4</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207,1</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213,7</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консолидированного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250,0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258,0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6023">
                <a:tc>
                  <a:txBody>
                    <a:bodyPr/>
                    <a:lstStyle/>
                    <a:p>
                      <a:pPr algn="just"/>
                      <a:r>
                        <a:rPr lang="ru-RU" sz="900" kern="1200" dirty="0" smtClean="0">
                          <a:effectLst/>
                        </a:rPr>
                        <a:t>Отношение объема государственного долга РТ по состоянию на 1 января года, следующего за отчетным, к общему годовому объему доходов бюджета РТ в отчетном финансовом году (без учета объемов безвозмездных поступлений),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47,0</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effectLst/>
                          <a:latin typeface="+mn-lt"/>
                          <a:ea typeface="Calibri"/>
                          <a:cs typeface="Times New Roman"/>
                        </a:rPr>
                        <a:t>43,7</a:t>
                      </a:r>
                      <a:endParaRPr lang="ru-RU" sz="9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30335">
                <a:tc>
                  <a:txBody>
                    <a:bodyPr/>
                    <a:lstStyle/>
                    <a:p>
                      <a:pPr algn="just"/>
                      <a:r>
                        <a:rPr lang="ru-RU" sz="900" kern="1200" dirty="0" smtClean="0">
                          <a:effectLst/>
                        </a:rPr>
                        <a:t>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dk1"/>
                          </a:solidFill>
                          <a:effectLst/>
                          <a:latin typeface="+mn-lt"/>
                          <a:ea typeface="Calibri"/>
                          <a:cs typeface="Times New Roman"/>
                        </a:rPr>
                        <a:t>100,0</a:t>
                      </a:r>
                      <a:endParaRPr lang="ru-RU" sz="900" kern="1200" dirty="0">
                        <a:solidFill>
                          <a:schemeClr val="dk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dk1"/>
                          </a:solidFill>
                          <a:effectLst/>
                          <a:latin typeface="+mn-lt"/>
                          <a:ea typeface="Calibri"/>
                          <a:cs typeface="Times New Roman"/>
                        </a:rPr>
                        <a:t>100,0</a:t>
                      </a:r>
                      <a:endParaRPr lang="ru-RU" sz="900" kern="1200" dirty="0">
                        <a:solidFill>
                          <a:schemeClr val="dk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Объект 2"/>
          <p:cNvSpPr txBox="1">
            <a:spLocks/>
          </p:cNvSpPr>
          <p:nvPr/>
        </p:nvSpPr>
        <p:spPr>
          <a:xfrm>
            <a:off x="548572" y="6376434"/>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http://minfin.tatarstan.ru</a:t>
            </a:r>
            <a:endParaRPr lang="ru-RU" sz="1000" b="1" i="1" dirty="0">
              <a:solidFill>
                <a:schemeClr val="accent6"/>
              </a:solidFill>
            </a:endParaRPr>
          </a:p>
        </p:txBody>
      </p:sp>
      <p:sp>
        <p:nvSpPr>
          <p:cNvPr id="19" name="Скругленный прямоугольник 18"/>
          <p:cNvSpPr/>
          <p:nvPr/>
        </p:nvSpPr>
        <p:spPr>
          <a:xfrm>
            <a:off x="2243309" y="642833"/>
            <a:ext cx="4752528" cy="5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Цель </a:t>
            </a:r>
            <a:r>
              <a:rPr lang="ru-RU" sz="1400" dirty="0"/>
              <a:t>- эффективное управление государственными финансами Республики Татарстан</a:t>
            </a:r>
          </a:p>
        </p:txBody>
      </p:sp>
      <p:sp>
        <p:nvSpPr>
          <p:cNvPr id="20" name="Овал 19"/>
          <p:cNvSpPr/>
          <p:nvPr/>
        </p:nvSpPr>
        <p:spPr>
          <a:xfrm>
            <a:off x="666697" y="1158440"/>
            <a:ext cx="2152675" cy="9489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Обеспечение </a:t>
            </a:r>
            <a:r>
              <a:rPr lang="ru-RU" sz="1100" dirty="0">
                <a:solidFill>
                  <a:schemeClr val="tx1"/>
                </a:solidFill>
              </a:rPr>
              <a:t>долгосрочной сбалансированности и устойчивости бюджетной системы</a:t>
            </a:r>
          </a:p>
        </p:txBody>
      </p:sp>
      <p:sp>
        <p:nvSpPr>
          <p:cNvPr id="21" name="Овал 20"/>
          <p:cNvSpPr/>
          <p:nvPr/>
        </p:nvSpPr>
        <p:spPr>
          <a:xfrm>
            <a:off x="3296169" y="1434921"/>
            <a:ext cx="2763564" cy="5279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Э</a:t>
            </a:r>
            <a:r>
              <a:rPr lang="ru-RU" sz="1100" dirty="0" smtClean="0">
                <a:solidFill>
                  <a:schemeClr val="tx1"/>
                </a:solidFill>
              </a:rPr>
              <a:t>ффективное </a:t>
            </a:r>
            <a:r>
              <a:rPr lang="ru-RU" sz="1100" dirty="0">
                <a:solidFill>
                  <a:schemeClr val="tx1"/>
                </a:solidFill>
              </a:rPr>
              <a:t>управление государственным долгом</a:t>
            </a:r>
          </a:p>
        </p:txBody>
      </p:sp>
      <p:sp>
        <p:nvSpPr>
          <p:cNvPr id="22" name="Овал 21"/>
          <p:cNvSpPr/>
          <p:nvPr/>
        </p:nvSpPr>
        <p:spPr>
          <a:xfrm>
            <a:off x="6347765" y="1146889"/>
            <a:ext cx="2672358" cy="890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Повышение </a:t>
            </a:r>
            <a:r>
              <a:rPr lang="ru-RU" sz="1100" dirty="0">
                <a:solidFill>
                  <a:schemeClr val="tx1"/>
                </a:solidFill>
              </a:rPr>
              <a:t>эффективности межбюджетных отношений с местными бюджетами</a:t>
            </a:r>
          </a:p>
        </p:txBody>
      </p:sp>
      <p:sp>
        <p:nvSpPr>
          <p:cNvPr id="23" name="Стрелка углом 22"/>
          <p:cNvSpPr/>
          <p:nvPr/>
        </p:nvSpPr>
        <p:spPr>
          <a:xfrm>
            <a:off x="1379213" y="858857"/>
            <a:ext cx="864096" cy="299583"/>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4" name="Стрелка углом 23"/>
          <p:cNvSpPr/>
          <p:nvPr/>
        </p:nvSpPr>
        <p:spPr>
          <a:xfrm rot="10800000" flipV="1">
            <a:off x="7002231" y="858857"/>
            <a:ext cx="843798" cy="292374"/>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5" name="Стрелка вверх 24"/>
          <p:cNvSpPr/>
          <p:nvPr/>
        </p:nvSpPr>
        <p:spPr>
          <a:xfrm>
            <a:off x="4561195" y="1146889"/>
            <a:ext cx="202394" cy="2938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18517" y="2477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altLang="ru-RU" sz="1400" b="1" dirty="0" smtClean="0">
                <a:solidFill>
                  <a:schemeClr val="tx1"/>
                </a:solidFill>
                <a:ea typeface="Calibri" panose="020F0502020204030204" pitchFamily="34" charset="0"/>
                <a:cs typeface="Times New Roman" panose="02020603050405020304" pitchFamily="18" charset="0"/>
              </a:rPr>
              <a:t>17. </a:t>
            </a:r>
            <a:r>
              <a:rPr lang="ru-RU" sz="1400" b="1" dirty="0"/>
              <a:t>Государственная программа «Управление государственными финансами </a:t>
            </a:r>
            <a:r>
              <a:rPr lang="ru-RU" sz="1400" b="1" dirty="0" smtClean="0"/>
              <a:t>Республики </a:t>
            </a:r>
            <a:r>
              <a:rPr lang="ru-RU" sz="1400" b="1" dirty="0"/>
              <a:t>Татарстан на 2014 – 2020 годы»</a:t>
            </a:r>
          </a:p>
        </p:txBody>
      </p:sp>
      <p:sp>
        <p:nvSpPr>
          <p:cNvPr id="14" name="Прямоугольник 13"/>
          <p:cNvSpPr/>
          <p:nvPr/>
        </p:nvSpPr>
        <p:spPr>
          <a:xfrm>
            <a:off x="548572" y="615282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финансов Республики </a:t>
            </a:r>
            <a:r>
              <a:rPr lang="ru-RU" sz="1000" b="1" i="1" dirty="0">
                <a:solidFill>
                  <a:schemeClr val="accent1"/>
                </a:solidFill>
              </a:rPr>
              <a:t>Татарстан</a:t>
            </a:r>
          </a:p>
        </p:txBody>
      </p:sp>
    </p:spTree>
    <p:extLst>
      <p:ext uri="{BB962C8B-B14F-4D97-AF65-F5344CB8AC3E}">
        <p14:creationId xmlns:p14="http://schemas.microsoft.com/office/powerpoint/2010/main" val="42792922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23900" y="855416"/>
            <a:ext cx="77114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sz="1200" b="1" dirty="0" smtClean="0">
                <a:solidFill>
                  <a:prstClr val="black"/>
                </a:solidFill>
                <a:ea typeface="Calibri" panose="020F0502020204030204" pitchFamily="34" charset="0"/>
                <a:cs typeface="Calibri" panose="020F0502020204030204" pitchFamily="34" charset="0"/>
              </a:rPr>
              <a:t>Цель</a:t>
            </a:r>
            <a:r>
              <a:rPr lang="ru-RU" altLang="ru-RU" sz="1200" b="1" dirty="0">
                <a:solidFill>
                  <a:prstClr val="black"/>
                </a:solidFill>
                <a:ea typeface="Calibri" panose="020F0502020204030204" pitchFamily="34" charset="0"/>
                <a:cs typeface="Calibri" panose="020F0502020204030204" pitchFamily="34" charset="0"/>
              </a:rPr>
              <a:t>:</a:t>
            </a:r>
          </a:p>
          <a:p>
            <a:pPr algn="just" eaLnBrk="0" fontAlgn="base" hangingPunct="0">
              <a:spcBef>
                <a:spcPct val="0"/>
              </a:spcBef>
              <a:spcAft>
                <a:spcPct val="0"/>
              </a:spcAft>
            </a:pPr>
            <a:r>
              <a:rPr lang="ru-RU" altLang="ru-RU" sz="1200" dirty="0" smtClean="0">
                <a:solidFill>
                  <a:prstClr val="black"/>
                </a:solidFill>
                <a:ea typeface="Calibri" panose="020F0502020204030204" pitchFamily="34" charset="0"/>
                <a:cs typeface="Times New Roman" panose="02020603050405020304" pitchFamily="18" charset="0"/>
              </a:rPr>
              <a:t>1) повышение </a:t>
            </a:r>
            <a:r>
              <a:rPr lang="ru-RU" altLang="ru-RU" sz="1200" dirty="0">
                <a:solidFill>
                  <a:prstClr val="black"/>
                </a:solidFill>
                <a:ea typeface="Calibri" panose="020F0502020204030204" pitchFamily="34" charset="0"/>
                <a:cs typeface="Times New Roman" panose="02020603050405020304" pitchFamily="18" charset="0"/>
              </a:rPr>
              <a:t>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a:t>
            </a:r>
            <a:r>
              <a:rPr lang="ru-RU" altLang="ru-RU" sz="1200" dirty="0" smtClean="0">
                <a:solidFill>
                  <a:prstClr val="black"/>
                </a:solidFill>
                <a:ea typeface="Calibri" panose="020F0502020204030204" pitchFamily="34" charset="0"/>
                <a:cs typeface="Times New Roman" panose="02020603050405020304" pitchFamily="18" charset="0"/>
              </a:rPr>
              <a:t>полномочий;</a:t>
            </a:r>
            <a:endParaRPr lang="ru-RU" altLang="ru-RU" sz="1200" dirty="0">
              <a:solidFill>
                <a:prstClr val="black"/>
              </a:solidFill>
            </a:endParaRPr>
          </a:p>
          <a:p>
            <a:pPr algn="just" eaLnBrk="0" fontAlgn="base" hangingPunct="0">
              <a:spcBef>
                <a:spcPct val="0"/>
              </a:spcBef>
              <a:spcAft>
                <a:spcPct val="0"/>
              </a:spcAft>
            </a:pPr>
            <a:r>
              <a:rPr lang="ru-RU" altLang="ru-RU" sz="1200" dirty="0" smtClean="0">
                <a:solidFill>
                  <a:prstClr val="black"/>
                </a:solidFill>
                <a:ea typeface="Calibri" panose="020F0502020204030204" pitchFamily="34" charset="0"/>
                <a:cs typeface="Times New Roman" panose="02020603050405020304" pitchFamily="18" charset="0"/>
              </a:rPr>
              <a:t>2) внедрение </a:t>
            </a:r>
            <a:r>
              <a:rPr lang="ru-RU" altLang="ru-RU" sz="1200" dirty="0">
                <a:solidFill>
                  <a:prstClr val="black"/>
                </a:solidFill>
                <a:ea typeface="Calibri" panose="020F0502020204030204" pitchFamily="34" charset="0"/>
                <a:cs typeface="Times New Roman" panose="02020603050405020304" pitchFamily="18" charset="0"/>
              </a:rPr>
              <a:t>современных технологий в кадровую работу на государственной гражданской службе Республики Татарстан и муниципальной службе в Республике </a:t>
            </a:r>
            <a:r>
              <a:rPr lang="ru-RU" altLang="ru-RU" sz="1200" dirty="0" smtClean="0">
                <a:solidFill>
                  <a:prstClr val="black"/>
                </a:solidFill>
                <a:ea typeface="Calibri" panose="020F0502020204030204" pitchFamily="34" charset="0"/>
                <a:cs typeface="Times New Roman" panose="02020603050405020304" pitchFamily="18" charset="0"/>
              </a:rPr>
              <a:t>Татарстан. </a:t>
            </a:r>
            <a:endParaRPr lang="ru-RU" altLang="ru-RU" sz="1200" dirty="0">
              <a:solidFill>
                <a:prstClr val="black"/>
              </a:solidFill>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612775" y="88399"/>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18.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a:t>
            </a:r>
            <a:endParaRPr lang="ru-RU" altLang="ru-RU" sz="1600" b="1" dirty="0">
              <a:solidFill>
                <a:schemeClr val="tx1"/>
              </a:solidFill>
            </a:endParaRPr>
          </a:p>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Calibri" panose="020F0502020204030204" pitchFamily="34" charset="0"/>
              </a:rPr>
              <a:t>«Развитие государственной гражданской службы Республики Татарстан и муниципальной службы в Республике </a:t>
            </a:r>
            <a:r>
              <a:rPr lang="ru-RU" altLang="ru-RU" sz="1600" b="1" dirty="0" smtClean="0">
                <a:solidFill>
                  <a:schemeClr val="tx1"/>
                </a:solidFill>
                <a:ea typeface="Calibri" panose="020F0502020204030204" pitchFamily="34" charset="0"/>
                <a:cs typeface="Calibri" panose="020F0502020204030204" pitchFamily="34" charset="0"/>
              </a:rPr>
              <a:t>Татарстан»</a:t>
            </a:r>
            <a:endParaRPr lang="ru-RU" altLang="ru-RU" sz="1600" b="1" dirty="0">
              <a:solidFill>
                <a:schemeClr val="tx1"/>
              </a:solidFill>
              <a:ea typeface="Calibri" panose="020F0502020204030204" pitchFamily="34" charset="0"/>
              <a:cs typeface="Calibri" panose="020F0502020204030204" pitchFamily="34" charset="0"/>
            </a:endParaRPr>
          </a:p>
        </p:txBody>
      </p:sp>
      <p:sp>
        <p:nvSpPr>
          <p:cNvPr id="8" name="Прямоугольник 7"/>
          <p:cNvSpPr/>
          <p:nvPr/>
        </p:nvSpPr>
        <p:spPr>
          <a:xfrm>
            <a:off x="612775" y="5748455"/>
            <a:ext cx="7448550" cy="430887"/>
          </a:xfrm>
          <a:prstGeom prst="rect">
            <a:avLst/>
          </a:prstGeom>
        </p:spPr>
        <p:txBody>
          <a:bodyPr wrap="square">
            <a:spAutoFit/>
          </a:bodyPr>
          <a:lstStyle/>
          <a:p>
            <a:pPr lvl="0" algn="just" eaLnBrk="0" fontAlgn="base" hangingPunct="0">
              <a:spcBef>
                <a:spcPct val="0"/>
              </a:spcBef>
              <a:spcAft>
                <a:spcPct val="0"/>
              </a:spcAft>
            </a:pPr>
            <a:r>
              <a:rPr lang="ru-RU" altLang="ru-RU" sz="1100" b="1" i="1" dirty="0">
                <a:solidFill>
                  <a:schemeClr val="accent1"/>
                </a:solidFill>
                <a:ea typeface="Calibri" panose="020F0502020204030204" pitchFamily="34" charset="0"/>
                <a:cs typeface="Calibri" panose="020F0502020204030204" pitchFamily="34" charset="0"/>
              </a:rPr>
              <a:t>Ответственный </a:t>
            </a:r>
            <a:r>
              <a:rPr lang="ru-RU" altLang="ru-RU" sz="1100" b="1" i="1" dirty="0" smtClean="0">
                <a:solidFill>
                  <a:schemeClr val="accent1"/>
                </a:solidFill>
                <a:ea typeface="Calibri" panose="020F0502020204030204" pitchFamily="34" charset="0"/>
                <a:cs typeface="Calibri" panose="020F0502020204030204" pitchFamily="34" charset="0"/>
              </a:rPr>
              <a:t>исполнитель ГП: </a:t>
            </a:r>
            <a:r>
              <a:rPr lang="ru-RU" altLang="ru-RU" sz="1100" b="1" i="1" dirty="0">
                <a:solidFill>
                  <a:schemeClr val="accent1"/>
                </a:solidFill>
                <a:ea typeface="Calibri" panose="020F0502020204030204" pitchFamily="34" charset="0"/>
                <a:cs typeface="Calibri" panose="020F0502020204030204" pitchFamily="34" charset="0"/>
              </a:rPr>
              <a:t>Департамент государственной службы и кадров при Президенте Республики Татарстан</a:t>
            </a:r>
            <a:endParaRPr lang="ru-RU" altLang="ru-RU" sz="1100" b="1" i="1" dirty="0">
              <a:solidFill>
                <a:schemeClr val="accent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62341641"/>
              </p:ext>
            </p:extLst>
          </p:nvPr>
        </p:nvGraphicFramePr>
        <p:xfrm>
          <a:off x="612775" y="1963412"/>
          <a:ext cx="8477885" cy="556260"/>
        </p:xfrm>
        <a:graphic>
          <a:graphicData uri="http://schemas.openxmlformats.org/drawingml/2006/table">
            <a:tbl>
              <a:tblPr firstRow="1" firstCol="1" bandRow="1">
                <a:tableStyleId>{5C22544A-7EE6-4342-B048-85BDC9FD1C3A}</a:tableStyleId>
              </a:tblPr>
              <a:tblGrid>
                <a:gridCol w="6382385"/>
                <a:gridCol w="1028700"/>
                <a:gridCol w="1066800"/>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56 504,6</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55 658,1</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556465063"/>
              </p:ext>
            </p:extLst>
          </p:nvPr>
        </p:nvGraphicFramePr>
        <p:xfrm>
          <a:off x="612775" y="2580005"/>
          <a:ext cx="8477251" cy="3018917"/>
        </p:xfrm>
        <a:graphic>
          <a:graphicData uri="http://schemas.openxmlformats.org/drawingml/2006/table">
            <a:tbl>
              <a:tblPr>
                <a:tableStyleId>{616DA210-FB5B-4158-B5E0-FEB733F419BA}</a:tableStyleId>
              </a:tblPr>
              <a:tblGrid>
                <a:gridCol w="6405245"/>
                <a:gridCol w="1005840"/>
                <a:gridCol w="1066166"/>
              </a:tblGrid>
              <a:tr h="292793">
                <a:tc>
                  <a:txBody>
                    <a:bodyPr/>
                    <a:lstStyle/>
                    <a:p>
                      <a:pPr algn="ctr" fontAlgn="ctr"/>
                      <a:r>
                        <a:rPr lang="ru-RU" sz="1200" b="1" u="none" strike="noStrike" dirty="0">
                          <a:effectLst/>
                        </a:rPr>
                        <a:t>Целевые показатели реализации государственной </a:t>
                      </a:r>
                      <a:r>
                        <a:rPr lang="ru-RU" sz="1200" b="1" u="none" strike="noStrike" dirty="0" smtClean="0">
                          <a:effectLst/>
                        </a:rPr>
                        <a:t>программы</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a:t>
                      </a:r>
                    </a:p>
                    <a:p>
                      <a:pPr algn="ctr" fontAlgn="ctr"/>
                      <a:r>
                        <a:rPr lang="ru-RU" sz="1200" b="1" u="none" strike="noStrike" dirty="0" smtClean="0">
                          <a:effectLst/>
                        </a:rPr>
                        <a:t>(</a:t>
                      </a:r>
                      <a:r>
                        <a:rPr lang="ru-RU" sz="1200" b="1" u="none" strike="noStrike" dirty="0">
                          <a:effectLst/>
                        </a:rPr>
                        <a:t>план)</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p>
                    <a:p>
                      <a:pPr algn="ctr" fontAlgn="ctr"/>
                      <a:r>
                        <a:rPr lang="ru-RU" sz="1200" b="1" u="none" strike="noStrike" dirty="0" smtClean="0">
                          <a:effectLst/>
                        </a:rPr>
                        <a:t>(</a:t>
                      </a:r>
                      <a:r>
                        <a:rPr lang="ru-RU" sz="1200" b="1" u="none" strike="noStrike" dirty="0">
                          <a:effectLst/>
                        </a:rPr>
                        <a:t>факт)</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413689">
                <a:tc>
                  <a:txBody>
                    <a:bodyPr/>
                    <a:lstStyle/>
                    <a:p>
                      <a:pPr algn="l">
                        <a:lnSpc>
                          <a:spcPct val="115000"/>
                        </a:lnSpc>
                        <a:spcAft>
                          <a:spcPts val="0"/>
                        </a:spcAft>
                      </a:pPr>
                      <a:r>
                        <a:rPr lang="ru-RU" sz="900" dirty="0">
                          <a:effectLst/>
                          <a:latin typeface="+mn-lt"/>
                        </a:rPr>
                        <a:t>Доля государственных гражданских служащих, прошедших повышение квалификации, профессиональную переподготовку в соответствующем </a:t>
                      </a:r>
                      <a:r>
                        <a:rPr lang="ru-RU" sz="900" dirty="0" smtClean="0">
                          <a:effectLst/>
                          <a:latin typeface="+mn-lt"/>
                        </a:rPr>
                        <a:t>году, %</a:t>
                      </a:r>
                      <a:endParaRPr lang="ru-RU" sz="900" dirty="0">
                        <a:effectLst/>
                        <a:latin typeface="+mn-lt"/>
                        <a:ea typeface="Calibri" panose="020F0502020204030204" pitchFamily="34" charset="0"/>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3689">
                <a:tc>
                  <a:txBody>
                    <a:bodyPr/>
                    <a:lstStyle/>
                    <a:p>
                      <a:pPr algn="l">
                        <a:lnSpc>
                          <a:spcPct val="115000"/>
                        </a:lnSpc>
                        <a:spcAft>
                          <a:spcPts val="0"/>
                        </a:spcAft>
                      </a:pPr>
                      <a:r>
                        <a:rPr lang="ru-RU" sz="900" dirty="0">
                          <a:effectLst/>
                          <a:latin typeface="+mn-lt"/>
                        </a:rPr>
                        <a:t>Доля муниципальных служащих и лиц, замещающих муниципальные должности, прошедших повышение квалификации, профессиональную переподготовку в соответствующем </a:t>
                      </a:r>
                      <a:r>
                        <a:rPr lang="ru-RU" sz="900" dirty="0" smtClean="0">
                          <a:effectLst/>
                          <a:latin typeface="+mn-lt"/>
                        </a:rPr>
                        <a:t>году, %</a:t>
                      </a:r>
                      <a:endParaRPr lang="ru-RU" sz="900" dirty="0">
                        <a:effectLst/>
                        <a:latin typeface="+mn-lt"/>
                        <a:ea typeface="Calibri" panose="020F0502020204030204" pitchFamily="34" charset="0"/>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l">
                        <a:lnSpc>
                          <a:spcPct val="115000"/>
                        </a:lnSpc>
                        <a:spcAft>
                          <a:spcPts val="0"/>
                        </a:spcAft>
                      </a:pPr>
                      <a:r>
                        <a:rPr lang="ru-RU" sz="900" dirty="0">
                          <a:effectLst/>
                          <a:latin typeface="+mn-lt"/>
                        </a:rPr>
                        <a:t>Доля лиц, включенных в кадровые резервы, формируемые в Республике Татарстан, прошедших подготовку (обучение, стажировку), в общем количестве лиц, включенных в кадровые резервы, формируемые в Республике Татарстан (нарастающим итогом</a:t>
                      </a:r>
                      <a:r>
                        <a:rPr lang="ru-RU" sz="900" dirty="0" smtClean="0">
                          <a:effectLst/>
                          <a:latin typeface="+mn-lt"/>
                        </a:rPr>
                        <a:t>), %</a:t>
                      </a:r>
                      <a:endParaRPr lang="ru-RU" sz="900" dirty="0">
                        <a:effectLst/>
                        <a:latin typeface="+mn-lt"/>
                        <a:ea typeface="Calibri" panose="020F0502020204030204" pitchFamily="34" charset="0"/>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100</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4357">
                <a:tc>
                  <a:txBody>
                    <a:bodyPr/>
                    <a:lstStyle/>
                    <a:p>
                      <a:pPr algn="l">
                        <a:lnSpc>
                          <a:spcPct val="115000"/>
                        </a:lnSpc>
                        <a:spcAft>
                          <a:spcPts val="0"/>
                        </a:spcAft>
                      </a:pPr>
                      <a:r>
                        <a:rPr lang="ru-RU" sz="900" dirty="0">
                          <a:effectLst/>
                          <a:latin typeface="+mn-lt"/>
                        </a:rPr>
                        <a:t>Количество проведенных образовательных мероприятий, семинаров, совещаний, конференций по вопросам государственной гражданской службы и муниципальной </a:t>
                      </a:r>
                      <a:r>
                        <a:rPr lang="ru-RU" sz="900" dirty="0" smtClean="0">
                          <a:effectLst/>
                          <a:latin typeface="+mn-lt"/>
                        </a:rPr>
                        <a:t>службы, ед.</a:t>
                      </a:r>
                      <a:endParaRPr lang="ru-RU" sz="900" dirty="0">
                        <a:effectLst/>
                        <a:latin typeface="+mn-lt"/>
                        <a:ea typeface="Calibri" panose="020F0502020204030204" pitchFamily="34" charset="0"/>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4</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6</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8140">
                <a:tc>
                  <a:txBody>
                    <a:bodyPr/>
                    <a:lstStyle/>
                    <a:p>
                      <a:pPr algn="l" rtl="0" fontAlgn="ctr"/>
                      <a:r>
                        <a:rPr lang="ru-RU" sz="900" b="0" u="none" strike="noStrike" kern="1200" dirty="0">
                          <a:solidFill>
                            <a:schemeClr val="tx1"/>
                          </a:solidFill>
                          <a:effectLst/>
                          <a:latin typeface="+mn-lt"/>
                          <a:ea typeface="+mn-ea"/>
                          <a:cs typeface="+mn-cs"/>
                        </a:rPr>
                        <a:t>Проведение семинаров, совещаний, конференций по вопросам государственной гражданской службы и муниципальной службы</a:t>
                      </a: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3380">
                <a:tc>
                  <a:txBody>
                    <a:bodyPr/>
                    <a:lstStyle/>
                    <a:p>
                      <a:pPr algn="l" rtl="0" fontAlgn="ctr"/>
                      <a:r>
                        <a:rPr lang="ru-RU" sz="900" b="0" u="none" strike="noStrike" kern="1200" dirty="0">
                          <a:solidFill>
                            <a:schemeClr val="tx1"/>
                          </a:solidFill>
                          <a:effectLst/>
                          <a:latin typeface="+mn-lt"/>
                          <a:ea typeface="+mn-ea"/>
                          <a:cs typeface="+mn-cs"/>
                        </a:rPr>
                        <a:t>Подготовленные научно-методические, учебные и информационно-аналитические материалы для обеспечения практико-ориентированных методов обучения государственных гражданских служащих и муниципальных служащих</a:t>
                      </a: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6700">
                <a:tc>
                  <a:txBody>
                    <a:bodyPr/>
                    <a:lstStyle/>
                    <a:p>
                      <a:pPr algn="l" rtl="0" fontAlgn="ctr"/>
                      <a:r>
                        <a:rPr lang="ru-RU" sz="900" b="0" u="none" strike="noStrike" kern="1200" dirty="0">
                          <a:solidFill>
                            <a:schemeClr val="tx1"/>
                          </a:solidFill>
                          <a:effectLst/>
                          <a:latin typeface="+mn-lt"/>
                          <a:ea typeface="+mn-ea"/>
                          <a:cs typeface="+mn-cs"/>
                        </a:rPr>
                        <a:t>Проведение конкурса "Лучший государственный гражданский служащий Республики Татарстан"</a:t>
                      </a: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mn-lt"/>
                        </a:rPr>
                        <a:t>+</a:t>
                      </a:r>
                      <a:endParaRPr lang="ru-RU" sz="9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Объект 2"/>
          <p:cNvSpPr txBox="1">
            <a:spLocks/>
          </p:cNvSpPr>
          <p:nvPr/>
        </p:nvSpPr>
        <p:spPr>
          <a:xfrm>
            <a:off x="548572" y="6179342"/>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gossluzhba.tatarstan.ru</a:t>
            </a:r>
            <a:endParaRPr lang="ru-RU" sz="1000" b="1" i="1" dirty="0">
              <a:solidFill>
                <a:schemeClr val="accent6"/>
              </a:solidFill>
            </a:endParaRPr>
          </a:p>
        </p:txBody>
      </p:sp>
    </p:spTree>
    <p:extLst>
      <p:ext uri="{BB962C8B-B14F-4D97-AF65-F5344CB8AC3E}">
        <p14:creationId xmlns:p14="http://schemas.microsoft.com/office/powerpoint/2010/main" val="103299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84138"/>
            <a:ext cx="8088112" cy="411161"/>
          </a:xfrm>
        </p:spPr>
        <p:txBody>
          <a:bodyPr>
            <a:normAutofit fontScale="55000" lnSpcReduction="20000"/>
          </a:bodyPr>
          <a:lstStyle/>
          <a:p>
            <a:r>
              <a:rPr lang="ru-RU" dirty="0"/>
              <a:t>Бюджетная политика Республики Татарстан в </a:t>
            </a:r>
            <a:r>
              <a:rPr lang="ru-RU" dirty="0" smtClean="0"/>
              <a:t>2017 </a:t>
            </a:r>
            <a:r>
              <a:rPr lang="ru-RU" dirty="0"/>
              <a:t>году была направлена на:</a:t>
            </a:r>
          </a:p>
          <a:p>
            <a:endParaRPr lang="ru-RU" dirty="0"/>
          </a:p>
        </p:txBody>
      </p:sp>
      <p:sp>
        <p:nvSpPr>
          <p:cNvPr id="4" name="Прямоугольник 3"/>
          <p:cNvSpPr/>
          <p:nvPr/>
        </p:nvSpPr>
        <p:spPr>
          <a:xfrm>
            <a:off x="514350" y="394493"/>
            <a:ext cx="8524875" cy="55245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spcAft>
                <a:spcPts val="600"/>
              </a:spcAft>
              <a:buFont typeface="Wingdings" panose="05000000000000000000" pitchFamily="2" charset="2"/>
              <a:buChar char="Ø"/>
              <a:tabLst>
                <a:tab pos="180340" algn="l"/>
              </a:tabLst>
            </a:pPr>
            <a:r>
              <a:rPr lang="ru-RU" sz="1050" dirty="0"/>
              <a:t>возврат к трехлетнему бюджетному </a:t>
            </a:r>
            <a:r>
              <a:rPr lang="ru-RU" sz="1050" dirty="0" smtClean="0"/>
              <a:t>планированию;</a:t>
            </a:r>
            <a:endParaRPr lang="ru-RU" sz="1050" dirty="0" smtClean="0">
              <a:ea typeface="Calibri" panose="020F0502020204030204" pitchFamily="34" charset="0"/>
              <a:cs typeface="Times New Roman" panose="02020603050405020304" pitchFamily="18" charset="0"/>
            </a:endParaRPr>
          </a:p>
          <a:p>
            <a:pPr marL="171450" lvl="0" indent="-171450">
              <a:spcAft>
                <a:spcPts val="600"/>
              </a:spcAft>
              <a:buFont typeface="Wingdings" panose="05000000000000000000" pitchFamily="2" charset="2"/>
              <a:buChar char="Ø"/>
              <a:tabLst>
                <a:tab pos="180340" algn="l"/>
              </a:tabLst>
            </a:pPr>
            <a:r>
              <a:rPr lang="ru-RU" sz="1050" dirty="0"/>
              <a:t>продолжение последовательной реализации мер по наращиванию доходной базы всех уровней </a:t>
            </a:r>
            <a:r>
              <a:rPr lang="ru-RU" sz="1050" dirty="0" smtClean="0"/>
              <a:t>бюджетов;</a:t>
            </a:r>
          </a:p>
          <a:p>
            <a:pPr marL="171450" lvl="0" indent="-171450">
              <a:spcAft>
                <a:spcPts val="600"/>
              </a:spcAft>
              <a:buFont typeface="Wingdings" panose="05000000000000000000" pitchFamily="2" charset="2"/>
              <a:buChar char="Ø"/>
              <a:tabLst>
                <a:tab pos="180340" algn="l"/>
              </a:tabLst>
            </a:pPr>
            <a:r>
              <a:rPr lang="ru-RU" sz="1050" dirty="0" smtClean="0"/>
              <a:t>обеспечение </a:t>
            </a:r>
            <a:r>
              <a:rPr lang="ru-RU" sz="1050" dirty="0"/>
              <a:t>исполнения всех ранее принятых социальных обязательств </a:t>
            </a:r>
            <a:r>
              <a:rPr lang="ru-RU" sz="1050" dirty="0" smtClean="0"/>
              <a:t>республики;</a:t>
            </a:r>
          </a:p>
          <a:p>
            <a:pPr marL="171450" lvl="0" indent="-171450">
              <a:spcAft>
                <a:spcPts val="600"/>
              </a:spcAft>
              <a:buFont typeface="Wingdings" panose="05000000000000000000" pitchFamily="2" charset="2"/>
              <a:buChar char="Ø"/>
              <a:tabLst>
                <a:tab pos="180340" algn="l"/>
              </a:tabLst>
            </a:pPr>
            <a:r>
              <a:rPr lang="ru-RU" sz="1050" dirty="0" smtClean="0"/>
              <a:t>выполнение </a:t>
            </a:r>
            <a:r>
              <a:rPr lang="ru-RU" sz="1050" dirty="0"/>
              <a:t>задач, поставленных в указах Президента Российской Федерации от 7 мая 2012 года, прежде всего – повышение заработной платы отдельным категориям работников бюджетной сферы до обозначенных «дорожными» картами целевых </a:t>
            </a:r>
            <a:r>
              <a:rPr lang="ru-RU" sz="1050" dirty="0" smtClean="0"/>
              <a:t>уровней;</a:t>
            </a:r>
          </a:p>
          <a:p>
            <a:pPr marL="171450" lvl="0" indent="-171450">
              <a:spcAft>
                <a:spcPts val="600"/>
              </a:spcAft>
              <a:buFont typeface="Wingdings" panose="05000000000000000000" pitchFamily="2" charset="2"/>
              <a:buChar char="Ø"/>
              <a:tabLst>
                <a:tab pos="180340" algn="l"/>
              </a:tabLst>
            </a:pPr>
            <a:r>
              <a:rPr lang="ru-RU" sz="1050" dirty="0" smtClean="0"/>
              <a:t>повышение </a:t>
            </a:r>
            <a:r>
              <a:rPr lang="ru-RU" sz="1050" dirty="0"/>
              <a:t>качества жизни населения, адресное решение социальных проблем путем сохранения и усиления социальной направленности </a:t>
            </a:r>
            <a:r>
              <a:rPr lang="ru-RU" sz="1050" dirty="0" smtClean="0"/>
              <a:t>бюджета;</a:t>
            </a:r>
          </a:p>
          <a:p>
            <a:pPr marL="171450" lvl="0" indent="-171450">
              <a:spcAft>
                <a:spcPts val="600"/>
              </a:spcAft>
              <a:buFont typeface="Wingdings" panose="05000000000000000000" pitchFamily="2" charset="2"/>
              <a:buChar char="Ø"/>
              <a:tabLst>
                <a:tab pos="180340" algn="l"/>
              </a:tabLst>
            </a:pPr>
            <a:r>
              <a:rPr lang="ru-RU" sz="1050" dirty="0" smtClean="0"/>
              <a:t>безусловное </a:t>
            </a:r>
            <a:r>
              <a:rPr lang="ru-RU" sz="1050" dirty="0"/>
              <a:t>соблюдение принципа отказа от принятия бюджетных обязательств, не обеспеченных реальными источниками </a:t>
            </a:r>
            <a:r>
              <a:rPr lang="ru-RU" sz="1050" dirty="0" smtClean="0"/>
              <a:t>финансирования;</a:t>
            </a:r>
          </a:p>
          <a:p>
            <a:pPr marL="171450" lvl="0" indent="-171450">
              <a:spcAft>
                <a:spcPts val="600"/>
              </a:spcAft>
              <a:buFont typeface="Wingdings" panose="05000000000000000000" pitchFamily="2" charset="2"/>
              <a:buChar char="Ø"/>
              <a:tabLst>
                <a:tab pos="180340" algn="l"/>
              </a:tabLst>
            </a:pPr>
            <a:r>
              <a:rPr lang="ru-RU" sz="1050" dirty="0" smtClean="0"/>
              <a:t>продолжение </a:t>
            </a:r>
            <a:r>
              <a:rPr lang="ru-RU" sz="1050" dirty="0"/>
              <a:t>реализации политики по повышению эффективности бюджетных </a:t>
            </a:r>
            <a:r>
              <a:rPr lang="ru-RU" sz="1050" dirty="0" smtClean="0"/>
              <a:t>расходов;</a:t>
            </a:r>
          </a:p>
          <a:p>
            <a:pPr marL="171450" lvl="0" indent="-171450">
              <a:spcAft>
                <a:spcPts val="600"/>
              </a:spcAft>
              <a:buFont typeface="Wingdings" panose="05000000000000000000" pitchFamily="2" charset="2"/>
              <a:buChar char="Ø"/>
              <a:tabLst>
                <a:tab pos="180340" algn="l"/>
              </a:tabLst>
            </a:pPr>
            <a:r>
              <a:rPr lang="ru-RU" sz="1050" dirty="0" smtClean="0"/>
              <a:t>усиление </a:t>
            </a:r>
            <a:r>
              <a:rPr lang="ru-RU" sz="1050" dirty="0"/>
              <a:t>роли программно-целевого планирования, в том числе повышение роли оценки реализации государственных программ и достижения установленных в них целевых </a:t>
            </a:r>
            <a:r>
              <a:rPr lang="ru-RU" sz="1050" dirty="0" smtClean="0"/>
              <a:t>индикаторов;</a:t>
            </a:r>
          </a:p>
          <a:p>
            <a:pPr marL="171450" lvl="0" indent="-171450">
              <a:spcAft>
                <a:spcPts val="600"/>
              </a:spcAft>
              <a:buFont typeface="Wingdings" panose="05000000000000000000" pitchFamily="2" charset="2"/>
              <a:buChar char="Ø"/>
              <a:tabLst>
                <a:tab pos="180340" algn="l"/>
              </a:tabLst>
            </a:pPr>
            <a:r>
              <a:rPr lang="ru-RU" sz="1050" dirty="0" smtClean="0"/>
              <a:t>повышение </a:t>
            </a:r>
            <a:r>
              <a:rPr lang="ru-RU" sz="1050" dirty="0"/>
              <a:t>качества оказываемых государственных услуг и совершенствование их финансового </a:t>
            </a:r>
            <a:r>
              <a:rPr lang="ru-RU" sz="1050" dirty="0" smtClean="0"/>
              <a:t>обеспечения;</a:t>
            </a:r>
          </a:p>
          <a:p>
            <a:pPr marL="171450" lvl="0" indent="-171450">
              <a:spcAft>
                <a:spcPts val="600"/>
              </a:spcAft>
              <a:buFont typeface="Wingdings" panose="05000000000000000000" pitchFamily="2" charset="2"/>
              <a:buChar char="Ø"/>
              <a:tabLst>
                <a:tab pos="180340" algn="l"/>
              </a:tabLst>
            </a:pPr>
            <a:r>
              <a:rPr lang="ru-RU" sz="1050" dirty="0" smtClean="0"/>
              <a:t>усиление </a:t>
            </a:r>
            <a:r>
              <a:rPr lang="ru-RU" sz="1050" dirty="0"/>
              <a:t>внимания к вопросам получения государственными (муниципальными) организациями доходов от оказания платных </a:t>
            </a:r>
            <a:r>
              <a:rPr lang="ru-RU" sz="1050" dirty="0" smtClean="0"/>
              <a:t>услуг;</a:t>
            </a:r>
          </a:p>
          <a:p>
            <a:pPr marL="171450" lvl="0" indent="-171450">
              <a:spcAft>
                <a:spcPts val="600"/>
              </a:spcAft>
              <a:buFont typeface="Wingdings" panose="05000000000000000000" pitchFamily="2" charset="2"/>
              <a:buChar char="Ø"/>
              <a:tabLst>
                <a:tab pos="180340" algn="l"/>
              </a:tabLst>
            </a:pPr>
            <a:r>
              <a:rPr lang="ru-RU" sz="1050" dirty="0" smtClean="0"/>
              <a:t>усиление </a:t>
            </a:r>
            <a:r>
              <a:rPr lang="ru-RU" sz="1050" dirty="0"/>
              <a:t>работы по предварительной оценке ожидаемой эффективности капитальных </a:t>
            </a:r>
            <a:r>
              <a:rPr lang="ru-RU" sz="1050" dirty="0" smtClean="0"/>
              <a:t>расходов;</a:t>
            </a:r>
          </a:p>
          <a:p>
            <a:pPr marL="171450" lvl="0" indent="-171450">
              <a:spcAft>
                <a:spcPts val="600"/>
              </a:spcAft>
              <a:buFont typeface="Wingdings" panose="05000000000000000000" pitchFamily="2" charset="2"/>
              <a:buChar char="Ø"/>
              <a:tabLst>
                <a:tab pos="180340" algn="l"/>
              </a:tabLst>
            </a:pPr>
            <a:r>
              <a:rPr lang="ru-RU" sz="1050" dirty="0" smtClean="0"/>
              <a:t>повышение </a:t>
            </a:r>
            <a:r>
              <a:rPr lang="ru-RU" sz="1050" dirty="0"/>
              <a:t>открытости и прозрачности бюджетов всех уровней и финансовой деятельности публично-правовых образований в </a:t>
            </a:r>
            <a:r>
              <a:rPr lang="ru-RU" sz="1050" dirty="0" smtClean="0"/>
              <a:t>целом;</a:t>
            </a:r>
          </a:p>
          <a:p>
            <a:pPr marL="171450" lvl="0" indent="-171450">
              <a:spcAft>
                <a:spcPts val="600"/>
              </a:spcAft>
              <a:buFont typeface="Wingdings" panose="05000000000000000000" pitchFamily="2" charset="2"/>
              <a:buChar char="Ø"/>
              <a:tabLst>
                <a:tab pos="180340" algn="l"/>
              </a:tabLst>
            </a:pPr>
            <a:r>
              <a:rPr lang="ru-RU" sz="1050" dirty="0" smtClean="0"/>
              <a:t>обеспечение </a:t>
            </a:r>
            <a:r>
              <a:rPr lang="ru-RU" sz="1050" dirty="0"/>
              <a:t>повышения качества финансового менеджмента в секторе государственного </a:t>
            </a:r>
            <a:r>
              <a:rPr lang="ru-RU" sz="1050" dirty="0" smtClean="0"/>
              <a:t>управления;</a:t>
            </a:r>
          </a:p>
          <a:p>
            <a:pPr marL="171450" lvl="0" indent="-171450">
              <a:spcAft>
                <a:spcPts val="600"/>
              </a:spcAft>
              <a:buFont typeface="Wingdings" panose="05000000000000000000" pitchFamily="2" charset="2"/>
              <a:buChar char="Ø"/>
              <a:tabLst>
                <a:tab pos="180340" algn="l"/>
              </a:tabLst>
            </a:pPr>
            <a:r>
              <a:rPr lang="ru-RU" sz="1050" dirty="0" smtClean="0"/>
              <a:t>совершенствование </a:t>
            </a:r>
            <a:r>
              <a:rPr lang="ru-RU" sz="1050" dirty="0"/>
              <a:t>финансового контроля и надзора в бюджетной </a:t>
            </a:r>
            <a:r>
              <a:rPr lang="ru-RU" sz="1050" dirty="0" smtClean="0"/>
              <a:t>сфере;</a:t>
            </a:r>
          </a:p>
          <a:p>
            <a:pPr marL="171450" lvl="0" indent="-171450">
              <a:spcAft>
                <a:spcPts val="600"/>
              </a:spcAft>
              <a:buFont typeface="Wingdings" panose="05000000000000000000" pitchFamily="2" charset="2"/>
              <a:buChar char="Ø"/>
              <a:tabLst>
                <a:tab pos="180340" algn="l"/>
              </a:tabLst>
            </a:pPr>
            <a:r>
              <a:rPr lang="ru-RU" sz="1050" dirty="0" smtClean="0"/>
              <a:t>создание </a:t>
            </a:r>
            <a:r>
              <a:rPr lang="ru-RU" sz="1050" dirty="0"/>
              <a:t>условий для максимальной сбалансированности местных бюджетов всех уровней, с полным обеспечением расходных полномочий доходными </a:t>
            </a:r>
            <a:r>
              <a:rPr lang="ru-RU" sz="1050" dirty="0" smtClean="0"/>
              <a:t>источниками;</a:t>
            </a:r>
          </a:p>
          <a:p>
            <a:pPr marL="171450" lvl="0" indent="-171450">
              <a:spcAft>
                <a:spcPts val="600"/>
              </a:spcAft>
              <a:buFont typeface="Wingdings" panose="05000000000000000000" pitchFamily="2" charset="2"/>
              <a:buChar char="Ø"/>
              <a:tabLst>
                <a:tab pos="180340" algn="l"/>
              </a:tabLst>
            </a:pPr>
            <a:r>
              <a:rPr lang="ru-RU" sz="1050" dirty="0" smtClean="0"/>
              <a:t>проведение </a:t>
            </a:r>
            <a:r>
              <a:rPr lang="ru-RU" sz="1050" dirty="0"/>
              <a:t>взвешенной и продуманной долговой политики, направленной на недопущение необоснованного увеличения долговой нагрузки</a:t>
            </a:r>
          </a:p>
          <a:p>
            <a:pPr marL="171450" indent="-171450">
              <a:spcAft>
                <a:spcPts val="600"/>
              </a:spcAft>
              <a:buFont typeface="Wingdings" panose="05000000000000000000" pitchFamily="2" charset="2"/>
              <a:buChar char="Ø"/>
              <a:tabLst>
                <a:tab pos="180340" algn="l"/>
              </a:tabLst>
            </a:pPr>
            <a:endParaRPr lang="ru-RU" sz="1050" dirty="0" smtClean="0">
              <a:ea typeface="Calibri" panose="020F0502020204030204" pitchFamily="34" charset="0"/>
              <a:cs typeface="Times New Roman" panose="02020603050405020304" pitchFamily="18" charset="0"/>
            </a:endParaRPr>
          </a:p>
        </p:txBody>
      </p:sp>
      <p:sp>
        <p:nvSpPr>
          <p:cNvPr id="5" name="Прямоугольник 4"/>
          <p:cNvSpPr/>
          <p:nvPr/>
        </p:nvSpPr>
        <p:spPr>
          <a:xfrm>
            <a:off x="514350" y="5827693"/>
            <a:ext cx="8524875" cy="5770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050" dirty="0"/>
              <a:t>В качестве </a:t>
            </a:r>
            <a:r>
              <a:rPr lang="ru-RU" sz="1050" b="1" dirty="0"/>
              <a:t>фундаментальной задачи в сфере бюджетной политики Республики Татарстан на трехлетний период 2017 – 2019 годов</a:t>
            </a:r>
            <a:r>
              <a:rPr lang="ru-RU" sz="1050" dirty="0"/>
              <a:t> было установлено обеспечение долгосрочной сбалансированности и устойчивости бюджетной системы как базового принципа ответственной и эффективной бюджетной политики.</a:t>
            </a:r>
          </a:p>
        </p:txBody>
      </p:sp>
    </p:spTree>
    <p:extLst>
      <p:ext uri="{BB962C8B-B14F-4D97-AF65-F5344CB8AC3E}">
        <p14:creationId xmlns:p14="http://schemas.microsoft.com/office/powerpoint/2010/main" val="3882611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87995708"/>
              </p:ext>
            </p:extLst>
          </p:nvPr>
        </p:nvGraphicFramePr>
        <p:xfrm>
          <a:off x="542926" y="2077343"/>
          <a:ext cx="8477250" cy="556260"/>
        </p:xfrm>
        <a:graphic>
          <a:graphicData uri="http://schemas.openxmlformats.org/drawingml/2006/table">
            <a:tbl>
              <a:tblPr firstRow="1" firstCol="1" bandRow="1">
                <a:tableStyleId>{5C22544A-7EE6-4342-B048-85BDC9FD1C3A}</a:tableStyleId>
              </a:tblPr>
              <a:tblGrid>
                <a:gridCol w="5905499"/>
                <a:gridCol w="1276350"/>
                <a:gridCol w="1295401"/>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49 477,8</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49 477,6</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07792"/>
            <a:ext cx="847725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400" b="1" dirty="0">
                <a:latin typeface="Arial" panose="020B0604020202020204" pitchFamily="34" charset="0"/>
                <a:ea typeface="Times New Roman" panose="02020603050405020304" pitchFamily="18" charset="0"/>
              </a:rPr>
              <a:t>Цель</a:t>
            </a:r>
            <a:r>
              <a:rPr lang="ru-RU" altLang="ru-RU" sz="1400" b="1" dirty="0" smtClean="0">
                <a:latin typeface="Arial" panose="020B0604020202020204" pitchFamily="34" charset="0"/>
                <a:ea typeface="Times New Roman" panose="02020603050405020304" pitchFamily="18" charset="0"/>
              </a:rPr>
              <a:t>:</a:t>
            </a:r>
            <a:r>
              <a:rPr lang="en-US" altLang="ru-RU" sz="1400" b="1" dirty="0" smtClean="0">
                <a:latin typeface="Arial" panose="020B0604020202020204" pitchFamily="34" charset="0"/>
                <a:ea typeface="Times New Roman" panose="02020603050405020304" pitchFamily="18" charset="0"/>
              </a:rPr>
              <a:t> </a:t>
            </a:r>
            <a:r>
              <a:rPr lang="ru-RU" altLang="ru-RU" sz="1400" dirty="0" smtClean="0">
                <a:latin typeface="Arial" panose="020B0604020202020204" pitchFamily="34" charset="0"/>
                <a:ea typeface="Times New Roman" panose="02020603050405020304" pitchFamily="18" charset="0"/>
              </a:rPr>
              <a:t>реализация </a:t>
            </a:r>
            <a:r>
              <a:rPr lang="ru-RU" altLang="ru-RU" sz="1400" dirty="0">
                <a:latin typeface="Arial" panose="020B0604020202020204" pitchFamily="34" charset="0"/>
                <a:ea typeface="Times New Roman" panose="02020603050405020304" pitchFamily="18" charset="0"/>
              </a:rPr>
              <a:t>государственной национальной политики в Республике Татарстан, цивилизованное развитие представителей народов, проживающих на территории Республики Татарстан, сохранение межэтнического и межконфессионального мира и согласия, упрочение общероссийской гражданской идентичности (российской нации), успешная социокультурная адаптация и интеграция мигрантов</a:t>
            </a:r>
            <a:r>
              <a:rPr kumimoji="0" lang="en-US" altLang="ru-RU" sz="14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4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19.Государственная </a:t>
            </a:r>
            <a:r>
              <a:rPr lang="ru-RU" sz="1600" b="1" dirty="0"/>
              <a:t>программа </a:t>
            </a:r>
            <a:r>
              <a:rPr lang="ru-RU" sz="1600" b="1" dirty="0" smtClean="0"/>
              <a:t>«Реализация </a:t>
            </a:r>
            <a:r>
              <a:rPr lang="ru-RU" sz="1600" b="1" dirty="0"/>
              <a:t>государственной национальной политики в Республике Татарстан на 2014 </a:t>
            </a:r>
            <a:r>
              <a:rPr lang="ru-RU" altLang="ru-RU" sz="1600" b="1" dirty="0">
                <a:solidFill>
                  <a:schemeClr val="tx1"/>
                </a:solidFill>
                <a:ea typeface="Calibri" panose="020F0502020204030204" pitchFamily="34" charset="0"/>
                <a:cs typeface="Times New Roman" panose="02020603050405020304" pitchFamily="18" charset="0"/>
              </a:rPr>
              <a:t>–</a:t>
            </a:r>
            <a:r>
              <a:rPr lang="ru-RU" sz="1600" b="1" dirty="0" smtClean="0"/>
              <a:t> </a:t>
            </a:r>
            <a:r>
              <a:rPr lang="ru-RU" sz="1600" b="1" dirty="0"/>
              <a:t>2020 </a:t>
            </a:r>
            <a:r>
              <a:rPr lang="ru-RU" sz="1600" b="1" dirty="0" smtClean="0"/>
              <a:t>годы»</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27931934"/>
              </p:ext>
            </p:extLst>
          </p:nvPr>
        </p:nvGraphicFramePr>
        <p:xfrm>
          <a:off x="542924" y="2849235"/>
          <a:ext cx="8477251" cy="2475731"/>
        </p:xfrm>
        <a:graphic>
          <a:graphicData uri="http://schemas.openxmlformats.org/drawingml/2006/table">
            <a:tbl>
              <a:tblPr>
                <a:tableStyleId>{616DA210-FB5B-4158-B5E0-FEB733F419BA}</a:tableStyleId>
              </a:tblPr>
              <a:tblGrid>
                <a:gridCol w="5895976"/>
                <a:gridCol w="1285875"/>
                <a:gridCol w="1295400"/>
              </a:tblGrid>
              <a:tr h="292793">
                <a:tc>
                  <a:txBody>
                    <a:bodyPr/>
                    <a:lstStyle/>
                    <a:p>
                      <a:pPr algn="ctr" fontAlgn="ctr"/>
                      <a:r>
                        <a:rPr lang="ru-RU" sz="1200" b="1" u="none" strike="noStrike" dirty="0">
                          <a:effectLst/>
                        </a:rPr>
                        <a:t>Целевые показатели реализации государственной </a:t>
                      </a:r>
                      <a:r>
                        <a:rPr lang="ru-RU" sz="1200" b="1" u="none" strike="noStrike" dirty="0" smtClean="0">
                          <a:effectLst/>
                        </a:rPr>
                        <a:t>программы</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(план)</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(факт)</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413689">
                <a:tc>
                  <a:txBody>
                    <a:bodyPr/>
                    <a:lstStyle/>
                    <a:p>
                      <a:pPr algn="just" fontAlgn="ctr"/>
                      <a:r>
                        <a:rPr lang="ru-RU" sz="1050" b="0" i="0" u="none" strike="noStrike" dirty="0">
                          <a:solidFill>
                            <a:srgbClr val="000000"/>
                          </a:solidFill>
                          <a:effectLst/>
                          <a:latin typeface="+mj-lt"/>
                        </a:rPr>
                        <a:t>Доля жителей республики, положительно оценивающих состояние межэтнических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71,0</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77,2</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fontAlgn="ctr"/>
                      <a:r>
                        <a:rPr lang="ru-RU" sz="1050" b="0" i="0" u="none" strike="noStrike" dirty="0">
                          <a:solidFill>
                            <a:srgbClr val="000000"/>
                          </a:solidFill>
                          <a:effectLst/>
                          <a:latin typeface="+mj-lt"/>
                        </a:rPr>
                        <a:t>Уровень толерантного отношения к представителям другой национальности,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60,0</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94,0</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1486">
                <a:tc>
                  <a:txBody>
                    <a:bodyPr/>
                    <a:lstStyle/>
                    <a:p>
                      <a:pPr algn="just" fontAlgn="ctr"/>
                      <a:r>
                        <a:rPr lang="ru-RU" sz="1050" b="0" i="0" u="none" strike="noStrike" dirty="0">
                          <a:solidFill>
                            <a:srgbClr val="000000"/>
                          </a:solidFill>
                          <a:effectLst/>
                          <a:latin typeface="+mj-lt"/>
                        </a:rPr>
                        <a:t>Численность участников мероприятий, направленных на этнокультурное развитие народов России и поддержку языкового многообразия, количество участников  -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mj-lt"/>
                        </a:rPr>
                        <a:t>445 871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mj-lt"/>
                        </a:rPr>
                        <a:t>445 871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6993">
                <a:tc>
                  <a:txBody>
                    <a:bodyPr/>
                    <a:lstStyle/>
                    <a:p>
                      <a:pPr algn="just" fontAlgn="ctr"/>
                      <a:r>
                        <a:rPr lang="ru-RU" sz="1050" b="0" i="0" u="none" strike="noStrike" dirty="0">
                          <a:solidFill>
                            <a:srgbClr val="000000"/>
                          </a:solidFill>
                          <a:effectLst/>
                          <a:latin typeface="+mj-lt"/>
                        </a:rPr>
                        <a:t>Доля жителей республики, положительно оценивающих состояние межконфессиональных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66,5</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83,2</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3689">
                <a:tc>
                  <a:txBody>
                    <a:bodyPr/>
                    <a:lstStyle/>
                    <a:p>
                      <a:pPr algn="just" fontAlgn="ctr"/>
                      <a:r>
                        <a:rPr lang="ru-RU" sz="1050" b="0" i="0" u="none" strike="noStrike" dirty="0">
                          <a:solidFill>
                            <a:srgbClr val="000000"/>
                          </a:solidFill>
                          <a:effectLst/>
                          <a:latin typeface="+mj-lt"/>
                        </a:rPr>
                        <a:t>Доля жителей республики, удовлетворенных реализацией своих этнокультурных потребностей,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68,2</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84,1</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55183">
                <a:tc>
                  <a:txBody>
                    <a:bodyPr/>
                    <a:lstStyle/>
                    <a:p>
                      <a:pPr algn="just" fontAlgn="ctr"/>
                      <a:r>
                        <a:rPr lang="ru-RU" sz="1050" b="0" i="0" u="none" strike="noStrike" dirty="0">
                          <a:solidFill>
                            <a:srgbClr val="000000"/>
                          </a:solidFill>
                          <a:effectLst/>
                          <a:latin typeface="+mj-lt"/>
                        </a:rPr>
                        <a:t>Количество муниципальных образований Республики Татарстан, реализующих программы, направленные на сохранение гражданского единства и гармонизацию межэтнических отношений в муниципальных образованиях Республики Татарстан, число программ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45,0</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mj-lt"/>
                        </a:rPr>
                        <a:t>45,0</a:t>
                      </a:r>
                      <a:endParaRPr lang="ru-RU" sz="105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542923" y="5705251"/>
            <a:ext cx="8705851" cy="276999"/>
          </a:xfrm>
          <a:prstGeom prst="rect">
            <a:avLst/>
          </a:prstGeom>
        </p:spPr>
        <p:txBody>
          <a:bodyPr wrap="square">
            <a:spAutoFit/>
          </a:bodyPr>
          <a:lstStyle/>
          <a:p>
            <a:r>
              <a:rPr lang="ru-RU" sz="1200" b="1" i="1" dirty="0">
                <a:solidFill>
                  <a:schemeClr val="accent1"/>
                </a:solidFill>
              </a:rPr>
              <a:t>Ответственный исполнитель </a:t>
            </a:r>
            <a:r>
              <a:rPr lang="ru-RU" sz="1200" b="1" i="1" dirty="0" smtClean="0">
                <a:solidFill>
                  <a:schemeClr val="accent1"/>
                </a:solidFill>
              </a:rPr>
              <a:t>ГП:</a:t>
            </a:r>
            <a:r>
              <a:rPr lang="en-US" sz="1200" b="1" i="1" dirty="0" smtClean="0">
                <a:solidFill>
                  <a:schemeClr val="accent1"/>
                </a:solidFill>
              </a:rPr>
              <a:t> </a:t>
            </a:r>
            <a:r>
              <a:rPr lang="ru-RU" sz="12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5" y="598225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2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200" b="1" i="1" dirty="0">
                <a:solidFill>
                  <a:schemeClr val="accent6"/>
                </a:solidFill>
              </a:rPr>
              <a:t>mincult.tatarstan.ru</a:t>
            </a:r>
            <a:endParaRPr lang="ru-RU" sz="1200" b="1" i="1" dirty="0">
              <a:solidFill>
                <a:schemeClr val="accent6"/>
              </a:solidFill>
            </a:endParaRPr>
          </a:p>
        </p:txBody>
      </p:sp>
    </p:spTree>
    <p:extLst>
      <p:ext uri="{BB962C8B-B14F-4D97-AF65-F5344CB8AC3E}">
        <p14:creationId xmlns:p14="http://schemas.microsoft.com/office/powerpoint/2010/main" val="17493678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018575180"/>
              </p:ext>
            </p:extLst>
          </p:nvPr>
        </p:nvGraphicFramePr>
        <p:xfrm>
          <a:off x="542926" y="1273115"/>
          <a:ext cx="8477250" cy="380425"/>
        </p:xfrm>
        <a:graphic>
          <a:graphicData uri="http://schemas.openxmlformats.org/drawingml/2006/table">
            <a:tbl>
              <a:tblPr firstRow="1" firstCol="1" bandRow="1">
                <a:tableStyleId>{5C22544A-7EE6-4342-B048-85BDC9FD1C3A}</a:tableStyleId>
              </a:tblPr>
              <a:tblGrid>
                <a:gridCol w="5705474"/>
                <a:gridCol w="1264920"/>
                <a:gridCol w="1506856"/>
              </a:tblGrid>
              <a:tr h="189925">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год (план</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год (факт</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26 330,0</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26 316,8</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842228"/>
            <a:ext cx="84772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100" b="1" dirty="0" smtClean="0">
                <a:latin typeface="Arial" panose="020B0604020202020204" pitchFamily="34" charset="0"/>
                <a:ea typeface="Times New Roman" panose="02020603050405020304" pitchFamily="18" charset="0"/>
              </a:rPr>
              <a:t>Цель</a:t>
            </a:r>
            <a:r>
              <a:rPr lang="ru-RU" altLang="ru-RU" sz="1100" dirty="0" smtClean="0">
                <a:latin typeface="Arial" panose="020B0604020202020204" pitchFamily="34" charset="0"/>
                <a:ea typeface="Times New Roman" panose="02020603050405020304" pitchFamily="18" charset="0"/>
              </a:rPr>
              <a:t>:</a:t>
            </a:r>
            <a:r>
              <a:rPr lang="en-US" altLang="ru-RU" sz="1100" dirty="0" smtClean="0">
                <a:latin typeface="Arial" panose="020B0604020202020204" pitchFamily="34" charset="0"/>
                <a:ea typeface="Times New Roman" panose="02020603050405020304" pitchFamily="18" charset="0"/>
              </a:rPr>
              <a:t> </a:t>
            </a:r>
            <a:r>
              <a:rPr lang="ru-RU" altLang="ru-RU" sz="1100" dirty="0" smtClean="0">
                <a:latin typeface="Arial" panose="020B0604020202020204" pitchFamily="34" charset="0"/>
                <a:ea typeface="Times New Roman" panose="02020603050405020304" pitchFamily="18" charset="0"/>
              </a:rPr>
              <a:t>создание условий для сохранения и развития национальной идентичности татарского народа в Республике Татарстан и </a:t>
            </a:r>
            <a:r>
              <a:rPr lang="ru-RU" altLang="ru-RU" sz="1100" dirty="0">
                <a:latin typeface="Arial" panose="020B0604020202020204" pitchFamily="34" charset="0"/>
                <a:ea typeface="Times New Roman" panose="02020603050405020304" pitchFamily="18" charset="0"/>
              </a:rPr>
              <a:t>за </a:t>
            </a:r>
            <a:r>
              <a:rPr lang="ru-RU" altLang="ru-RU" sz="1100" dirty="0" smtClean="0">
                <a:latin typeface="Arial" panose="020B0604020202020204" pitchFamily="34" charset="0"/>
                <a:ea typeface="Times New Roman" panose="02020603050405020304" pitchFamily="18" charset="0"/>
              </a:rPr>
              <a:t>ее </a:t>
            </a:r>
            <a:r>
              <a:rPr lang="ru-RU" altLang="ru-RU" sz="1100" dirty="0">
                <a:latin typeface="Arial" panose="020B0604020202020204" pitchFamily="34" charset="0"/>
                <a:ea typeface="Times New Roman" panose="02020603050405020304" pitchFamily="18" charset="0"/>
              </a:rPr>
              <a:t>пределами</a:t>
            </a:r>
            <a:r>
              <a:rPr kumimoji="0" lang="en-US" altLang="ru-RU" sz="11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1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20. Государственная </a:t>
            </a:r>
            <a:r>
              <a:rPr lang="ru-RU" sz="1600" b="1" dirty="0"/>
              <a:t>программа Республики Татарстан </a:t>
            </a:r>
            <a:r>
              <a:rPr lang="ru-RU" sz="1600" b="1" dirty="0" smtClean="0"/>
              <a:t>«Сохранение </a:t>
            </a:r>
            <a:r>
              <a:rPr lang="ru-RU" sz="1600" b="1" dirty="0"/>
              <a:t>национальной идентичности татарского народа (2014 – </a:t>
            </a:r>
            <a:r>
              <a:rPr lang="ru-RU" sz="1600" b="1" dirty="0" smtClean="0"/>
              <a:t>2019 годы)»</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57388908"/>
              </p:ext>
            </p:extLst>
          </p:nvPr>
        </p:nvGraphicFramePr>
        <p:xfrm>
          <a:off x="542925" y="1696563"/>
          <a:ext cx="8477251" cy="4494293"/>
        </p:xfrm>
        <a:graphic>
          <a:graphicData uri="http://schemas.openxmlformats.org/drawingml/2006/table">
            <a:tbl>
              <a:tblPr>
                <a:tableStyleId>{616DA210-FB5B-4158-B5E0-FEB733F419BA}</a:tableStyleId>
              </a:tblPr>
              <a:tblGrid>
                <a:gridCol w="5915026"/>
                <a:gridCol w="1209675"/>
                <a:gridCol w="1352550"/>
              </a:tblGrid>
              <a:tr h="194708">
                <a:tc>
                  <a:txBody>
                    <a:bodyPr/>
                    <a:lstStyle/>
                    <a:p>
                      <a:pPr algn="ctr" fontAlgn="ctr"/>
                      <a:r>
                        <a:rPr lang="ru-RU" sz="1200" b="1" u="none" strike="noStrike" dirty="0">
                          <a:effectLst/>
                          <a:latin typeface="+mn-lt"/>
                        </a:rPr>
                        <a:t>Целевые показатели реализации государственной </a:t>
                      </a:r>
                      <a:r>
                        <a:rPr lang="ru-RU" sz="1200" b="1" u="none" strike="noStrike" dirty="0" smtClean="0">
                          <a:effectLst/>
                          <a:latin typeface="+mn-lt"/>
                        </a:rPr>
                        <a:t>программы</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2017(план</a:t>
                      </a:r>
                      <a:r>
                        <a:rPr lang="ru-RU" sz="1200" b="1" u="none" strike="noStrike" dirty="0">
                          <a:effectLst/>
                          <a:latin typeface="+mn-lt"/>
                        </a:rPr>
                        <a:t>)</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 </a:t>
                      </a:r>
                      <a:r>
                        <a:rPr lang="ru-RU" sz="1200" b="1" u="none" strike="noStrike" dirty="0">
                          <a:effectLst/>
                          <a:latin typeface="+mn-lt"/>
                        </a:rPr>
                        <a:t>(факт)</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089">
                <a:tc>
                  <a:txBody>
                    <a:bodyPr/>
                    <a:lstStyle/>
                    <a:p>
                      <a:pPr algn="l" fontAlgn="ctr"/>
                      <a:r>
                        <a:rPr lang="ru-RU" sz="800" b="0" i="0" u="none" strike="noStrike" dirty="0" smtClean="0">
                          <a:solidFill>
                            <a:srgbClr val="000000"/>
                          </a:solidFill>
                          <a:effectLst/>
                          <a:latin typeface="+mn-lt"/>
                        </a:rPr>
                        <a:t> </a:t>
                      </a:r>
                      <a:r>
                        <a:rPr lang="ru-RU" sz="800" b="0" i="0" u="none" strike="noStrike" dirty="0">
                          <a:solidFill>
                            <a:srgbClr val="000000"/>
                          </a:solidFill>
                          <a:effectLst/>
                          <a:latin typeface="+mn-lt"/>
                        </a:rPr>
                        <a:t>Доля татар с актуализированными </a:t>
                      </a:r>
                      <a:r>
                        <a:rPr lang="ru-RU" sz="800" b="0" i="0" u="none" strike="noStrike" dirty="0" err="1">
                          <a:solidFill>
                            <a:srgbClr val="000000"/>
                          </a:solidFill>
                          <a:effectLst/>
                          <a:latin typeface="+mn-lt"/>
                        </a:rPr>
                        <a:t>этноаффилиативными</a:t>
                      </a:r>
                      <a:r>
                        <a:rPr lang="ru-RU" sz="800" b="0" i="0" u="none" strike="noStrike" dirty="0">
                          <a:solidFill>
                            <a:srgbClr val="000000"/>
                          </a:solidFill>
                          <a:effectLst/>
                          <a:latin typeface="+mn-lt"/>
                        </a:rPr>
                        <a:t> установками согласно результатам этносоциологического опроса в ряде субъектов РФ,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800" b="0" i="0" u="none" strike="noStrike" dirty="0" smtClean="0">
                          <a:solidFill>
                            <a:srgbClr val="000000"/>
                          </a:solidFill>
                          <a:effectLst/>
                          <a:latin typeface="+mn-lt"/>
                        </a:rPr>
                        <a:t> </a:t>
                      </a:r>
                      <a:r>
                        <a:rPr lang="ru-RU" sz="800" b="0" i="0" u="none" strike="noStrike" dirty="0">
                          <a:solidFill>
                            <a:srgbClr val="000000"/>
                          </a:solidFill>
                          <a:effectLst/>
                          <a:latin typeface="+mn-lt"/>
                        </a:rPr>
                        <a:t>Доля субъектов РФ,  обучающиеся которых приняли участие в образовательных мероприятиях (конкурсах, олимпиадах, конференциях), реализуемых в рамках Программы, в общем количестве субъектов РФ с компактным проживанием татар,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регионов РФ, из которых на обучение в образовательные организации высшего педагогического образования привлечена татарская молодежь, в общем количестве субъектов РФ, в которых преподается татарский язык,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регионов РФ и стран ближнего и дальнего зарубежья, в которых есть представительства (представители) Республики Татарстан или с которыми налажена работа Всемирного конгресса татар и Федеральной национально-культурной автономии татар, охваченных этнокультурными экскурсиями по направлениям татарских общественных объединений, относительно базового года,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7176">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регионов РФ, принимающих участие во всероссийских научно-практических конференциях, в общем количестве регионов с компактным проживанием татар,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7564">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субъектов РФ с компактным проживанием татар, принявших участие в научных и научно-практических конференциях, реализованных в рамках программы, процент от общего количества таковых субъектов РФ,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региональных национально-культурных </a:t>
                      </a:r>
                      <a:r>
                        <a:rPr lang="ru-RU" sz="800" b="0" i="0" u="none" strike="noStrike" dirty="0" err="1">
                          <a:solidFill>
                            <a:srgbClr val="000000"/>
                          </a:solidFill>
                          <a:effectLst/>
                          <a:latin typeface="+mn-lt"/>
                        </a:rPr>
                        <a:t>автоно</a:t>
                      </a:r>
                      <a:r>
                        <a:rPr lang="ru-RU" sz="800" b="0" i="0" u="none" strike="noStrike" dirty="0">
                          <a:solidFill>
                            <a:srgbClr val="000000"/>
                          </a:solidFill>
                          <a:effectLst/>
                          <a:latin typeface="+mn-lt"/>
                        </a:rPr>
                        <a:t>-</a:t>
                      </a:r>
                      <a:br>
                        <a:rPr lang="ru-RU" sz="800" b="0" i="0" u="none" strike="noStrike" dirty="0">
                          <a:solidFill>
                            <a:srgbClr val="000000"/>
                          </a:solidFill>
                          <a:effectLst/>
                          <a:latin typeface="+mn-lt"/>
                        </a:rPr>
                      </a:br>
                      <a:r>
                        <a:rPr lang="ru-RU" sz="800" b="0" i="0" u="none" strike="noStrike" dirty="0" err="1">
                          <a:solidFill>
                            <a:srgbClr val="000000"/>
                          </a:solidFill>
                          <a:effectLst/>
                          <a:latin typeface="+mn-lt"/>
                        </a:rPr>
                        <a:t>мий</a:t>
                      </a:r>
                      <a:r>
                        <a:rPr lang="ru-RU" sz="800" b="0" i="0" u="none" strike="noStrike" dirty="0">
                          <a:solidFill>
                            <a:srgbClr val="000000"/>
                          </a:solidFill>
                          <a:effectLst/>
                          <a:latin typeface="+mn-lt"/>
                        </a:rPr>
                        <a:t> – членов ФНКАТ, принявших участие в мероприятии, в общем количестве национально-культурных автономий – членов ФНКАТ,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2794">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субъектов РФ, которым оказана учебно-методическая помощь, в общем количестве субъектов, в которых преподается татарский язык,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регионов РФ, охваченных научными исследованиями и экспедициями  (археологическими, историко-археографическими, историографическими, этносоциологическими), процент от общего количестве запланированных в рамках реализации Программы,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8984">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регионов РФ – участников Всероссийского сельского и Федерального Сабантуев в общем количестве регионов с компактным проживанием татар,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47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реализованных мероприятий Программы в общем количестве запланированных в отчетном году,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5078">
                <a:tc>
                  <a:txBody>
                    <a:bodyPr/>
                    <a:lstStyle/>
                    <a:p>
                      <a:pPr algn="l" fontAlgn="ctr"/>
                      <a:r>
                        <a:rPr lang="ru-RU" sz="800" b="0" i="0" u="none" strike="noStrike" dirty="0" smtClean="0">
                          <a:solidFill>
                            <a:srgbClr val="000000"/>
                          </a:solidFill>
                          <a:effectLst/>
                          <a:latin typeface="+mn-lt"/>
                        </a:rPr>
                        <a:t>Охват </a:t>
                      </a:r>
                      <a:r>
                        <a:rPr lang="ru-RU" sz="800" b="0" i="0" u="none" strike="noStrike" dirty="0">
                          <a:solidFill>
                            <a:srgbClr val="000000"/>
                          </a:solidFill>
                          <a:effectLst/>
                          <a:latin typeface="+mn-lt"/>
                        </a:rPr>
                        <a:t>участников мероприятий, включенных в планы (программы) татарских общественных организаций в регионах РФ, с которыми налажена работа Всемирного конгресса татар и Федеральной национально-культурной автономии татар,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4709">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стран, в архивохранилищах которых выявлены  документы по истории татар, которые будут опубликованы в рамках реализации программы, процент от общего количества запланированных к изучению,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4320">
                <a:tc>
                  <a:txBody>
                    <a:bodyPr/>
                    <a:lstStyle/>
                    <a:p>
                      <a:pPr algn="l" fontAlgn="ctr"/>
                      <a:r>
                        <a:rPr lang="ru-RU" sz="800" b="0" i="0" u="none" strike="noStrike" dirty="0" smtClean="0">
                          <a:solidFill>
                            <a:srgbClr val="000000"/>
                          </a:solidFill>
                          <a:effectLst/>
                          <a:latin typeface="+mn-lt"/>
                        </a:rPr>
                        <a:t>Доля </a:t>
                      </a:r>
                      <a:r>
                        <a:rPr lang="ru-RU" sz="800" b="0" i="0" u="none" strike="noStrike" dirty="0">
                          <a:solidFill>
                            <a:srgbClr val="000000"/>
                          </a:solidFill>
                          <a:effectLst/>
                          <a:latin typeface="+mn-lt"/>
                        </a:rPr>
                        <a:t>участников, прошедших обучение татарскому языку «</a:t>
                      </a:r>
                      <a:r>
                        <a:rPr lang="ru-RU" sz="800" b="0" i="0" u="none" strike="noStrike" dirty="0" err="1">
                          <a:solidFill>
                            <a:srgbClr val="000000"/>
                          </a:solidFill>
                          <a:effectLst/>
                          <a:latin typeface="+mn-lt"/>
                        </a:rPr>
                        <a:t>Ана</a:t>
                      </a:r>
                      <a:r>
                        <a:rPr lang="ru-RU" sz="800" b="0" i="0" u="none" strike="noStrike" dirty="0">
                          <a:solidFill>
                            <a:srgbClr val="000000"/>
                          </a:solidFill>
                          <a:effectLst/>
                          <a:latin typeface="+mn-lt"/>
                        </a:rPr>
                        <a:t> теле», в общей численности зарегистрированных в системе, процентов,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42925" y="6216089"/>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3437186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722482149"/>
              </p:ext>
            </p:extLst>
          </p:nvPr>
        </p:nvGraphicFramePr>
        <p:xfrm>
          <a:off x="542925" y="1485538"/>
          <a:ext cx="8477250" cy="746760"/>
        </p:xfrm>
        <a:graphic>
          <a:graphicData uri="http://schemas.openxmlformats.org/drawingml/2006/table">
            <a:tbl>
              <a:tblPr firstRow="1" firstCol="1" bandRow="1">
                <a:tableStyleId>{5C22544A-7EE6-4342-B048-85BDC9FD1C3A}</a:tableStyleId>
              </a:tblPr>
              <a:tblGrid>
                <a:gridCol w="6536055"/>
                <a:gridCol w="1021080"/>
                <a:gridCol w="920115"/>
              </a:tblGrid>
              <a:tr h="322783">
                <a:tc rowSpan="2">
                  <a:txBody>
                    <a:bodyPr/>
                    <a:lstStyle/>
                    <a:p>
                      <a:pPr algn="ctr">
                        <a:spcAft>
                          <a:spcPts val="0"/>
                        </a:spcAft>
                      </a:pPr>
                      <a:r>
                        <a:rPr lang="ru-RU" sz="1200" b="1" dirty="0">
                          <a:solidFill>
                            <a:schemeClr val="tx1"/>
                          </a:solidFill>
                          <a:effectLst/>
                        </a:rPr>
                        <a:t>Объем финансирования государственной программы (тыс</a:t>
                      </a:r>
                      <a:r>
                        <a:rPr lang="ru-RU" sz="1200" b="1" dirty="0" smtClean="0">
                          <a:solidFill>
                            <a:schemeClr val="tx1"/>
                          </a:solidFill>
                          <a:effectLst/>
                        </a:rPr>
                        <a:t>. рублей</a:t>
                      </a:r>
                      <a:r>
                        <a:rPr lang="ru-RU" sz="1200" b="1"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solidFill>
                            <a:schemeClr val="tx1"/>
                          </a:solidFill>
                          <a:effectLst/>
                        </a:rPr>
                        <a:t>2017 </a:t>
                      </a:r>
                      <a:r>
                        <a:rPr lang="ru-RU" sz="1200" b="1" dirty="0">
                          <a:solidFill>
                            <a:schemeClr val="tx1"/>
                          </a:solidFill>
                          <a:effectLst/>
                        </a:rPr>
                        <a:t>год</a:t>
                      </a:r>
                    </a:p>
                    <a:p>
                      <a:pPr algn="ctr">
                        <a:spcAft>
                          <a:spcPts val="0"/>
                        </a:spcAft>
                      </a:pPr>
                      <a:r>
                        <a:rPr lang="ru-RU" sz="1200" b="1"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solidFill>
                            <a:schemeClr val="tx1"/>
                          </a:solidFill>
                          <a:effectLst/>
                        </a:rPr>
                        <a:t>2017 </a:t>
                      </a:r>
                      <a:r>
                        <a:rPr lang="ru-RU" sz="1200" b="1" dirty="0">
                          <a:solidFill>
                            <a:schemeClr val="tx1"/>
                          </a:solidFill>
                          <a:effectLst/>
                        </a:rPr>
                        <a:t>год</a:t>
                      </a:r>
                    </a:p>
                    <a:p>
                      <a:pPr algn="ctr">
                        <a:spcAft>
                          <a:spcPts val="0"/>
                        </a:spcAft>
                      </a:pPr>
                      <a:r>
                        <a:rPr lang="ru-RU" sz="1200" b="1"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8116">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164 500,0</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163 515,8</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68116">
                <a:tc>
                  <a:txBody>
                    <a:bodyPr/>
                    <a:lstStyle/>
                    <a:p>
                      <a:pPr algn="ctr">
                        <a:spcAft>
                          <a:spcPts val="0"/>
                        </a:spcAft>
                      </a:pP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032267"/>
            <a:ext cx="83651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400" b="1" dirty="0">
                <a:latin typeface="Arial" panose="020B0604020202020204" pitchFamily="34" charset="0"/>
                <a:ea typeface="Times New Roman" panose="02020603050405020304" pitchFamily="18" charset="0"/>
              </a:rPr>
              <a:t>Цель</a:t>
            </a:r>
            <a:r>
              <a:rPr lang="ru-RU" altLang="ru-RU" sz="1400" dirty="0" smtClean="0">
                <a:latin typeface="Arial" panose="020B0604020202020204" pitchFamily="34" charset="0"/>
                <a:ea typeface="Times New Roman" panose="02020603050405020304" pitchFamily="18" charset="0"/>
              </a:rPr>
              <a:t>:</a:t>
            </a:r>
            <a:r>
              <a:rPr lang="en-US" altLang="ru-RU" sz="14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создание </a:t>
            </a:r>
            <a:r>
              <a:rPr lang="ru-RU" altLang="ru-RU" sz="1200" dirty="0">
                <a:latin typeface="Arial" panose="020B0604020202020204" pitchFamily="34" charset="0"/>
                <a:ea typeface="Times New Roman" panose="02020603050405020304" pitchFamily="18" charset="0"/>
              </a:rPr>
              <a:t>условий для сохранения, изучения и развития татарского, русского и других языков в Республике Татарстан, а также татарского языка за пределами Республики Татарстан</a:t>
            </a:r>
            <a:r>
              <a:rPr kumimoji="0" lang="en-US" altLang="ru-RU" sz="12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41785"/>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21. Государственная </a:t>
            </a:r>
            <a:r>
              <a:rPr lang="ru-RU" sz="1600" b="1" dirty="0"/>
              <a:t>программа </a:t>
            </a:r>
            <a:r>
              <a:rPr lang="ru-RU" sz="1600" b="1" dirty="0" smtClean="0"/>
              <a:t>«Сохранение</a:t>
            </a:r>
            <a:r>
              <a:rPr lang="ru-RU" sz="1600" b="1" dirty="0"/>
              <a:t>, изучение и развитие государственных языков Республики Татарстан и других языков в Республике Татарстан на 2014 – 2020 </a:t>
            </a:r>
            <a:r>
              <a:rPr lang="ru-RU" sz="1600" b="1" dirty="0" smtClean="0"/>
              <a:t>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926166309"/>
              </p:ext>
            </p:extLst>
          </p:nvPr>
        </p:nvGraphicFramePr>
        <p:xfrm>
          <a:off x="542925" y="2065066"/>
          <a:ext cx="8477249" cy="4042082"/>
        </p:xfrm>
        <a:graphic>
          <a:graphicData uri="http://schemas.openxmlformats.org/drawingml/2006/table">
            <a:tbl>
              <a:tblPr>
                <a:tableStyleId>{616DA210-FB5B-4158-B5E0-FEB733F419BA}</a:tableStyleId>
              </a:tblPr>
              <a:tblGrid>
                <a:gridCol w="6543675"/>
                <a:gridCol w="1005840"/>
                <a:gridCol w="927734"/>
              </a:tblGrid>
              <a:tr h="70970">
                <a:tc>
                  <a:txBody>
                    <a:bodyPr/>
                    <a:lstStyle/>
                    <a:p>
                      <a:pPr algn="ctr" fontAlgn="ctr"/>
                      <a:r>
                        <a:rPr lang="ru-RU" sz="1200" b="1" u="none" strike="noStrike" dirty="0" smtClean="0">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 (план)</a:t>
                      </a:r>
                      <a:endParaRPr lang="ru-RU" sz="1200" b="1" i="0" u="none" strike="noStrike" dirty="0">
                        <a:solidFill>
                          <a:srgbClr val="000000"/>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latin typeface="+mn-lt"/>
                        </a:rPr>
                        <a:t>2017(факт)</a:t>
                      </a:r>
                      <a:endParaRPr lang="ru-RU" sz="1200" b="1" i="0" u="none" strike="noStrike" dirty="0">
                        <a:solidFill>
                          <a:srgbClr val="000000"/>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1833">
                <a:tc>
                  <a:txBody>
                    <a:bodyPr/>
                    <a:lstStyle/>
                    <a:p>
                      <a:pPr algn="just" fontAlgn="ctr"/>
                      <a:r>
                        <a:rPr lang="ru-RU" sz="900" b="0" i="0" u="none" strike="noStrike" dirty="0" smtClean="0">
                          <a:solidFill>
                            <a:schemeClr val="tx1"/>
                          </a:solidFill>
                          <a:effectLst/>
                          <a:latin typeface="+mn-lt"/>
                        </a:rPr>
                        <a:t>Количество структурных подразделений органов государственной власти и органов местного самоуправления, к функциям которых отнесены вопросы реализации законодательства о языках Республики Татарстан и Программы, единиц</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1833">
                <a:tc>
                  <a:txBody>
                    <a:bodyPr/>
                    <a:lstStyle/>
                    <a:p>
                      <a:pPr algn="just" fontAlgn="ctr"/>
                      <a:r>
                        <a:rPr lang="ru-RU" sz="900" b="0" i="0" u="none" strike="noStrike" dirty="0">
                          <a:solidFill>
                            <a:schemeClr val="tx1"/>
                          </a:solidFill>
                          <a:effectLst/>
                          <a:latin typeface="+mn-lt"/>
                        </a:rPr>
                        <a:t>Соотношение аудиовизуальной информации на государственных языках Республики Татарстан в сфере государственного и муниципального управления, инфокоммуникационной сфере и сфере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40/60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40/60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и воспитанием детей татарской национальности на родном татарском языке в дошкольных 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татарской национальности на родном татарском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русской национальности на родном русском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созданных и введенных в действие образовательно-культурных татарских центров - филиалов Института </a:t>
                      </a:r>
                      <a:r>
                        <a:rPr lang="ru-RU" sz="900" b="0" i="0" u="none" strike="noStrike" dirty="0" err="1">
                          <a:solidFill>
                            <a:schemeClr val="tx1"/>
                          </a:solidFill>
                          <a:effectLst/>
                          <a:latin typeface="+mn-lt"/>
                        </a:rPr>
                        <a:t>Каюма</a:t>
                      </a:r>
                      <a:r>
                        <a:rPr lang="ru-RU" sz="900" b="0" i="0" u="none" strike="noStrike" dirty="0">
                          <a:solidFill>
                            <a:schemeClr val="tx1"/>
                          </a:solidFill>
                          <a:effectLst/>
                          <a:latin typeface="+mn-lt"/>
                        </a:rPr>
                        <a:t> </a:t>
                      </a:r>
                      <a:r>
                        <a:rPr lang="ru-RU" sz="900" b="0" i="0" u="none" strike="noStrike" dirty="0" err="1">
                          <a:solidFill>
                            <a:schemeClr val="tx1"/>
                          </a:solidFill>
                          <a:effectLst/>
                          <a:latin typeface="+mn-lt"/>
                        </a:rPr>
                        <a:t>Насыри</a:t>
                      </a:r>
                      <a:r>
                        <a:rPr lang="ru-RU" sz="900" b="0" i="0" u="none" strike="noStrike" dirty="0">
                          <a:solidFill>
                            <a:schemeClr val="tx1"/>
                          </a:solidFill>
                          <a:effectLst/>
                          <a:latin typeface="+mn-lt"/>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результатов фундаментальных научных исследований в области татарской филологии, внедренных в практику,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научных монографий по русской филологии, подготовленных учеными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оцифрованных документов печатного (письменного) наследия русского и татарского народов, хранящихся в архивах, научных центрах, библиотеках республики,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Количество национальных воскресных школ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Доля СМИ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900" b="0" i="0" u="none" strike="noStrike">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татарском языке;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языках представителей народов, проживающих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совокупного фонда общедоступных библиотек республики на языках народов Республики Татарстан и Российской Федерации, кроме русского,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22,75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22,75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публикаций в СМИ о языковой ситуации в Республике Татарстан и ходе реализации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a:solidFill>
                            <a:schemeClr val="tx1"/>
                          </a:solidFill>
                          <a:effectLst/>
                          <a:latin typeface="+mn-lt"/>
                        </a:rPr>
                        <a:t>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проведенных исследований динамики этноязыковой ситуации в Республике Татарстан и анализа эффективности выполнения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529998" y="6085571"/>
            <a:ext cx="8734425" cy="400110"/>
          </a:xfrm>
          <a:prstGeom prst="rect">
            <a:avLst/>
          </a:prstGeom>
        </p:spPr>
        <p:txBody>
          <a:bodyPr wrap="square">
            <a:spAutoFit/>
          </a:bodyPr>
          <a:lstStyle/>
          <a:p>
            <a:r>
              <a:rPr lang="ru-RU" sz="1000" b="1" i="1" dirty="0">
                <a:solidFill>
                  <a:schemeClr val="accent1"/>
                </a:solidFill>
              </a:rPr>
              <a:t>Ответственный исполнитель государственной программы</a:t>
            </a:r>
            <a:r>
              <a:rPr lang="ru-RU" sz="1000" b="1" i="1" dirty="0" smtClean="0">
                <a:solidFill>
                  <a:schemeClr val="accent1"/>
                </a:solidFill>
              </a:rPr>
              <a:t>:</a:t>
            </a:r>
            <a:r>
              <a:rPr lang="en-US" sz="1000" b="1" i="1" dirty="0" smtClean="0">
                <a:solidFill>
                  <a:schemeClr val="accent1"/>
                </a:solidFill>
              </a:rPr>
              <a:t> </a:t>
            </a:r>
            <a:r>
              <a:rPr lang="ru-RU" sz="1000" b="1" i="1" dirty="0">
                <a:solidFill>
                  <a:schemeClr val="accent1"/>
                </a:solidFill>
              </a:rPr>
              <a:t>Министерство образования и </a:t>
            </a:r>
            <a:r>
              <a:rPr lang="ru-RU" sz="1000" b="1" i="1" dirty="0" smtClean="0">
                <a:solidFill>
                  <a:schemeClr val="accent1"/>
                </a:solidFill>
              </a:rPr>
              <a:t>науки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17896449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905461909"/>
              </p:ext>
            </p:extLst>
          </p:nvPr>
        </p:nvGraphicFramePr>
        <p:xfrm>
          <a:off x="542925" y="1818164"/>
          <a:ext cx="8477250" cy="647700"/>
        </p:xfrm>
        <a:graphic>
          <a:graphicData uri="http://schemas.openxmlformats.org/drawingml/2006/table">
            <a:tbl>
              <a:tblPr firstRow="1" firstCol="1" bandRow="1">
                <a:tableStyleId>{5C22544A-7EE6-4342-B048-85BDC9FD1C3A}</a:tableStyleId>
              </a:tblPr>
              <a:tblGrid>
                <a:gridCol w="6612255"/>
                <a:gridCol w="929640"/>
                <a:gridCol w="935355"/>
              </a:tblGrid>
              <a:tr h="353230">
                <a:tc rowSpan="2">
                  <a:txBody>
                    <a:bodyPr/>
                    <a:lstStyle/>
                    <a:p>
                      <a:pPr algn="ctr">
                        <a:spcAft>
                          <a:spcPts val="0"/>
                        </a:spcAft>
                      </a:pPr>
                      <a:r>
                        <a:rPr lang="ru-RU" sz="1400" dirty="0">
                          <a:solidFill>
                            <a:schemeClr val="tx1"/>
                          </a:solidFill>
                          <a:effectLst/>
                        </a:rPr>
                        <a:t>Объем финансирования государственной программы (тыс</a:t>
                      </a:r>
                      <a:r>
                        <a:rPr lang="ru-RU" sz="1400" dirty="0" smtClean="0">
                          <a:solidFill>
                            <a:schemeClr val="tx1"/>
                          </a:solidFill>
                          <a:effectLst/>
                        </a:rPr>
                        <a:t>. рублей</a:t>
                      </a:r>
                      <a:r>
                        <a:rPr lang="ru-RU" sz="1400" dirty="0">
                          <a:solidFill>
                            <a:schemeClr val="tx1"/>
                          </a:solidFill>
                          <a:effectLst/>
                        </a:rPr>
                        <a:t>)</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2017 </a:t>
                      </a:r>
                      <a:r>
                        <a:rPr lang="ru-RU" sz="1400" dirty="0">
                          <a:solidFill>
                            <a:schemeClr val="tx1"/>
                          </a:solidFill>
                          <a:effectLst/>
                        </a:rPr>
                        <a:t>год</a:t>
                      </a:r>
                    </a:p>
                    <a:p>
                      <a:pPr algn="ctr">
                        <a:spcAft>
                          <a:spcPts val="0"/>
                        </a:spcAft>
                      </a:pPr>
                      <a:r>
                        <a:rPr lang="ru-RU" sz="1400" dirty="0">
                          <a:solidFill>
                            <a:schemeClr val="tx1"/>
                          </a:solidFill>
                          <a:effectLst/>
                        </a:rPr>
                        <a:t>(план)</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2017 </a:t>
                      </a:r>
                      <a:r>
                        <a:rPr lang="ru-RU" sz="1400" dirty="0">
                          <a:solidFill>
                            <a:schemeClr val="tx1"/>
                          </a:solidFill>
                          <a:effectLst/>
                        </a:rPr>
                        <a:t>год</a:t>
                      </a:r>
                    </a:p>
                    <a:p>
                      <a:pPr algn="ctr">
                        <a:spcAft>
                          <a:spcPts val="0"/>
                        </a:spcAft>
                      </a:pPr>
                      <a:r>
                        <a:rPr lang="ru-RU" sz="1400" dirty="0">
                          <a:solidFill>
                            <a:schemeClr val="tx1"/>
                          </a:solidFill>
                          <a:effectLst/>
                        </a:rPr>
                        <a:t>(факт)</a:t>
                      </a:r>
                      <a:endParaRPr lang="ru-RU" sz="14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400" b="1" i="0" u="none" strike="noStrike" dirty="0" smtClean="0">
                          <a:solidFill>
                            <a:srgbClr val="000000"/>
                          </a:solidFill>
                          <a:effectLst/>
                          <a:latin typeface="+mn-lt"/>
                        </a:rPr>
                        <a:t>12 776,6</a:t>
                      </a:r>
                      <a:endParaRPr lang="ru-RU" sz="14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effectLst/>
                          <a:latin typeface="+mn-lt"/>
                        </a:rPr>
                        <a:t>12 776,7</a:t>
                      </a:r>
                      <a:endParaRPr lang="ru-RU" sz="14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009892"/>
            <a:ext cx="86010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400" b="1" dirty="0">
                <a:latin typeface="Arial" panose="020B0604020202020204" pitchFamily="34" charset="0"/>
                <a:ea typeface="Times New Roman" panose="02020603050405020304" pitchFamily="18" charset="0"/>
              </a:rPr>
              <a:t>Цель</a:t>
            </a:r>
            <a:r>
              <a:rPr lang="ru-RU" altLang="ru-RU" sz="1400" b="1" dirty="0" smtClean="0">
                <a:latin typeface="Arial" panose="020B0604020202020204" pitchFamily="34" charset="0"/>
                <a:ea typeface="Times New Roman" panose="02020603050405020304" pitchFamily="18" charset="0"/>
              </a:rPr>
              <a:t>: </a:t>
            </a:r>
            <a:r>
              <a:rPr lang="ru-RU" altLang="ru-RU" sz="1400" dirty="0" smtClean="0">
                <a:latin typeface="Arial" panose="020B0604020202020204" pitchFamily="34" charset="0"/>
                <a:ea typeface="Times New Roman" panose="02020603050405020304" pitchFamily="18" charset="0"/>
              </a:rPr>
              <a:t>обеспечение </a:t>
            </a:r>
            <a:r>
              <a:rPr lang="ru-RU" altLang="ru-RU" sz="1400" dirty="0">
                <a:latin typeface="Arial" panose="020B0604020202020204" pitchFamily="34" charset="0"/>
                <a:ea typeface="Times New Roman" panose="02020603050405020304" pitchFamily="18" charset="0"/>
              </a:rPr>
              <a:t>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a:t>
            </a:r>
            <a:endParaRPr kumimoji="0" lang="ru-RU" altLang="ru-RU" sz="14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22. Государственная </a:t>
            </a:r>
            <a:r>
              <a:rPr lang="ru-RU" sz="1600" b="1" dirty="0"/>
              <a:t>программа </a:t>
            </a:r>
            <a:r>
              <a:rPr lang="ru-RU" sz="1600" b="1" dirty="0" smtClean="0"/>
              <a:t>«Развитие </a:t>
            </a:r>
            <a:r>
              <a:rPr lang="ru-RU" sz="1600" b="1" dirty="0"/>
              <a:t>рынка газомоторного топлива в Республике Татарстан на 2013 – 2023 </a:t>
            </a:r>
            <a:r>
              <a:rPr lang="ru-RU" sz="1600" b="1" dirty="0" smtClean="0"/>
              <a:t>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2280660697"/>
              </p:ext>
            </p:extLst>
          </p:nvPr>
        </p:nvGraphicFramePr>
        <p:xfrm>
          <a:off x="542925" y="2546820"/>
          <a:ext cx="8477250" cy="2956395"/>
        </p:xfrm>
        <a:graphic>
          <a:graphicData uri="http://schemas.openxmlformats.org/drawingml/2006/table">
            <a:tbl>
              <a:tblPr>
                <a:tableStyleId>{616DA210-FB5B-4158-B5E0-FEB733F419BA}</a:tableStyleId>
              </a:tblPr>
              <a:tblGrid>
                <a:gridCol w="6632401"/>
                <a:gridCol w="916766"/>
                <a:gridCol w="928083"/>
              </a:tblGrid>
              <a:tr h="421595">
                <a:tc>
                  <a:txBody>
                    <a:bodyPr/>
                    <a:lstStyle/>
                    <a:p>
                      <a:pPr algn="ctr" fontAlgn="ctr"/>
                      <a:r>
                        <a:rPr lang="ru-RU" sz="1400" b="1" u="none" strike="noStrike" dirty="0" smtClean="0">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(план)</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год </a:t>
                      </a:r>
                      <a:r>
                        <a:rPr lang="ru-RU" sz="1400" b="1" u="none" strike="noStrike" dirty="0">
                          <a:effectLst/>
                        </a:rPr>
                        <a:t>(факт)</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8760">
                <a:tc>
                  <a:txBody>
                    <a:bodyPr/>
                    <a:lstStyle/>
                    <a:p>
                      <a:pPr algn="l" fontAlgn="ctr"/>
                      <a:r>
                        <a:rPr lang="ru-RU" sz="900" b="0" i="0" u="none" strike="noStrike" dirty="0">
                          <a:solidFill>
                            <a:srgbClr val="000000"/>
                          </a:solidFill>
                          <a:effectLst/>
                          <a:latin typeface="+mn-lt"/>
                        </a:rPr>
                        <a:t>1. Приобретение автотранспортных средств, эксплуатируемых в республике, на использование КПГ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1 322</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1 322</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6380">
                <a:tc>
                  <a:txBody>
                    <a:bodyPr/>
                    <a:lstStyle/>
                    <a:p>
                      <a:pPr algn="l" fontAlgn="ctr"/>
                      <a:r>
                        <a:rPr lang="ru-RU" sz="900" b="0" i="0" u="none" strike="noStrike">
                          <a:solidFill>
                            <a:srgbClr val="000000"/>
                          </a:solidFill>
                          <a:effectLst/>
                          <a:latin typeface="+mn-lt"/>
                        </a:rPr>
                        <a:t>1.1. АМВ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288</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288</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860">
                <a:tc>
                  <a:txBody>
                    <a:bodyPr/>
                    <a:lstStyle/>
                    <a:p>
                      <a:pPr algn="l" fontAlgn="ctr"/>
                      <a:r>
                        <a:rPr lang="ru-RU" sz="900" b="0" i="0" u="none" strike="noStrike">
                          <a:solidFill>
                            <a:srgbClr val="000000"/>
                          </a:solidFill>
                          <a:effectLst/>
                          <a:latin typeface="+mn-lt"/>
                        </a:rPr>
                        <a:t>1.2. АСВ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226</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226</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0980">
                <a:tc>
                  <a:txBody>
                    <a:bodyPr/>
                    <a:lstStyle/>
                    <a:p>
                      <a:pPr algn="l" fontAlgn="ctr"/>
                      <a:r>
                        <a:rPr lang="ru-RU" sz="900" b="0" i="0" u="none" strike="noStrike">
                          <a:solidFill>
                            <a:srgbClr val="000000"/>
                          </a:solidFill>
                          <a:effectLst/>
                          <a:latin typeface="+mn-lt"/>
                        </a:rPr>
                        <a:t>1.3. АБВ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290,0</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290,0</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l" fontAlgn="ctr"/>
                      <a:r>
                        <a:rPr lang="ru-RU" sz="900" b="0" i="0" u="none" strike="noStrike" dirty="0">
                          <a:solidFill>
                            <a:srgbClr val="000000"/>
                          </a:solidFill>
                          <a:effectLst/>
                          <a:latin typeface="+mn-lt"/>
                        </a:rPr>
                        <a:t>1.4. ГТ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403</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403</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5740">
                <a:tc>
                  <a:txBody>
                    <a:bodyPr/>
                    <a:lstStyle/>
                    <a:p>
                      <a:pPr algn="l" fontAlgn="ctr"/>
                      <a:r>
                        <a:rPr lang="ru-RU" sz="900" b="0" i="0" u="none" strike="noStrike" dirty="0">
                          <a:solidFill>
                            <a:srgbClr val="000000"/>
                          </a:solidFill>
                          <a:effectLst/>
                          <a:latin typeface="+mn-lt"/>
                        </a:rPr>
                        <a:t>1.5. 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90</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90</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4300">
                <a:tc>
                  <a:txBody>
                    <a:bodyPr/>
                    <a:lstStyle/>
                    <a:p>
                      <a:pPr algn="l" fontAlgn="ctr"/>
                      <a:r>
                        <a:rPr lang="ru-RU" sz="900" b="0" i="0" u="none" strike="noStrike">
                          <a:solidFill>
                            <a:srgbClr val="000000"/>
                          </a:solidFill>
                          <a:effectLst/>
                          <a:latin typeface="+mn-lt"/>
                        </a:rPr>
                        <a:t>1.6. СТ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25</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25</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7315">
                <a:tc>
                  <a:txBody>
                    <a:bodyPr/>
                    <a:lstStyle/>
                    <a:p>
                      <a:pPr algn="l" fontAlgn="ctr"/>
                      <a:r>
                        <a:rPr lang="ru-RU" sz="900" b="0" i="0" u="none" strike="noStrike">
                          <a:solidFill>
                            <a:srgbClr val="000000"/>
                          </a:solidFill>
                          <a:effectLst/>
                          <a:latin typeface="+mn-lt"/>
                        </a:rPr>
                        <a:t>2. Переоборудование автотранспортных средств, эксплуатируемых в республике, на использование ГМТ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l" fontAlgn="ctr"/>
                      <a:r>
                        <a:rPr lang="ru-RU" sz="900" b="0" i="0" u="none" strike="noStrike">
                          <a:solidFill>
                            <a:srgbClr val="000000"/>
                          </a:solidFill>
                          <a:effectLst/>
                          <a:latin typeface="+mn-lt"/>
                        </a:rPr>
                        <a:t>3. Строительство и ввод в эксплуатацию новых АГНКС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13</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13</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70">
                <a:tc>
                  <a:txBody>
                    <a:bodyPr/>
                    <a:lstStyle/>
                    <a:p>
                      <a:pPr algn="l" fontAlgn="ctr"/>
                      <a:r>
                        <a:rPr lang="ru-RU" sz="900" b="0" i="0" u="none" strike="noStrike">
                          <a:solidFill>
                            <a:srgbClr val="000000"/>
                          </a:solidFill>
                          <a:effectLst/>
                          <a:latin typeface="+mn-lt"/>
                        </a:rPr>
                        <a:t>4. Ввод в эксплуатацию ПАГЗ</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14</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14</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6690">
                <a:tc>
                  <a:txBody>
                    <a:bodyPr/>
                    <a:lstStyle/>
                    <a:p>
                      <a:pPr algn="l" fontAlgn="ctr"/>
                      <a:r>
                        <a:rPr lang="ru-RU" sz="900" b="0" i="0" u="none" strike="noStrike">
                          <a:solidFill>
                            <a:srgbClr val="000000"/>
                          </a:solidFill>
                          <a:effectLst/>
                          <a:latin typeface="+mn-lt"/>
                        </a:rPr>
                        <a:t>5. Организация подготовки и переподготовки кадров в области использования ГМТ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189</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189</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270">
                <a:tc>
                  <a:txBody>
                    <a:bodyPr/>
                    <a:lstStyle/>
                    <a:p>
                      <a:pPr algn="l" fontAlgn="ctr"/>
                      <a:r>
                        <a:rPr lang="ru-RU" sz="900" b="0" i="0" u="none" strike="noStrike">
                          <a:solidFill>
                            <a:srgbClr val="000000"/>
                          </a:solidFill>
                          <a:effectLst/>
                          <a:latin typeface="+mn-lt"/>
                        </a:rPr>
                        <a:t>Снижение выбросов автотранспортными средствами вредных (загрязняющих) веществ, тыс. тонн в год</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smtClean="0">
                          <a:solidFill>
                            <a:srgbClr val="000000"/>
                          </a:solidFill>
                          <a:effectLst/>
                          <a:latin typeface="+mn-lt"/>
                        </a:rPr>
                        <a:t>На 1,08</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На 0,9</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925">
                <a:tc>
                  <a:txBody>
                    <a:bodyPr/>
                    <a:lstStyle/>
                    <a:p>
                      <a:pPr algn="l" fontAlgn="ctr"/>
                      <a:r>
                        <a:rPr lang="ru-RU" sz="900" b="0" i="0" u="none" strike="noStrike" dirty="0">
                          <a:solidFill>
                            <a:srgbClr val="000000"/>
                          </a:solidFill>
                          <a:effectLst/>
                          <a:latin typeface="+mn-lt"/>
                        </a:rPr>
                        <a:t>Объем реализации КПГ с учетом эксплуатируемых АГНКС, </a:t>
                      </a:r>
                      <a:r>
                        <a:rPr lang="ru-RU" sz="900" b="0" i="0" u="none" strike="noStrike" dirty="0" err="1">
                          <a:solidFill>
                            <a:srgbClr val="000000"/>
                          </a:solidFill>
                          <a:effectLst/>
                          <a:latin typeface="+mn-lt"/>
                        </a:rPr>
                        <a:t>млн.куб</a:t>
                      </a:r>
                      <a:r>
                        <a:rPr lang="ru-RU" sz="900" b="0" i="0" u="none" strike="noStrike" dirty="0">
                          <a:solidFill>
                            <a:srgbClr val="000000"/>
                          </a:solidFill>
                          <a:effectLst/>
                          <a:latin typeface="+mn-lt"/>
                        </a:rPr>
                        <a:t>. метров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smtClean="0">
                          <a:solidFill>
                            <a:srgbClr val="000000"/>
                          </a:solidFill>
                          <a:effectLst/>
                          <a:latin typeface="+mn-lt"/>
                        </a:rPr>
                        <a:t>166,5</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mn-lt"/>
                        </a:rPr>
                        <a:t>209,7</a:t>
                      </a:r>
                      <a:endParaRPr lang="ru-RU" sz="800" b="0"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770621374"/>
              </p:ext>
            </p:extLst>
          </p:nvPr>
        </p:nvGraphicFramePr>
        <p:xfrm>
          <a:off x="542925" y="5687707"/>
          <a:ext cx="7810500" cy="507216"/>
        </p:xfrm>
        <a:graphic>
          <a:graphicData uri="http://schemas.openxmlformats.org/drawingml/2006/table">
            <a:tbl>
              <a:tblPr>
                <a:tableStyleId>{5C22544A-7EE6-4342-B048-85BDC9FD1C3A}</a:tableStyleId>
              </a:tblPr>
              <a:tblGrid>
                <a:gridCol w="7810500"/>
              </a:tblGrid>
              <a:tr h="196666">
                <a:tc>
                  <a:txBody>
                    <a:bodyPr/>
                    <a:lstStyle/>
                    <a:p>
                      <a:pPr algn="l" fontAlgn="ctr"/>
                      <a:r>
                        <a:rPr lang="ru-RU" sz="1000" b="1" i="1" u="none" strike="noStrike" dirty="0">
                          <a:solidFill>
                            <a:schemeClr val="accent1"/>
                          </a:solidFill>
                          <a:effectLst/>
                        </a:rPr>
                        <a:t>Ответственный исполнитель ГП: Министерство транспорта и дорожного хозяйства Республики </a:t>
                      </a:r>
                      <a:r>
                        <a:rPr lang="ru-RU" sz="1000" b="1" i="1" u="none" strike="noStrike" dirty="0" smtClean="0">
                          <a:solidFill>
                            <a:schemeClr val="accent1"/>
                          </a:solidFill>
                          <a:effectLst/>
                        </a:rPr>
                        <a:t>Татарстан</a:t>
                      </a:r>
                      <a:endParaRPr lang="ru-RU" sz="1000" b="1" i="1" u="none" strike="noStrike" dirty="0">
                        <a:solidFill>
                          <a:schemeClr val="accent1"/>
                        </a:solidFill>
                        <a:effectLst/>
                        <a:latin typeface="Times New Roman" panose="02020603050405020304" pitchFamily="18" charset="0"/>
                      </a:endParaRPr>
                    </a:p>
                  </a:txBody>
                  <a:tcPr marL="5750" marR="5750" marT="5750" marB="0" anchor="ctr">
                    <a:noFill/>
                  </a:tcPr>
                </a:tc>
              </a:tr>
              <a:tr h="264967">
                <a:tc>
                  <a:txBody>
                    <a:bodyPr/>
                    <a:lstStyle/>
                    <a:p>
                      <a:pPr algn="l" fontAlgn="ctr"/>
                      <a:r>
                        <a:rPr lang="ru-RU" sz="100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адресу: http://mindortrans.tatarstan.ru</a:t>
                      </a:r>
                      <a:endParaRPr lang="ru-RU" sz="1000" b="1" i="1" u="none" strike="noStrike" dirty="0">
                        <a:solidFill>
                          <a:schemeClr val="accent6"/>
                        </a:solidFill>
                        <a:effectLst/>
                        <a:latin typeface="Times New Roman" panose="02020603050405020304" pitchFamily="18" charset="0"/>
                      </a:endParaRPr>
                    </a:p>
                  </a:txBody>
                  <a:tcPr marL="5750" marR="5750" marT="5750" marB="0" anchor="ctr">
                    <a:noFill/>
                  </a:tcPr>
                </a:tc>
              </a:tr>
            </a:tbl>
          </a:graphicData>
        </a:graphic>
      </p:graphicFrame>
    </p:spTree>
    <p:extLst>
      <p:ext uri="{BB962C8B-B14F-4D97-AF65-F5344CB8AC3E}">
        <p14:creationId xmlns:p14="http://schemas.microsoft.com/office/powerpoint/2010/main" val="1356188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98742479"/>
              </p:ext>
            </p:extLst>
          </p:nvPr>
        </p:nvGraphicFramePr>
        <p:xfrm>
          <a:off x="628648" y="1276985"/>
          <a:ext cx="8342632" cy="609600"/>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spcAft>
                          <a:spcPts val="0"/>
                        </a:spcAft>
                      </a:pPr>
                      <a:r>
                        <a:rPr lang="ru-RU" sz="1400" b="1" dirty="0">
                          <a:effectLst/>
                        </a:rPr>
                        <a:t>Объем финансирования государственной программы (тыс</a:t>
                      </a:r>
                      <a:r>
                        <a:rPr lang="ru-RU" sz="1400" b="1" dirty="0" smtClean="0">
                          <a:effectLst/>
                        </a:rPr>
                        <a:t>. рублей</a:t>
                      </a:r>
                      <a:r>
                        <a:rPr lang="ru-RU" sz="1400" b="1" dirty="0">
                          <a:effectLst/>
                        </a:rPr>
                        <a:t>)</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(план)</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(факт)</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628">
                <a:tc vMerge="1">
                  <a:txBody>
                    <a:bodyPr/>
                    <a:lstStyle/>
                    <a:p>
                      <a:endParaRPr lang="ru-RU"/>
                    </a:p>
                  </a:txBody>
                  <a:tcPr/>
                </a:tc>
                <a:tc>
                  <a:txBody>
                    <a:bodyPr/>
                    <a:lstStyle/>
                    <a:p>
                      <a:pPr algn="ctr">
                        <a:spcAft>
                          <a:spcPts val="0"/>
                        </a:spcAft>
                      </a:pPr>
                      <a:r>
                        <a:rPr lang="ru-RU" sz="1200" b="1" dirty="0" smtClean="0">
                          <a:effectLst/>
                          <a:latin typeface="+mn-lt"/>
                          <a:ea typeface="Times New Roman" panose="02020603050405020304" pitchFamily="18" charset="0"/>
                        </a:rPr>
                        <a:t>617 706,9</a:t>
                      </a:r>
                      <a:endParaRPr lang="ru-RU" sz="1200" b="1" dirty="0">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effectLst/>
                          <a:latin typeface="+mn-lt"/>
                          <a:ea typeface="Times New Roman" panose="02020603050405020304" pitchFamily="18" charset="0"/>
                        </a:rPr>
                        <a:t>562 033,8</a:t>
                      </a:r>
                      <a:endParaRPr lang="ru-RU" sz="1200" b="1" dirty="0">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019955800"/>
              </p:ext>
            </p:extLst>
          </p:nvPr>
        </p:nvGraphicFramePr>
        <p:xfrm>
          <a:off x="628648" y="1957184"/>
          <a:ext cx="8342632" cy="2537662"/>
        </p:xfrm>
        <a:graphic>
          <a:graphicData uri="http://schemas.openxmlformats.org/drawingml/2006/table">
            <a:tbl>
              <a:tblPr firstRow="1" firstCol="1" bandRow="1">
                <a:tableStyleId>{5940675A-B579-460E-94D1-54222C63F5DA}</a:tableStyleId>
              </a:tblPr>
              <a:tblGrid>
                <a:gridCol w="6412232"/>
                <a:gridCol w="992883"/>
                <a:gridCol w="937517"/>
              </a:tblGrid>
              <a:tr h="256959">
                <a:tc>
                  <a:txBody>
                    <a:bodyPr/>
                    <a:lstStyle/>
                    <a:p>
                      <a:pPr algn="ctr" fontAlgn="ctr"/>
                      <a:r>
                        <a:rPr lang="ru-RU" sz="1200" b="1" u="none" strike="noStrike" dirty="0" smtClean="0">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год</a:t>
                      </a:r>
                      <a:br>
                        <a:rPr lang="ru-RU" sz="1200" b="1" dirty="0">
                          <a:effectLst/>
                        </a:rPr>
                      </a:br>
                      <a:r>
                        <a:rPr lang="ru-RU" sz="1200" b="1" dirty="0">
                          <a:effectLst/>
                        </a:rPr>
                        <a:t>(план)</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год</a:t>
                      </a:r>
                      <a:r>
                        <a:rPr lang="ru-RU" sz="1200" b="1" dirty="0">
                          <a:effectLst/>
                        </a:rPr>
                        <a:t/>
                      </a:r>
                      <a:br>
                        <a:rPr lang="ru-RU" sz="1200" b="1" dirty="0">
                          <a:effectLst/>
                        </a:rPr>
                      </a:br>
                      <a:r>
                        <a:rPr lang="ru-RU" sz="1200" b="1" dirty="0">
                          <a:effectLst/>
                        </a:rPr>
                        <a:t>(факт)</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62097">
                <a:tc>
                  <a:txBody>
                    <a:bodyPr/>
                    <a:lstStyle/>
                    <a:p>
                      <a:pPr>
                        <a:lnSpc>
                          <a:spcPct val="115000"/>
                        </a:lnSpc>
                        <a:spcAft>
                          <a:spcPts val="0"/>
                        </a:spcAft>
                      </a:pPr>
                      <a:r>
                        <a:rPr lang="ru-RU" sz="1000" dirty="0">
                          <a:solidFill>
                            <a:srgbClr val="000000"/>
                          </a:solidFill>
                          <a:effectLst/>
                          <a:latin typeface="+mn-lt"/>
                          <a:ea typeface="Times New Roman"/>
                          <a:cs typeface="Times New Roman"/>
                        </a:rPr>
                        <a:t>Доля проектов законов Республики Татарстан, предусмотренных планом законопроектной деятельности Кабинета Министров Республики Татарстан на соответствующий год, внесенных в Кабинет Министров Республики Татарстан в установленный срок, в общем числе проектов законов Республики Татарстан, предусмотренных Планом законопроектной деятельности Кабинета Министров на соответствующий </a:t>
                      </a:r>
                      <a:r>
                        <a:rPr lang="ru-RU" sz="1000" dirty="0" smtClean="0">
                          <a:solidFill>
                            <a:srgbClr val="000000"/>
                          </a:solidFill>
                          <a:effectLst/>
                          <a:latin typeface="+mn-lt"/>
                          <a:ea typeface="Times New Roman"/>
                          <a:cs typeface="Times New Roman"/>
                        </a:rPr>
                        <a:t>год, процентов</a:t>
                      </a:r>
                      <a:endParaRPr lang="ru-RU" sz="1000" dirty="0">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100</a:t>
                      </a:r>
                      <a:endParaRPr lang="ru-RU"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nSpc>
                          <a:spcPct val="115000"/>
                        </a:lnSpc>
                        <a:spcAft>
                          <a:spcPts val="0"/>
                        </a:spcAft>
                      </a:pPr>
                      <a:r>
                        <a:rPr lang="ru-RU" sz="1000" dirty="0">
                          <a:solidFill>
                            <a:srgbClr val="000000"/>
                          </a:solidFill>
                          <a:effectLst/>
                          <a:latin typeface="+mn-lt"/>
                          <a:ea typeface="Times New Roman"/>
                          <a:cs typeface="Times New Roman"/>
                        </a:rPr>
                        <a:t>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a:t>
                      </a:r>
                      <a:r>
                        <a:rPr lang="ru-RU" sz="1000" dirty="0" smtClean="0">
                          <a:solidFill>
                            <a:srgbClr val="000000"/>
                          </a:solidFill>
                          <a:effectLst/>
                          <a:latin typeface="+mn-lt"/>
                          <a:ea typeface="Times New Roman"/>
                          <a:cs typeface="Times New Roman"/>
                        </a:rPr>
                        <a:t>поручений, процентов</a:t>
                      </a:r>
                      <a:endParaRPr lang="ru-RU" sz="1000" dirty="0">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nSpc>
                          <a:spcPct val="115000"/>
                        </a:lnSpc>
                        <a:spcAft>
                          <a:spcPts val="0"/>
                        </a:spcAft>
                      </a:pPr>
                      <a:r>
                        <a:rPr lang="ru-RU" sz="1000" dirty="0">
                          <a:solidFill>
                            <a:srgbClr val="000000"/>
                          </a:solidFill>
                          <a:effectLst/>
                          <a:latin typeface="+mn-lt"/>
                          <a:ea typeface="Times New Roman"/>
                          <a:cs typeface="Times New Roman"/>
                        </a:rPr>
                        <a:t>Количество зданий, помещений судебных участков мировых судей, в которых произведены работы по текущему </a:t>
                      </a:r>
                      <a:r>
                        <a:rPr lang="ru-RU" sz="1000" dirty="0" smtClean="0">
                          <a:solidFill>
                            <a:srgbClr val="000000"/>
                          </a:solidFill>
                          <a:effectLst/>
                          <a:latin typeface="+mn-lt"/>
                          <a:ea typeface="Times New Roman"/>
                          <a:cs typeface="Times New Roman"/>
                        </a:rPr>
                        <a:t>ремонту, единиц</a:t>
                      </a:r>
                      <a:endParaRPr lang="ru-RU" sz="1000" dirty="0">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6</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4042">
                <a:tc>
                  <a:txBody>
                    <a:bodyPr/>
                    <a:lstStyle/>
                    <a:p>
                      <a:pPr>
                        <a:lnSpc>
                          <a:spcPct val="115000"/>
                        </a:lnSpc>
                        <a:spcAft>
                          <a:spcPts val="0"/>
                        </a:spcAft>
                      </a:pPr>
                      <a:r>
                        <a:rPr lang="ru-RU" sz="1000" dirty="0">
                          <a:solidFill>
                            <a:srgbClr val="000000"/>
                          </a:solidFill>
                          <a:effectLst/>
                          <a:latin typeface="+mn-lt"/>
                          <a:ea typeface="Times New Roman"/>
                          <a:cs typeface="Times New Roman"/>
                        </a:rPr>
                        <a:t>Выполнение заданного объема формирования Свода законов Республики </a:t>
                      </a:r>
                      <a:r>
                        <a:rPr lang="ru-RU" sz="1000" dirty="0" smtClean="0">
                          <a:solidFill>
                            <a:srgbClr val="000000"/>
                          </a:solidFill>
                          <a:effectLst/>
                          <a:latin typeface="+mn-lt"/>
                          <a:ea typeface="Times New Roman"/>
                          <a:cs typeface="Times New Roman"/>
                        </a:rPr>
                        <a:t>Татарстан, процентов</a:t>
                      </a:r>
                      <a:endParaRPr lang="ru-RU" sz="1000" dirty="0">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a:t>
                      </a:r>
                      <a:endParaRPr lang="ru-RU"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100</a:t>
                      </a:r>
                      <a:endParaRPr lang="ru-RU"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3397" y="710189"/>
            <a:ext cx="8342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4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kumimoji="0" lang="ru-RU" altLang="ru-RU"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повышение уровня правовой обеспеченности населения Республики Татарстан и создание оптимальных условий для независимого осуществления правосудия</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579116" y="131307"/>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23.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«Развитие юстиции 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2020 годы»</a:t>
            </a:r>
            <a:endParaRPr lang="ru-RU" altLang="ru-RU" sz="1400" b="1" dirty="0">
              <a:solidFill>
                <a:schemeClr val="tx1"/>
              </a:solidFill>
              <a:latin typeface="Arial" panose="020B0604020202020204" pitchFamily="34" charset="0"/>
              <a:ea typeface="Calibri" panose="020F050202020403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655686963"/>
              </p:ext>
            </p:extLst>
          </p:nvPr>
        </p:nvGraphicFramePr>
        <p:xfrm>
          <a:off x="542925" y="5687707"/>
          <a:ext cx="7810500" cy="507216"/>
        </p:xfrm>
        <a:graphic>
          <a:graphicData uri="http://schemas.openxmlformats.org/drawingml/2006/table">
            <a:tbl>
              <a:tblPr>
                <a:tableStyleId>{5C22544A-7EE6-4342-B048-85BDC9FD1C3A}</a:tableStyleId>
              </a:tblPr>
              <a:tblGrid>
                <a:gridCol w="7810500"/>
              </a:tblGrid>
              <a:tr h="196666">
                <a:tc>
                  <a:txBody>
                    <a:bodyPr/>
                    <a:lstStyle/>
                    <a:p>
                      <a:pPr algn="l" fontAlgn="ctr"/>
                      <a:r>
                        <a:rPr lang="ru-RU" sz="1000" b="1" i="1" u="none" strike="noStrike" dirty="0">
                          <a:solidFill>
                            <a:schemeClr val="accent1"/>
                          </a:solidFill>
                          <a:effectLst/>
                        </a:rPr>
                        <a:t>Ответственный исполнитель ГП: Министерство </a:t>
                      </a:r>
                      <a:r>
                        <a:rPr lang="ru-RU" sz="1000" b="1" i="1" u="none" strike="noStrike" dirty="0" smtClean="0">
                          <a:solidFill>
                            <a:schemeClr val="accent1"/>
                          </a:solidFill>
                          <a:effectLst/>
                        </a:rPr>
                        <a:t>юстиции Республики Татарстан</a:t>
                      </a:r>
                      <a:endParaRPr lang="ru-RU" sz="1000" b="1" i="1" u="none" strike="noStrike" dirty="0">
                        <a:solidFill>
                          <a:schemeClr val="accent1"/>
                        </a:solidFill>
                        <a:effectLst/>
                        <a:latin typeface="Times New Roman" panose="02020603050405020304" pitchFamily="18" charset="0"/>
                      </a:endParaRPr>
                    </a:p>
                  </a:txBody>
                  <a:tcPr marL="5750" marR="5750" marT="5750" marB="0" anchor="ctr">
                    <a:noFill/>
                  </a:tcPr>
                </a:tc>
              </a:tr>
              <a:tr h="264967">
                <a:tc>
                  <a:txBody>
                    <a:bodyPr/>
                    <a:lstStyle/>
                    <a:p>
                      <a:pPr algn="l" fontAlgn="ctr"/>
                      <a:r>
                        <a:rPr lang="ru-RU" sz="1000" b="1" i="1" u="none" strike="noStrike" dirty="0">
                          <a:solidFill>
                            <a:schemeClr val="accent6"/>
                          </a:solidFill>
                          <a:effectLst/>
                        </a:rPr>
                        <a:t>Официальный сайт, на котором размещена государственная программа и отчеты о ходе ее реализации, находится по </a:t>
                      </a:r>
                      <a:r>
                        <a:rPr lang="ru-RU" sz="1000" b="1" i="1" u="none" strike="noStrike" dirty="0" smtClean="0">
                          <a:solidFill>
                            <a:schemeClr val="accent6"/>
                          </a:solidFill>
                          <a:effectLst/>
                        </a:rPr>
                        <a:t>адресу: http://</a:t>
                      </a:r>
                      <a:r>
                        <a:rPr lang="en-US" sz="1000" b="1" i="1" u="none" strike="noStrike" kern="1200" dirty="0" smtClean="0">
                          <a:solidFill>
                            <a:schemeClr val="accent6"/>
                          </a:solidFill>
                          <a:effectLst/>
                          <a:latin typeface="+mn-lt"/>
                          <a:ea typeface="+mn-ea"/>
                          <a:cs typeface="+mn-cs"/>
                        </a:rPr>
                        <a:t>minjust.tatarstan.ru</a:t>
                      </a:r>
                      <a:endParaRPr lang="ru-RU" sz="1000" b="1" i="1" u="none" strike="noStrike" kern="1200" dirty="0">
                        <a:solidFill>
                          <a:schemeClr val="accent6"/>
                        </a:solidFill>
                        <a:effectLst/>
                        <a:latin typeface="+mn-lt"/>
                        <a:ea typeface="+mn-ea"/>
                        <a:cs typeface="+mn-cs"/>
                      </a:endParaRPr>
                    </a:p>
                  </a:txBody>
                  <a:tcPr marL="5750" marR="5750" marT="5750" marB="0" anchor="ctr">
                    <a:noFill/>
                  </a:tcPr>
                </a:tc>
              </a:tr>
            </a:tbl>
          </a:graphicData>
        </a:graphic>
      </p:graphicFrame>
    </p:spTree>
    <p:extLst>
      <p:ext uri="{BB962C8B-B14F-4D97-AF65-F5344CB8AC3E}">
        <p14:creationId xmlns:p14="http://schemas.microsoft.com/office/powerpoint/2010/main" val="34202085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944257819"/>
              </p:ext>
            </p:extLst>
          </p:nvPr>
        </p:nvGraphicFramePr>
        <p:xfrm>
          <a:off x="628648" y="1589075"/>
          <a:ext cx="8342632" cy="609600"/>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spcAft>
                          <a:spcPts val="0"/>
                        </a:spcAft>
                      </a:pPr>
                      <a:r>
                        <a:rPr lang="ru-RU" sz="1400" b="1" dirty="0">
                          <a:effectLst/>
                        </a:rPr>
                        <a:t>Объем финансирования государственной программы (тыс</a:t>
                      </a:r>
                      <a:r>
                        <a:rPr lang="ru-RU" sz="1400" b="1" dirty="0" smtClean="0">
                          <a:effectLst/>
                        </a:rPr>
                        <a:t>. рублей</a:t>
                      </a:r>
                      <a:r>
                        <a:rPr lang="ru-RU" sz="1400" b="1" dirty="0">
                          <a:effectLst/>
                        </a:rPr>
                        <a:t>)</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(план)</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(факт)</a:t>
                      </a:r>
                      <a:endParaRPr lang="ru-RU" sz="14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628">
                <a:tc vMerge="1">
                  <a:txBody>
                    <a:bodyPr/>
                    <a:lstStyle/>
                    <a:p>
                      <a:endParaRPr lang="ru-RU"/>
                    </a:p>
                  </a:txBody>
                  <a:tcPr/>
                </a:tc>
                <a:tc>
                  <a:txBody>
                    <a:bodyPr/>
                    <a:lstStyle/>
                    <a:p>
                      <a:pPr algn="ctr">
                        <a:spcAft>
                          <a:spcPts val="0"/>
                        </a:spcAft>
                      </a:pPr>
                      <a:r>
                        <a:rPr lang="ru-RU" sz="1200" b="1" dirty="0" smtClean="0">
                          <a:effectLst/>
                          <a:latin typeface="+mn-lt"/>
                          <a:ea typeface="Times New Roman" panose="02020603050405020304" pitchFamily="18" charset="0"/>
                        </a:rPr>
                        <a:t>8</a:t>
                      </a:r>
                      <a:r>
                        <a:rPr lang="ru-RU" sz="1200" b="1" baseline="0" dirty="0" smtClean="0">
                          <a:effectLst/>
                          <a:latin typeface="+mn-lt"/>
                          <a:ea typeface="Times New Roman" panose="02020603050405020304" pitchFamily="18" charset="0"/>
                        </a:rPr>
                        <a:t> 607,4</a:t>
                      </a:r>
                      <a:endParaRPr lang="ru-RU" sz="1200" b="1" dirty="0">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effectLst/>
                          <a:latin typeface="+mn-lt"/>
                          <a:ea typeface="Times New Roman" panose="02020603050405020304" pitchFamily="18" charset="0"/>
                        </a:rPr>
                        <a:t>8 607,4</a:t>
                      </a:r>
                      <a:endParaRPr lang="ru-RU" sz="1200" b="1" dirty="0">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680087583"/>
              </p:ext>
            </p:extLst>
          </p:nvPr>
        </p:nvGraphicFramePr>
        <p:xfrm>
          <a:off x="628649" y="2231504"/>
          <a:ext cx="8342632" cy="3927361"/>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200" b="1" u="none" strike="noStrike" dirty="0" smtClean="0">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год</a:t>
                      </a:r>
                      <a:br>
                        <a:rPr lang="ru-RU" sz="1200" b="1" dirty="0">
                          <a:effectLst/>
                        </a:rPr>
                      </a:br>
                      <a:r>
                        <a:rPr lang="ru-RU" sz="1200" b="1" dirty="0">
                          <a:effectLst/>
                        </a:rPr>
                        <a:t>(план)</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год</a:t>
                      </a:r>
                      <a:r>
                        <a:rPr lang="ru-RU" sz="1200" b="1" dirty="0">
                          <a:effectLst/>
                        </a:rPr>
                        <a:t/>
                      </a:r>
                      <a:br>
                        <a:rPr lang="ru-RU" sz="1200" b="1" dirty="0">
                          <a:effectLst/>
                        </a:rPr>
                      </a:br>
                      <a:r>
                        <a:rPr lang="ru-RU" sz="1200" b="1" dirty="0">
                          <a:effectLst/>
                        </a:rPr>
                        <a:t>(факт)</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l" fontAlgn="ctr"/>
                      <a:r>
                        <a:rPr lang="ru-RU" sz="800" b="0" i="0" u="none" strike="noStrike" dirty="0">
                          <a:solidFill>
                            <a:srgbClr val="000000"/>
                          </a:solidFill>
                          <a:effectLst/>
                          <a:latin typeface="+mn-lt"/>
                        </a:rPr>
                        <a:t>энергоемкость валового регионального продукта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ru-RU" sz="8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2573">
                <a:tc>
                  <a:txBody>
                    <a:bodyPr/>
                    <a:lstStyle/>
                    <a:p>
                      <a:pPr algn="l" fontAlgn="ctr"/>
                      <a:r>
                        <a:rPr lang="ru-RU" sz="800" b="0" i="0" u="none" strike="noStrike" dirty="0">
                          <a:solidFill>
                            <a:srgbClr val="000000"/>
                          </a:solidFill>
                          <a:effectLst/>
                          <a:latin typeface="+mn-lt"/>
                        </a:rPr>
                        <a:t>для фактических условий, </a:t>
                      </a:r>
                      <a:r>
                        <a:rPr lang="ru-RU" sz="800" b="0" i="0" u="none" strike="noStrike" dirty="0" err="1">
                          <a:solidFill>
                            <a:srgbClr val="000000"/>
                          </a:solidFill>
                          <a:effectLst/>
                          <a:latin typeface="+mn-lt"/>
                        </a:rPr>
                        <a:t>т.у.т</a:t>
                      </a:r>
                      <a:r>
                        <a:rPr lang="ru-RU" sz="800" b="0" i="0" u="none" strike="noStrike" dirty="0">
                          <a:solidFill>
                            <a:srgbClr val="000000"/>
                          </a:solidFill>
                          <a:effectLst/>
                          <a:latin typeface="+mn-lt"/>
                        </a:rPr>
                        <a:t>./млн.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8,89</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8,89</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387">
                <a:tc>
                  <a:txBody>
                    <a:bodyPr/>
                    <a:lstStyle/>
                    <a:p>
                      <a:pPr algn="l" fontAlgn="ctr"/>
                      <a:r>
                        <a:rPr lang="ru-RU" sz="800" b="0" i="0" u="none" strike="noStrike" dirty="0">
                          <a:solidFill>
                            <a:srgbClr val="000000"/>
                          </a:solidFill>
                          <a:effectLst/>
                          <a:latin typeface="+mn-lt"/>
                        </a:rPr>
                        <a:t>для сопоставимых условий, </a:t>
                      </a:r>
                      <a:r>
                        <a:rPr lang="ru-RU" sz="800" b="0" i="0" u="none" strike="noStrike" dirty="0" err="1">
                          <a:solidFill>
                            <a:srgbClr val="000000"/>
                          </a:solidFill>
                          <a:effectLst/>
                          <a:latin typeface="+mn-lt"/>
                        </a:rPr>
                        <a:t>т.у.т</a:t>
                      </a:r>
                      <a:r>
                        <a:rPr lang="ru-RU" sz="800" b="0" i="0" u="none" strike="noStrike" dirty="0">
                          <a:solidFill>
                            <a:srgbClr val="000000"/>
                          </a:solidFill>
                          <a:effectLst/>
                          <a:latin typeface="+mn-lt"/>
                        </a:rPr>
                        <a:t>./млн.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18,45</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18,45</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1940">
                <a:tc>
                  <a:txBody>
                    <a:bodyPr/>
                    <a:lstStyle/>
                    <a:p>
                      <a:pPr algn="l" fontAlgn="ctr"/>
                      <a:r>
                        <a:rPr lang="ru-RU" sz="800" b="0" i="0" u="none" strike="noStrike" dirty="0">
                          <a:solidFill>
                            <a:srgbClr val="000000"/>
                          </a:solidFill>
                          <a:effectLst/>
                          <a:latin typeface="+mn-lt"/>
                        </a:rPr>
                        <a:t>отношение расходов консолидированного бюджета Республики Татарстан на приобретение энергетических ресурсов к объему валового регионального продукта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0,43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0,43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3400">
                <a:tc>
                  <a:txBody>
                    <a:bodyPr/>
                    <a:lstStyle/>
                    <a:p>
                      <a:pPr algn="l" fontAlgn="ctr"/>
                      <a:r>
                        <a:rPr lang="ru-RU" sz="800" b="0" i="0" u="none" strike="noStrike" dirty="0">
                          <a:solidFill>
                            <a:srgbClr val="000000"/>
                          </a:solidFill>
                          <a:effectLst/>
                          <a:latin typeface="+mn-lt"/>
                        </a:rPr>
                        <a:t>доля объема энергетических ресурсов, производимых с использованием возобновляемых источников энергии и (или) вторичных энергетических ресурсов, в общем объеме энергетических ресурсов, производимых на территории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5795">
                <a:tc>
                  <a:txBody>
                    <a:bodyPr/>
                    <a:lstStyle/>
                    <a:p>
                      <a:pPr algn="l" fontAlgn="ctr"/>
                      <a:r>
                        <a:rPr lang="ru-RU" sz="800" b="0" i="0" u="none" strike="noStrike" dirty="0">
                          <a:solidFill>
                            <a:srgbClr val="000000"/>
                          </a:solidFill>
                          <a:effectLst/>
                          <a:latin typeface="+mn-lt"/>
                        </a:rPr>
                        <a:t>доля объема производства электрической энергии генерирующими объектами, функционирующими на основе использования возобновляемых источников энергии, в совокупном объеме производства электрической энергии на территории Республики Татарстан (без учета гидроэлектростанций установленной мощностью свыше 25 МВт),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2930">
                <a:tc>
                  <a:txBody>
                    <a:bodyPr/>
                    <a:lstStyle/>
                    <a:p>
                      <a:pPr algn="l" fontAlgn="ctr"/>
                      <a:r>
                        <a:rPr lang="ru-RU" sz="800" b="0" i="0" u="none" strike="noStrike" dirty="0">
                          <a:solidFill>
                            <a:srgbClr val="000000"/>
                          </a:solidFill>
                          <a:effectLst/>
                          <a:latin typeface="+mn-lt"/>
                        </a:rPr>
                        <a:t>ввод мощностей генерирующих объектов, функционирующих на основе использования возобновляемых источников энергии, на территории Республики Татарстан (без учета гидроэлектростанций установленной мощностью свыше 25 МВт), МВт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2890">
                <a:tc>
                  <a:txBody>
                    <a:bodyPr/>
                    <a:lstStyle/>
                    <a:p>
                      <a:pPr algn="l" fontAlgn="ctr"/>
                      <a:r>
                        <a:rPr lang="ru-RU" sz="800" b="0" i="0" u="none" strike="noStrike">
                          <a:solidFill>
                            <a:srgbClr val="000000"/>
                          </a:solidFill>
                          <a:effectLst/>
                          <a:latin typeface="+mn-lt"/>
                        </a:rPr>
                        <a:t>удельный расход электрической энергии на снабжение органов государственной власти Республики Татарстан и государственных учреждений Республики Татарстан (в расчете на 1 кв. метр общей площади), кВт-ч/кв. метр</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50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50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8605">
                <a:tc>
                  <a:txBody>
                    <a:bodyPr/>
                    <a:lstStyle/>
                    <a:p>
                      <a:pPr algn="l" fontAlgn="ctr"/>
                      <a:r>
                        <a:rPr lang="ru-RU" sz="800" b="0" i="0" u="none" strike="noStrike" dirty="0">
                          <a:solidFill>
                            <a:srgbClr val="000000"/>
                          </a:solidFill>
                          <a:effectLst/>
                          <a:latin typeface="+mn-lt"/>
                        </a:rPr>
                        <a:t>удельный расход тепловой энергии на снабжение органов государственной власти Республики Татарстан и государственных учреждений Республики Татарстан (в расчете на 1 кв. метр общей площади), Гкал/</a:t>
                      </a:r>
                      <a:r>
                        <a:rPr lang="ru-RU" sz="800" b="0" i="0" u="none" strike="noStrike" dirty="0" err="1">
                          <a:solidFill>
                            <a:srgbClr val="000000"/>
                          </a:solidFill>
                          <a:effectLst/>
                          <a:latin typeface="+mn-lt"/>
                        </a:rPr>
                        <a:t>кв.метр</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0,15</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0,15</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74320">
                <a:tc>
                  <a:txBody>
                    <a:bodyPr/>
                    <a:lstStyle/>
                    <a:p>
                      <a:pPr algn="l" fontAlgn="ctr"/>
                      <a:r>
                        <a:rPr lang="ru-RU" sz="800" b="0" i="0" u="none" strike="noStrike" dirty="0">
                          <a:solidFill>
                            <a:srgbClr val="000000"/>
                          </a:solidFill>
                          <a:effectLst/>
                          <a:latin typeface="+mn-lt"/>
                        </a:rPr>
                        <a:t>удельный расход холодной воды на снабжение органов государственной власти Республики Татарстан и государственных учреждений Республики Татарстан (в расчете на человека), куб. метров/человека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38</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38</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0035">
                <a:tc>
                  <a:txBody>
                    <a:bodyPr/>
                    <a:lstStyle/>
                    <a:p>
                      <a:pPr algn="l" fontAlgn="ctr"/>
                      <a:r>
                        <a:rPr lang="ru-RU" sz="800" b="0" i="0" u="none" strike="noStrike" dirty="0">
                          <a:solidFill>
                            <a:srgbClr val="000000"/>
                          </a:solidFill>
                          <a:effectLst/>
                          <a:latin typeface="+mn-lt"/>
                        </a:rPr>
                        <a:t>удельный расход горячей воды на снабжение органов государственной власти Республики Татарстан и государственных учреждений Республики Татарстан (в расчете на человека), куб. метров/человека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8,24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8,24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l" fontAlgn="ctr"/>
                      <a:r>
                        <a:rPr lang="ru-RU" sz="800" b="0" i="0" u="none" strike="noStrike" dirty="0">
                          <a:solidFill>
                            <a:srgbClr val="000000"/>
                          </a:solidFill>
                          <a:effectLst/>
                          <a:latin typeface="+mn-lt"/>
                        </a:rPr>
                        <a:t>удельный расход природного газа на снабжение органов государственной власти Республики Татарстан и государственных учреждений Республики Татарстан (в расчете на человека), куб. метров/человека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170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170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l" fontAlgn="ctr"/>
                      <a:r>
                        <a:rPr lang="ru-RU" sz="800" b="0" i="0" u="none" strike="noStrike" dirty="0">
                          <a:solidFill>
                            <a:srgbClr val="000000"/>
                          </a:solidFill>
                          <a:effectLst/>
                          <a:latin typeface="+mn-lt"/>
                        </a:rPr>
                        <a:t>удельный расход природного газа на снабжение органов государственной власти Республики Татарстан и государственных учреждений Республики Татарстан (в расчете на 1 кв. метр общей площади), куб. метров/кв. метр</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4,8</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4,8</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4042">
                <a:tc>
                  <a:txBody>
                    <a:bodyPr/>
                    <a:lstStyle/>
                    <a:p>
                      <a:pPr algn="l" fontAlgn="ctr"/>
                      <a:r>
                        <a:rPr lang="ru-RU" sz="800" b="0" i="0" u="none" strike="noStrike" dirty="0">
                          <a:solidFill>
                            <a:srgbClr val="000000"/>
                          </a:solidFill>
                          <a:effectLst/>
                          <a:latin typeface="+mn-lt"/>
                        </a:rPr>
                        <a:t>количество </a:t>
                      </a:r>
                      <a:r>
                        <a:rPr lang="ru-RU" sz="800" b="0" i="0" u="none" strike="noStrike" dirty="0" err="1">
                          <a:solidFill>
                            <a:srgbClr val="000000"/>
                          </a:solidFill>
                          <a:effectLst/>
                          <a:latin typeface="+mn-lt"/>
                        </a:rPr>
                        <a:t>энергосервисных</a:t>
                      </a:r>
                      <a:r>
                        <a:rPr lang="ru-RU" sz="800" b="0" i="0" u="none" strike="noStrike" dirty="0">
                          <a:solidFill>
                            <a:srgbClr val="000000"/>
                          </a:solidFill>
                          <a:effectLst/>
                          <a:latin typeface="+mn-lt"/>
                        </a:rPr>
                        <a:t> договоров (контрактов), заключенных органами государственной власти Республики Татарстан и государственными учреждениями Республики Татарстан,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2</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2</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628648" y="911967"/>
            <a:ext cx="83426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4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ru-RU" altLang="ru-RU" sz="1200" dirty="0" smtClean="0">
                <a:ea typeface="Calibri" panose="020F0502020204030204" pitchFamily="34" charset="0"/>
              </a:rPr>
              <a:t>формирование </a:t>
            </a:r>
            <a:r>
              <a:rPr lang="ru-RU" altLang="ru-RU" sz="1200" dirty="0">
                <a:ea typeface="Calibri" panose="020F0502020204030204" pitchFamily="34" charset="0"/>
              </a:rPr>
              <a:t>эффективной системы управления энергосбережением и повышение энергетической эффективности в Республике </a:t>
            </a:r>
            <a:r>
              <a:rPr lang="ru-RU" altLang="ru-RU" sz="1200" dirty="0" smtClean="0">
                <a:ea typeface="Calibri" panose="020F0502020204030204" pitchFamily="34" charset="0"/>
              </a:rPr>
              <a:t>Татарстан </a:t>
            </a:r>
            <a:r>
              <a:rPr lang="ru-RU" altLang="ru-RU" sz="1200" dirty="0">
                <a:ea typeface="Calibri" panose="020F0502020204030204" pitchFamily="34" charset="0"/>
              </a:rPr>
              <a:t>при неуклонном повышении качества жизни, </a:t>
            </a:r>
            <a:r>
              <a:rPr lang="ru-RU" altLang="ru-RU" sz="1200" dirty="0" smtClean="0">
                <a:ea typeface="Calibri" panose="020F0502020204030204" pitchFamily="34" charset="0"/>
              </a:rPr>
              <a:t>конкурентоспособности  выпускаемой </a:t>
            </a:r>
            <a:r>
              <a:rPr lang="ru-RU" altLang="ru-RU" sz="1200" dirty="0">
                <a:ea typeface="Calibri" panose="020F0502020204030204" pitchFamily="34" charset="0"/>
              </a:rPr>
              <a:t>продукции</a:t>
            </a:r>
            <a:endParaRPr kumimoji="0" lang="ru-RU" altLang="ru-RU" sz="1200" b="0" i="0" u="none" strike="noStrike" cap="none" normalizeH="0" baseline="0" dirty="0" smtClean="0">
              <a:ln>
                <a:noFill/>
              </a:ln>
              <a:solidFill>
                <a:schemeClr val="tx1"/>
              </a:solidFill>
              <a:effectLst/>
            </a:endParaRPr>
          </a:p>
        </p:txBody>
      </p:sp>
      <p:sp>
        <p:nvSpPr>
          <p:cNvPr id="7" name="Скругленный прямоугольник 6"/>
          <p:cNvSpPr/>
          <p:nvPr/>
        </p:nvSpPr>
        <p:spPr>
          <a:xfrm>
            <a:off x="628648" y="9472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24.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«Энергосбережение и повышение энергетической эффективности </a:t>
            </a:r>
            <a:r>
              <a:rPr lang="ru-RU" altLang="ru-RU" sz="1400" b="1" dirty="0">
                <a:solidFill>
                  <a:schemeClr val="tx1"/>
                </a:solidFill>
                <a:latin typeface="Arial" panose="020B0604020202020204" pitchFamily="34" charset="0"/>
                <a:ea typeface="Calibri" panose="020F0502020204030204" pitchFamily="34" charset="0"/>
              </a:rPr>
              <a:t>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2020 годы»</a:t>
            </a:r>
            <a:endParaRPr lang="ru-RU" altLang="ru-RU" sz="1400" b="1" dirty="0">
              <a:solidFill>
                <a:schemeClr val="tx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2029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84991835"/>
              </p:ext>
            </p:extLst>
          </p:nvPr>
        </p:nvGraphicFramePr>
        <p:xfrm>
          <a:off x="628648" y="1019924"/>
          <a:ext cx="8342632" cy="3837826"/>
        </p:xfrm>
        <a:graphic>
          <a:graphicData uri="http://schemas.openxmlformats.org/drawingml/2006/table">
            <a:tbl>
              <a:tblPr firstRow="1" firstCol="1" bandRow="1">
                <a:tableStyleId>{5940675A-B579-460E-94D1-54222C63F5DA}</a:tableStyleId>
              </a:tblPr>
              <a:tblGrid>
                <a:gridCol w="6412232"/>
                <a:gridCol w="992883"/>
                <a:gridCol w="937517"/>
              </a:tblGrid>
              <a:tr h="256959">
                <a:tc>
                  <a:txBody>
                    <a:bodyPr/>
                    <a:lstStyle/>
                    <a:p>
                      <a:pPr algn="ctr" fontAlgn="ctr"/>
                      <a:r>
                        <a:rPr lang="ru-RU" sz="1200" b="1" u="none" strike="noStrike" dirty="0" smtClean="0">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a:t>
                      </a:r>
                      <a:r>
                        <a:rPr lang="ru-RU" sz="1200" b="1" dirty="0">
                          <a:effectLst/>
                        </a:rPr>
                        <a:t>год</a:t>
                      </a:r>
                      <a:br>
                        <a:rPr lang="ru-RU" sz="1200" b="1" dirty="0">
                          <a:effectLst/>
                        </a:rPr>
                      </a:br>
                      <a:r>
                        <a:rPr lang="ru-RU" sz="1200" b="1" dirty="0">
                          <a:effectLst/>
                        </a:rPr>
                        <a:t>(план)</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rPr>
                        <a:t>2017 год</a:t>
                      </a:r>
                      <a:r>
                        <a:rPr lang="ru-RU" sz="1200" b="1" dirty="0">
                          <a:effectLst/>
                        </a:rPr>
                        <a:t/>
                      </a:r>
                      <a:br>
                        <a:rPr lang="ru-RU" sz="1200" b="1" dirty="0">
                          <a:effectLst/>
                        </a:rPr>
                      </a:br>
                      <a:r>
                        <a:rPr lang="ru-RU" sz="1200" b="1" dirty="0">
                          <a:effectLst/>
                        </a:rPr>
                        <a:t>(факт)</a:t>
                      </a:r>
                      <a:endParaRPr lang="ru-RU" sz="1100" b="1" dirty="0">
                        <a:effectLst/>
                        <a:latin typeface="Times New Roman" panose="02020603050405020304" pitchFamily="18" charset="0"/>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l" fontAlgn="ctr"/>
                      <a:r>
                        <a:rPr lang="ru-RU" sz="900" b="0" i="0" u="none" strike="noStrike" dirty="0">
                          <a:solidFill>
                            <a:srgbClr val="000000"/>
                          </a:solidFill>
                          <a:effectLst/>
                          <a:latin typeface="+mn-lt"/>
                        </a:rPr>
                        <a:t>удельный расход топлива на выработку электрической энергии тепловыми электростанциями, г/кВт-ч</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314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314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2573">
                <a:tc>
                  <a:txBody>
                    <a:bodyPr/>
                    <a:lstStyle/>
                    <a:p>
                      <a:pPr algn="l" fontAlgn="ctr"/>
                      <a:r>
                        <a:rPr lang="ru-RU" sz="900" b="0" i="0" u="none" strike="noStrike">
                          <a:solidFill>
                            <a:srgbClr val="000000"/>
                          </a:solidFill>
                          <a:effectLst/>
                          <a:latin typeface="+mn-lt"/>
                        </a:rPr>
                        <a:t>удельный расход топлива на выработку тепловой энергии тепловыми электростанциями, кг/Гкал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144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144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387">
                <a:tc>
                  <a:txBody>
                    <a:bodyPr/>
                    <a:lstStyle/>
                    <a:p>
                      <a:pPr algn="l" fontAlgn="ctr"/>
                      <a:r>
                        <a:rPr lang="ru-RU" sz="900" b="0" i="0" u="none" strike="noStrike">
                          <a:solidFill>
                            <a:srgbClr val="000000"/>
                          </a:solidFill>
                          <a:effectLst/>
                          <a:latin typeface="+mn-lt"/>
                        </a:rPr>
                        <a:t>доля государственных учреждений, финансируемых за счет средств бюджета Республики Татарстан, в общем объеме государственных учреждений, в отношении которых проведено обязательное энергетическое обследование,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1940">
                <a:tc>
                  <a:txBody>
                    <a:bodyPr/>
                    <a:lstStyle/>
                    <a:p>
                      <a:pPr algn="l" fontAlgn="ctr"/>
                      <a:r>
                        <a:rPr lang="ru-RU" sz="900" b="0" i="0" u="none" strike="noStrike">
                          <a:solidFill>
                            <a:srgbClr val="000000"/>
                          </a:solidFill>
                          <a:effectLst/>
                          <a:latin typeface="+mn-lt"/>
                        </a:rPr>
                        <a:t>количество проведенных экспертиз программ энергосбережения и повышения энергетической эффективности, регулируемых организаций Республики Татарстан на соответствие требованиям законодательства,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3667">
                <a:tc>
                  <a:txBody>
                    <a:bodyPr/>
                    <a:lstStyle/>
                    <a:p>
                      <a:pPr algn="l" fontAlgn="ctr"/>
                      <a:r>
                        <a:rPr lang="ru-RU" sz="900" b="0" i="0" u="none" strike="noStrike">
                          <a:solidFill>
                            <a:srgbClr val="000000"/>
                          </a:solidFill>
                          <a:effectLst/>
                          <a:latin typeface="+mn-lt"/>
                        </a:rPr>
                        <a:t>количество отчетов о проведении научно-исследовательских работ в области энергосбережения и повышения энергетической эффективности,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6502">
                <a:tc>
                  <a:txBody>
                    <a:bodyPr/>
                    <a:lstStyle/>
                    <a:p>
                      <a:pPr algn="l" fontAlgn="ctr"/>
                      <a:r>
                        <a:rPr lang="ru-RU" sz="900" b="0" i="0" u="none" strike="noStrike" dirty="0">
                          <a:solidFill>
                            <a:srgbClr val="000000"/>
                          </a:solidFill>
                          <a:effectLst/>
                          <a:latin typeface="+mn-lt"/>
                        </a:rPr>
                        <a:t>доля потерь электрической энергии: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4780">
                <a:tc>
                  <a:txBody>
                    <a:bodyPr/>
                    <a:lstStyle/>
                    <a:p>
                      <a:pPr algn="l" fontAlgn="ctr"/>
                      <a:r>
                        <a:rPr lang="ru-RU" sz="900" b="0" i="0" u="none" strike="noStrike">
                          <a:solidFill>
                            <a:srgbClr val="000000"/>
                          </a:solidFill>
                          <a:effectLst/>
                          <a:latin typeface="+mn-lt"/>
                        </a:rPr>
                        <a:t>при ее передаче по сетям в общем объеме переданной электрической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7,06</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7,06</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6512">
                <a:tc>
                  <a:txBody>
                    <a:bodyPr/>
                    <a:lstStyle/>
                    <a:p>
                      <a:pPr algn="l" fontAlgn="ctr"/>
                      <a:r>
                        <a:rPr lang="ru-RU" sz="900" b="0" i="0" u="none" strike="noStrike" dirty="0">
                          <a:solidFill>
                            <a:srgbClr val="000000"/>
                          </a:solidFill>
                          <a:effectLst/>
                          <a:latin typeface="+mn-lt"/>
                        </a:rPr>
                        <a:t>при ее передаче по распределительным сетям в общем объеме переданной электрической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8,56</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8,56</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8605">
                <a:tc>
                  <a:txBody>
                    <a:bodyPr/>
                    <a:lstStyle/>
                    <a:p>
                      <a:pPr algn="l" fontAlgn="ctr"/>
                      <a:r>
                        <a:rPr lang="ru-RU" sz="900" b="0" i="0" u="none" strike="noStrike">
                          <a:solidFill>
                            <a:srgbClr val="000000"/>
                          </a:solidFill>
                          <a:effectLst/>
                          <a:latin typeface="+mn-lt"/>
                        </a:rPr>
                        <a:t>удельный расход электрической энергии, используемой при передаче тепловой энергии в системах теплоснабжения, кВт-ч/Гкал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14,4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14,4</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3182">
                <a:tc>
                  <a:txBody>
                    <a:bodyPr/>
                    <a:lstStyle/>
                    <a:p>
                      <a:pPr algn="l" fontAlgn="ctr"/>
                      <a:r>
                        <a:rPr lang="ru-RU" sz="900" b="0" i="0" u="none" strike="noStrike">
                          <a:solidFill>
                            <a:srgbClr val="000000"/>
                          </a:solidFill>
                          <a:effectLst/>
                          <a:latin typeface="+mn-lt"/>
                        </a:rPr>
                        <a:t>доля потерь тепловой энергии при ее передаче в общем объеме переданной тепловой энергии,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12,9</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12,9</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80035">
                <a:tc>
                  <a:txBody>
                    <a:bodyPr/>
                    <a:lstStyle/>
                    <a:p>
                      <a:pPr algn="l" fontAlgn="ctr"/>
                      <a:r>
                        <a:rPr lang="ru-RU" sz="900" b="0" i="0" u="none" strike="noStrike">
                          <a:solidFill>
                            <a:srgbClr val="000000"/>
                          </a:solidFill>
                          <a:effectLst/>
                          <a:latin typeface="+mn-lt"/>
                        </a:rPr>
                        <a:t>количество государственных и муниципальных служащих Республики Татарстан, прошедших повышение квалификации в области энергосбережения и повышения энергетической эффективности,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500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500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l" fontAlgn="ctr"/>
                      <a:r>
                        <a:rPr lang="ru-RU" sz="900" b="0" i="0" u="none" strike="noStrike">
                          <a:solidFill>
                            <a:srgbClr val="000000"/>
                          </a:solidFill>
                          <a:effectLst/>
                          <a:latin typeface="+mn-lt"/>
                        </a:rPr>
                        <a:t>количество участников и посетителей программных мероприятий симпозиума и выставки в области энергосбережения и повышения энергетической эффективности,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8 000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8 000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l" fontAlgn="ctr"/>
                      <a:r>
                        <a:rPr lang="ru-RU" sz="900" b="0" i="0" u="none" strike="noStrike">
                          <a:solidFill>
                            <a:srgbClr val="000000"/>
                          </a:solidFill>
                          <a:effectLst/>
                          <a:latin typeface="+mn-lt"/>
                        </a:rPr>
                        <a:t>доля органов государственной власти и государственных учреждений Республики Татарстан, направивших энергетические декларации в специальном модуле государственной информационной системы "Энергоэффективность",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100</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4042">
                <a:tc>
                  <a:txBody>
                    <a:bodyPr/>
                    <a:lstStyle/>
                    <a:p>
                      <a:pPr algn="l" fontAlgn="ctr"/>
                      <a:r>
                        <a:rPr lang="ru-RU" sz="900" b="0" i="0" u="none" strike="noStrike" dirty="0">
                          <a:solidFill>
                            <a:srgbClr val="000000"/>
                          </a:solidFill>
                          <a:effectLst/>
                          <a:latin typeface="+mn-lt"/>
                        </a:rPr>
                        <a:t>количество проведенных научно-практических семинаров по вопросам энергосбережения и </a:t>
                      </a:r>
                      <a:r>
                        <a:rPr lang="ru-RU" sz="900" b="0" i="0" u="none" strike="noStrike" dirty="0" err="1">
                          <a:solidFill>
                            <a:srgbClr val="000000"/>
                          </a:solidFill>
                          <a:effectLst/>
                          <a:latin typeface="+mn-lt"/>
                        </a:rPr>
                        <a:t>энергоэффективности</a:t>
                      </a:r>
                      <a:r>
                        <a:rPr lang="ru-RU" sz="900" b="0" i="0" u="none" strike="noStrike" dirty="0">
                          <a:solidFill>
                            <a:srgbClr val="000000"/>
                          </a:solidFill>
                          <a:effectLst/>
                          <a:latin typeface="+mn-lt"/>
                        </a:rPr>
                        <a:t>,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smtClean="0">
                          <a:effectLst/>
                          <a:latin typeface="Calibri"/>
                          <a:ea typeface="Calibri"/>
                          <a:cs typeface="Times New Roman"/>
                        </a:rPr>
                        <a:t>3</a:t>
                      </a:r>
                      <a:endParaRPr lang="ru-RU" sz="8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Скругленный прямоугольник 6"/>
          <p:cNvSpPr/>
          <p:nvPr/>
        </p:nvSpPr>
        <p:spPr>
          <a:xfrm>
            <a:off x="628648" y="94722"/>
            <a:ext cx="7943850" cy="817245"/>
          </a:xfrm>
          <a:prstGeom prst="round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24.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«Энергосбережение и повышение энергетической эффективности </a:t>
            </a:r>
            <a:r>
              <a:rPr lang="ru-RU" altLang="ru-RU" sz="1400" b="1" dirty="0">
                <a:solidFill>
                  <a:schemeClr val="tx1"/>
                </a:solidFill>
                <a:latin typeface="Arial" panose="020B0604020202020204" pitchFamily="34" charset="0"/>
                <a:ea typeface="Calibri" panose="020F0502020204030204" pitchFamily="34" charset="0"/>
              </a:rPr>
              <a:t>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2020 годы» (продолжение)</a:t>
            </a:r>
            <a:endParaRPr lang="ru-RU" altLang="ru-RU" sz="1400" b="1" dirty="0">
              <a:solidFill>
                <a:schemeClr val="tx1"/>
              </a:solidFill>
              <a:latin typeface="Arial" panose="020B0604020202020204" pitchFamily="34" charset="0"/>
              <a:ea typeface="Calibri" panose="020F0502020204030204" pitchFamily="34" charset="0"/>
            </a:endParaRPr>
          </a:p>
        </p:txBody>
      </p:sp>
      <p:sp>
        <p:nvSpPr>
          <p:cNvPr id="4" name="Прямоугольник 3"/>
          <p:cNvSpPr/>
          <p:nvPr/>
        </p:nvSpPr>
        <p:spPr>
          <a:xfrm>
            <a:off x="523194" y="5755232"/>
            <a:ext cx="8734425" cy="261610"/>
          </a:xfrm>
          <a:prstGeom prst="rect">
            <a:avLst/>
          </a:prstGeom>
        </p:spPr>
        <p:txBody>
          <a:bodyPr wrap="square">
            <a:spAutoFit/>
          </a:bodyPr>
          <a:lstStyle/>
          <a:p>
            <a:r>
              <a:rPr lang="ru-RU" sz="1100" b="1" i="1" dirty="0">
                <a:solidFill>
                  <a:schemeClr val="accent1"/>
                </a:solidFill>
              </a:rPr>
              <a:t>Ответственный исполнитель </a:t>
            </a:r>
            <a:r>
              <a:rPr lang="ru-RU" sz="1100" b="1" i="1" dirty="0" smtClean="0">
                <a:solidFill>
                  <a:schemeClr val="accent1"/>
                </a:solidFill>
              </a:rPr>
              <a:t>ГП:</a:t>
            </a:r>
            <a:r>
              <a:rPr lang="en-US" sz="1100" b="1" i="1" dirty="0" smtClean="0">
                <a:solidFill>
                  <a:schemeClr val="accent1"/>
                </a:solidFill>
              </a:rPr>
              <a:t> </a:t>
            </a:r>
            <a:r>
              <a:rPr lang="ru-RU" sz="1100" b="1" i="1" dirty="0">
                <a:solidFill>
                  <a:schemeClr val="accent1"/>
                </a:solidFill>
              </a:rPr>
              <a:t>Министерство </a:t>
            </a:r>
            <a:r>
              <a:rPr lang="ru-RU" sz="1100" b="1" i="1" dirty="0" smtClean="0">
                <a:solidFill>
                  <a:schemeClr val="accent1"/>
                </a:solidFill>
              </a:rPr>
              <a:t>промышленности и торговли Республики </a:t>
            </a:r>
            <a:r>
              <a:rPr lang="ru-RU" sz="1100" b="1" i="1" dirty="0">
                <a:solidFill>
                  <a:schemeClr val="accent1"/>
                </a:solidFill>
              </a:rPr>
              <a:t>Татарстан</a:t>
            </a:r>
          </a:p>
        </p:txBody>
      </p:sp>
      <p:sp>
        <p:nvSpPr>
          <p:cNvPr id="6"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1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100" b="1" i="1" dirty="0">
                <a:solidFill>
                  <a:schemeClr val="accent6"/>
                </a:solidFill>
              </a:rPr>
              <a:t>http://</a:t>
            </a:r>
            <a:r>
              <a:rPr lang="en-US" sz="1100" b="1" i="1" dirty="0" smtClean="0">
                <a:solidFill>
                  <a:schemeClr val="accent6"/>
                </a:solidFill>
              </a:rPr>
              <a:t>mpt.tatarstan.ru</a:t>
            </a:r>
            <a:endParaRPr lang="ru-RU" sz="1100" b="1" i="1" dirty="0">
              <a:solidFill>
                <a:schemeClr val="accent6"/>
              </a:solidFill>
            </a:endParaRPr>
          </a:p>
        </p:txBody>
      </p:sp>
    </p:spTree>
    <p:extLst>
      <p:ext uri="{BB962C8B-B14F-4D97-AF65-F5344CB8AC3E}">
        <p14:creationId xmlns:p14="http://schemas.microsoft.com/office/powerpoint/2010/main" val="1376015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43211308"/>
              </p:ext>
            </p:extLst>
          </p:nvPr>
        </p:nvGraphicFramePr>
        <p:xfrm>
          <a:off x="612775" y="2215219"/>
          <a:ext cx="8305165" cy="640180"/>
        </p:xfrm>
        <a:graphic>
          <a:graphicData uri="http://schemas.openxmlformats.org/drawingml/2006/table">
            <a:tbl>
              <a:tblPr firstRow="1" firstCol="1" bandRow="1">
                <a:tableStyleId>{5940675A-B579-460E-94D1-54222C63F5DA}</a:tableStyleId>
              </a:tblPr>
              <a:tblGrid>
                <a:gridCol w="5752327"/>
                <a:gridCol w="1276419"/>
                <a:gridCol w="1276419"/>
              </a:tblGrid>
              <a:tr h="436531">
                <a:tc rowSpan="2">
                  <a:txBody>
                    <a:bodyPr/>
                    <a:lstStyle/>
                    <a:p>
                      <a:pPr algn="ctr">
                        <a:spcAft>
                          <a:spcPts val="0"/>
                        </a:spcAft>
                      </a:pPr>
                      <a:r>
                        <a:rPr lang="ru-RU" sz="1400" b="1" dirty="0">
                          <a:effectLst/>
                        </a:rPr>
                        <a:t> </a:t>
                      </a:r>
                      <a:r>
                        <a:rPr lang="ru-RU" sz="1400" b="1" dirty="0" smtClean="0">
                          <a:effectLst/>
                        </a:rPr>
                        <a:t>Объемы </a:t>
                      </a:r>
                      <a:r>
                        <a:rPr lang="ru-RU" sz="1400" b="1" dirty="0">
                          <a:effectLst/>
                        </a:rPr>
                        <a:t>финансирования государственной программы </a:t>
                      </a:r>
                      <a:endParaRPr lang="ru-RU" sz="1400" b="1" dirty="0" smtClean="0">
                        <a:effectLst/>
                      </a:endParaRPr>
                    </a:p>
                    <a:p>
                      <a:pPr algn="ctr">
                        <a:spcAft>
                          <a:spcPts val="0"/>
                        </a:spcAft>
                      </a:pPr>
                      <a:r>
                        <a:rPr lang="ru-RU" sz="1400" b="1" dirty="0" smtClean="0">
                          <a:effectLst/>
                        </a:rPr>
                        <a:t>(</a:t>
                      </a:r>
                      <a:r>
                        <a:rPr lang="ru-RU" sz="1400" b="1" dirty="0">
                          <a:effectLst/>
                        </a:rPr>
                        <a:t>тыс</a:t>
                      </a:r>
                      <a:r>
                        <a:rPr lang="ru-RU" sz="1400" b="1" dirty="0" smtClean="0">
                          <a:effectLst/>
                        </a:rPr>
                        <a:t>. рублей</a:t>
                      </a:r>
                      <a:r>
                        <a:rPr lang="ru-RU" sz="1400" b="1" dirty="0">
                          <a:effectLst/>
                        </a:rPr>
                        <a:t>)</a:t>
                      </a:r>
                      <a:endParaRPr lang="ru-RU" sz="1400" b="1" dirty="0">
                        <a:effectLst/>
                        <a:latin typeface="Times New Roman" panose="02020603050405020304" pitchFamily="18" charset="0"/>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latin typeface="+mn-lt"/>
                        </a:rPr>
                        <a:t>2017 </a:t>
                      </a:r>
                      <a:r>
                        <a:rPr lang="ru-RU" sz="1200" b="1" dirty="0">
                          <a:effectLst/>
                          <a:latin typeface="+mn-lt"/>
                        </a:rPr>
                        <a:t>год </a:t>
                      </a:r>
                    </a:p>
                    <a:p>
                      <a:pPr algn="ctr">
                        <a:spcAft>
                          <a:spcPts val="0"/>
                        </a:spcAft>
                      </a:pPr>
                      <a:r>
                        <a:rPr lang="ru-RU" sz="1200" b="1" dirty="0">
                          <a:effectLst/>
                          <a:latin typeface="+mn-lt"/>
                        </a:rPr>
                        <a:t>(план)</a:t>
                      </a:r>
                      <a:endParaRPr lang="ru-RU" sz="12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b="1" dirty="0" smtClean="0">
                          <a:effectLst/>
                          <a:latin typeface="+mn-lt"/>
                        </a:rPr>
                        <a:t>2017 </a:t>
                      </a:r>
                      <a:r>
                        <a:rPr lang="ru-RU" sz="1200" b="1" dirty="0">
                          <a:effectLst/>
                          <a:latin typeface="+mn-lt"/>
                        </a:rPr>
                        <a:t>год </a:t>
                      </a:r>
                    </a:p>
                    <a:p>
                      <a:pPr algn="ctr">
                        <a:spcAft>
                          <a:spcPts val="0"/>
                        </a:spcAft>
                      </a:pPr>
                      <a:r>
                        <a:rPr lang="ru-RU" sz="1200" b="1" dirty="0">
                          <a:effectLst/>
                          <a:latin typeface="+mn-lt"/>
                        </a:rPr>
                        <a:t>(факт)</a:t>
                      </a:r>
                      <a:endParaRPr lang="ru-RU" sz="12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3649">
                <a:tc vMerge="1">
                  <a:txBody>
                    <a:bodyPr/>
                    <a:lstStyle/>
                    <a:p>
                      <a:endParaRPr lang="ru-RU"/>
                    </a:p>
                  </a:txBody>
                  <a:tcPr/>
                </a:tc>
                <a:tc>
                  <a:txBody>
                    <a:bodyPr/>
                    <a:lstStyle/>
                    <a:p>
                      <a:pPr algn="ctr">
                        <a:spcAft>
                          <a:spcPts val="0"/>
                        </a:spcAft>
                      </a:pPr>
                      <a:r>
                        <a:rPr lang="ru-RU" sz="1200" b="1" dirty="0" smtClean="0">
                          <a:effectLst/>
                          <a:latin typeface="+mn-lt"/>
                          <a:ea typeface="Times New Roman" panose="02020603050405020304" pitchFamily="18" charset="0"/>
                        </a:rPr>
                        <a:t>273 341,3</a:t>
                      </a:r>
                      <a:endParaRPr lang="ru-RU" sz="12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effectLst/>
                          <a:latin typeface="+mn-lt"/>
                          <a:ea typeface="Times New Roman" panose="02020603050405020304" pitchFamily="18" charset="0"/>
                        </a:rPr>
                        <a:t>255 510,2</a:t>
                      </a:r>
                      <a:endParaRPr lang="ru-RU" sz="1200" b="1" dirty="0">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321935503"/>
              </p:ext>
            </p:extLst>
          </p:nvPr>
        </p:nvGraphicFramePr>
        <p:xfrm>
          <a:off x="609373" y="2926079"/>
          <a:ext cx="8286523" cy="2426970"/>
        </p:xfrm>
        <a:graphic>
          <a:graphicData uri="http://schemas.openxmlformats.org/drawingml/2006/table">
            <a:tbl>
              <a:tblPr firstRow="1" firstCol="1" bandRow="1">
                <a:tableStyleId>{5940675A-B579-460E-94D1-54222C63F5DA}</a:tableStyleId>
              </a:tblPr>
              <a:tblGrid>
                <a:gridCol w="5810537"/>
                <a:gridCol w="1198275"/>
                <a:gridCol w="1277711"/>
              </a:tblGrid>
              <a:tr h="343008">
                <a:tc>
                  <a:txBody>
                    <a:bodyPr/>
                    <a:lstStyle/>
                    <a:p>
                      <a:pPr algn="ctr" fontAlgn="ctr"/>
                      <a:r>
                        <a:rPr lang="ru-RU" sz="1400" b="1" u="none" strike="noStrike" dirty="0" smtClean="0">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400" b="1" dirty="0" smtClean="0">
                          <a:effectLst/>
                        </a:rPr>
                        <a:t>2017 </a:t>
                      </a:r>
                      <a:r>
                        <a:rPr lang="ru-RU" sz="1400" b="1" dirty="0">
                          <a:effectLst/>
                        </a:rPr>
                        <a:t>(план)</a:t>
                      </a:r>
                      <a:endParaRPr lang="ru-RU" sz="1050" b="1"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400" b="1" dirty="0" smtClean="0">
                          <a:effectLst/>
                        </a:rPr>
                        <a:t>2017 </a:t>
                      </a:r>
                      <a:r>
                        <a:rPr lang="ru-RU" sz="1400" b="1" dirty="0">
                          <a:effectLst/>
                        </a:rPr>
                        <a:t>(факт)</a:t>
                      </a:r>
                      <a:endParaRPr lang="ru-RU" sz="1050" b="1"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80318">
                <a:tc>
                  <a:txBody>
                    <a:bodyPr/>
                    <a:lstStyle/>
                    <a:p>
                      <a:pPr>
                        <a:spcAft>
                          <a:spcPts val="0"/>
                        </a:spcAft>
                      </a:pPr>
                      <a:r>
                        <a:rPr lang="ru-RU" sz="1200" dirty="0">
                          <a:effectLst/>
                        </a:rPr>
                        <a:t>Выполнение задания на организацию, участие, проведение первоочередных туристских мероприятий, процентов</a:t>
                      </a:r>
                      <a:endParaRPr lang="ru-RU" sz="1000"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100</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100</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3008">
                <a:tc>
                  <a:txBody>
                    <a:bodyPr/>
                    <a:lstStyle/>
                    <a:p>
                      <a:pPr>
                        <a:spcAft>
                          <a:spcPts val="0"/>
                        </a:spcAft>
                      </a:pPr>
                      <a:r>
                        <a:rPr lang="ru-RU" sz="1200" dirty="0">
                          <a:effectLst/>
                        </a:rPr>
                        <a:t>Объем платных туристских услуг, оказанных населению, </a:t>
                      </a:r>
                      <a:r>
                        <a:rPr lang="ru-RU" sz="1200" dirty="0" err="1">
                          <a:effectLst/>
                        </a:rPr>
                        <a:t>млн.рублей</a:t>
                      </a:r>
                      <a:endParaRPr lang="ru-RU" sz="1000"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12,25</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13,57</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80318">
                <a:tc>
                  <a:txBody>
                    <a:bodyPr/>
                    <a:lstStyle/>
                    <a:p>
                      <a:pPr>
                        <a:spcAft>
                          <a:spcPts val="0"/>
                        </a:spcAft>
                      </a:pPr>
                      <a:r>
                        <a:rPr lang="ru-RU" sz="1200" dirty="0">
                          <a:effectLst/>
                        </a:rPr>
                        <a:t>Увеличение внутренних и въездных туристских потоков в республику, </a:t>
                      </a:r>
                      <a:r>
                        <a:rPr lang="ru-RU" sz="1200" dirty="0" err="1">
                          <a:effectLst/>
                        </a:rPr>
                        <a:t>тыс.человек</a:t>
                      </a:r>
                      <a:endParaRPr lang="ru-RU" sz="1000"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2 981</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3 100</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80318">
                <a:tc>
                  <a:txBody>
                    <a:bodyPr/>
                    <a:lstStyle/>
                    <a:p>
                      <a:pPr>
                        <a:spcAft>
                          <a:spcPts val="0"/>
                        </a:spcAft>
                      </a:pPr>
                      <a:r>
                        <a:rPr lang="ru-RU" sz="1200" dirty="0">
                          <a:effectLst/>
                        </a:rPr>
                        <a:t>Количество специалистов, подготовленных в сфере туризма и гостеприимства, человек </a:t>
                      </a:r>
                      <a:endParaRPr lang="ru-RU" sz="1000" dirty="0">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475</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200" kern="1200" dirty="0" smtClean="0">
                          <a:solidFill>
                            <a:schemeClr val="tx1"/>
                          </a:solidFill>
                          <a:effectLst/>
                          <a:latin typeface="+mn-lt"/>
                          <a:ea typeface="+mn-ea"/>
                          <a:cs typeface="+mn-cs"/>
                        </a:rPr>
                        <a:t>475</a:t>
                      </a:r>
                      <a:endParaRPr lang="ru-RU" sz="12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29998" y="1153390"/>
            <a:ext cx="85152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rtl="0" eaLnBrk="0" fontAlgn="base" latinLnBrk="0" hangingPunct="0">
              <a:lnSpc>
                <a:spcPct val="100000"/>
              </a:lnSpc>
              <a:spcBef>
                <a:spcPct val="0"/>
              </a:spcBef>
              <a:spcAft>
                <a:spcPct val="0"/>
              </a:spcAft>
              <a:buClrTx/>
              <a:buSzTx/>
              <a:buFontTx/>
              <a:buNone/>
              <a:tabLst/>
            </a:pPr>
            <a:r>
              <a:rPr kumimoji="0" lang="ru-RU" altLang="ru-RU" sz="1400" b="1"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 </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 а также культурно-исторического, природного потенциала, потенциала событийного туризма республики и развития индустрии гостеприимства.</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25. Государственная программа </a:t>
            </a:r>
            <a:br>
              <a:rPr lang="ru-RU" altLang="ru-RU" sz="1600" b="1" dirty="0" smtClean="0">
                <a:solidFill>
                  <a:schemeClr val="tx1"/>
                </a:solidFill>
                <a:latin typeface="Arial" panose="020B0604020202020204" pitchFamily="34" charset="0"/>
                <a:ea typeface="Times New Roman" panose="02020603050405020304" pitchFamily="18" charset="0"/>
              </a:rPr>
            </a:br>
            <a:r>
              <a:rPr lang="ru-RU" altLang="ru-RU" sz="1600" b="1" dirty="0" smtClean="0">
                <a:solidFill>
                  <a:schemeClr val="tx1"/>
                </a:solidFill>
                <a:latin typeface="Arial" panose="020B0604020202020204" pitchFamily="34" charset="0"/>
                <a:ea typeface="Times New Roman" panose="02020603050405020304" pitchFamily="18" charset="0"/>
              </a:rPr>
              <a:t>«Развитие </a:t>
            </a:r>
            <a:r>
              <a:rPr lang="ru-RU" altLang="ru-RU" sz="1600" b="1" dirty="0">
                <a:solidFill>
                  <a:schemeClr val="tx1"/>
                </a:solidFill>
                <a:latin typeface="Arial" panose="020B0604020202020204" pitchFamily="34" charset="0"/>
                <a:ea typeface="Times New Roman" panose="02020603050405020304" pitchFamily="18" charset="0"/>
              </a:rPr>
              <a:t>сферы туризма и гостеприимства в Республике </a:t>
            </a:r>
            <a:r>
              <a:rPr lang="ru-RU" altLang="ru-RU" sz="1600" b="1" dirty="0" smtClean="0">
                <a:solidFill>
                  <a:schemeClr val="tx1"/>
                </a:solidFill>
                <a:latin typeface="Arial" panose="020B0604020202020204" pitchFamily="34" charset="0"/>
                <a:ea typeface="Times New Roman" panose="02020603050405020304" pitchFamily="18"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на 2014 – 2020 годы» </a:t>
            </a:r>
            <a:endParaRPr lang="ru-RU" altLang="ru-RU" sz="1600" dirty="0"/>
          </a:p>
        </p:txBody>
      </p:sp>
      <p:sp>
        <p:nvSpPr>
          <p:cNvPr id="8" name="Прямоугольник 7"/>
          <p:cNvSpPr/>
          <p:nvPr/>
        </p:nvSpPr>
        <p:spPr>
          <a:xfrm>
            <a:off x="523194" y="5755232"/>
            <a:ext cx="8734425" cy="261610"/>
          </a:xfrm>
          <a:prstGeom prst="rect">
            <a:avLst/>
          </a:prstGeom>
        </p:spPr>
        <p:txBody>
          <a:bodyPr wrap="square">
            <a:spAutoFit/>
          </a:bodyPr>
          <a:lstStyle/>
          <a:p>
            <a:r>
              <a:rPr lang="ru-RU" sz="1100" b="1" i="1" dirty="0">
                <a:solidFill>
                  <a:schemeClr val="accent1"/>
                </a:solidFill>
              </a:rPr>
              <a:t>Ответственный исполнитель </a:t>
            </a:r>
            <a:r>
              <a:rPr lang="ru-RU" sz="1100" b="1" i="1" dirty="0" smtClean="0">
                <a:solidFill>
                  <a:schemeClr val="accent1"/>
                </a:solidFill>
              </a:rPr>
              <a:t>ГП:</a:t>
            </a:r>
            <a:r>
              <a:rPr lang="en-US" sz="1100" b="1" i="1" dirty="0" smtClean="0">
                <a:solidFill>
                  <a:schemeClr val="accent1"/>
                </a:solidFill>
              </a:rPr>
              <a:t> </a:t>
            </a:r>
            <a:r>
              <a:rPr lang="ru-RU" sz="1100" b="1" i="1" dirty="0" smtClean="0">
                <a:solidFill>
                  <a:schemeClr val="accent1"/>
                </a:solidFill>
              </a:rPr>
              <a:t>Государственный комитет Республики Татарстан по туризму</a:t>
            </a:r>
            <a:endParaRPr lang="ru-RU" sz="11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1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100" b="1" i="1" dirty="0">
                <a:solidFill>
                  <a:schemeClr val="accent6"/>
                </a:solidFill>
              </a:rPr>
              <a:t>http</a:t>
            </a:r>
            <a:r>
              <a:rPr lang="en-US" sz="1100" b="1" i="1" dirty="0" smtClean="0">
                <a:solidFill>
                  <a:schemeClr val="accent6"/>
                </a:solidFill>
              </a:rPr>
              <a:t>://tourism.tatarstan.ru</a:t>
            </a:r>
            <a:endParaRPr lang="ru-RU" sz="1100" b="1" i="1" dirty="0">
              <a:solidFill>
                <a:schemeClr val="accent6"/>
              </a:solidFill>
            </a:endParaRPr>
          </a:p>
        </p:txBody>
      </p:sp>
    </p:spTree>
    <p:extLst>
      <p:ext uri="{BB962C8B-B14F-4D97-AF65-F5344CB8AC3E}">
        <p14:creationId xmlns:p14="http://schemas.microsoft.com/office/powerpoint/2010/main" val="1660234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75373897"/>
              </p:ext>
            </p:extLst>
          </p:nvPr>
        </p:nvGraphicFramePr>
        <p:xfrm>
          <a:off x="568007" y="1798320"/>
          <a:ext cx="8447406" cy="609600"/>
        </p:xfrm>
        <a:graphic>
          <a:graphicData uri="http://schemas.openxmlformats.org/drawingml/2006/table">
            <a:tbl>
              <a:tblPr firstRow="1" firstCol="1" bandRow="1">
                <a:tableStyleId>{5940675A-B579-460E-94D1-54222C63F5DA}</a:tableStyleId>
              </a:tblPr>
              <a:tblGrid>
                <a:gridCol w="6456700"/>
                <a:gridCol w="995353"/>
                <a:gridCol w="995353"/>
              </a:tblGrid>
              <a:tr h="364979">
                <a:tc rowSpan="2">
                  <a:txBody>
                    <a:bodyPr/>
                    <a:lstStyle/>
                    <a:p>
                      <a:pPr algn="ctr">
                        <a:spcAft>
                          <a:spcPts val="0"/>
                        </a:spcAft>
                      </a:pPr>
                      <a:r>
                        <a:rPr lang="ru-RU" sz="1400" b="1" dirty="0">
                          <a:effectLst/>
                        </a:rPr>
                        <a:t>Объем финансирования государственной программы (тыс</a:t>
                      </a:r>
                      <a:r>
                        <a:rPr lang="ru-RU" sz="1400" b="1" dirty="0" smtClean="0">
                          <a:effectLst/>
                        </a:rPr>
                        <a:t>. рублей</a:t>
                      </a:r>
                      <a:r>
                        <a:rPr lang="ru-RU" sz="1400" b="1" dirty="0">
                          <a:effectLst/>
                        </a:rPr>
                        <a:t>)</a:t>
                      </a:r>
                      <a:endParaRPr lang="ru-RU" sz="105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(план)</a:t>
                      </a:r>
                      <a:endParaRPr lang="ru-RU" sz="105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год (факт)</a:t>
                      </a:r>
                      <a:endParaRPr lang="ru-RU" sz="105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490">
                <a:tc vMerge="1">
                  <a:txBody>
                    <a:bodyPr/>
                    <a:lstStyle/>
                    <a:p>
                      <a:endParaRPr lang="ru-RU"/>
                    </a:p>
                  </a:txBody>
                  <a:tcPr/>
                </a:tc>
                <a:tc>
                  <a:txBody>
                    <a:bodyPr/>
                    <a:lstStyle/>
                    <a:p>
                      <a:pPr algn="ctr">
                        <a:spcAft>
                          <a:spcPts val="0"/>
                        </a:spcAft>
                      </a:pPr>
                      <a:r>
                        <a:rPr lang="ru-RU" sz="1200" b="1" dirty="0" smtClean="0">
                          <a:effectLst/>
                          <a:latin typeface="+mn-lt"/>
                          <a:ea typeface="Times New Roman" panose="02020603050405020304" pitchFamily="18" charset="0"/>
                        </a:rPr>
                        <a:t>4 915,0</a:t>
                      </a:r>
                      <a:endParaRPr lang="ru-RU" sz="1200" b="1" dirty="0">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effectLst/>
                          <a:latin typeface="+mn-lt"/>
                          <a:ea typeface="Times New Roman" panose="02020603050405020304" pitchFamily="18" charset="0"/>
                        </a:rPr>
                        <a:t>4 749,1</a:t>
                      </a:r>
                      <a:endParaRPr lang="ru-RU" sz="1200" b="1" dirty="0">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761132834"/>
              </p:ext>
            </p:extLst>
          </p:nvPr>
        </p:nvGraphicFramePr>
        <p:xfrm>
          <a:off x="568007" y="2436240"/>
          <a:ext cx="8447406" cy="2568194"/>
        </p:xfrm>
        <a:graphic>
          <a:graphicData uri="http://schemas.openxmlformats.org/drawingml/2006/table">
            <a:tbl>
              <a:tblPr firstRow="1" firstCol="1" bandRow="1">
                <a:tableStyleId>{5940675A-B579-460E-94D1-54222C63F5DA}</a:tableStyleId>
              </a:tblPr>
              <a:tblGrid>
                <a:gridCol w="6451918"/>
                <a:gridCol w="1009650"/>
                <a:gridCol w="985838"/>
              </a:tblGrid>
              <a:tr h="348107">
                <a:tc>
                  <a:txBody>
                    <a:bodyPr/>
                    <a:lstStyle/>
                    <a:p>
                      <a:pPr algn="ctr" fontAlgn="ctr"/>
                      <a:r>
                        <a:rPr lang="ru-RU" sz="1400" b="1" u="none" strike="noStrike" dirty="0" smtClean="0">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 (план)</a:t>
                      </a:r>
                      <a:endParaRPr lang="ru-RU" sz="1100" b="1" dirty="0">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b="1" dirty="0" smtClean="0">
                          <a:effectLst/>
                        </a:rPr>
                        <a:t>2017 </a:t>
                      </a:r>
                      <a:r>
                        <a:rPr lang="ru-RU" sz="1400" b="1" dirty="0">
                          <a:effectLst/>
                        </a:rPr>
                        <a:t>г. (факт)</a:t>
                      </a:r>
                      <a:endParaRPr lang="ru-RU" sz="1100" b="1" dirty="0">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22161">
                <a:tc>
                  <a:txBody>
                    <a:bodyPr/>
                    <a:lstStyle/>
                    <a:p>
                      <a:pPr>
                        <a:lnSpc>
                          <a:spcPct val="115000"/>
                        </a:lnSpc>
                        <a:spcAft>
                          <a:spcPts val="0"/>
                        </a:spcAft>
                      </a:pPr>
                      <a:r>
                        <a:rPr lang="ru-RU" sz="1000" dirty="0">
                          <a:effectLst/>
                          <a:latin typeface="+mn-lt"/>
                          <a:ea typeface="Calibri"/>
                          <a:cs typeface="Times New Roman"/>
                        </a:rPr>
                        <a:t>Доля органов государственной власти Республики Татарстан и органов местного самоуправления Республики Татарстан, внедривших внутренний контроль и антикоррупционный механизм в кадровую политику</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100,0</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rgbClr val="000000"/>
                          </a:solidFill>
                          <a:effectLst/>
                          <a:latin typeface="+mn-lt"/>
                          <a:ea typeface="Times New Roman"/>
                          <a:cs typeface="Times New Roman"/>
                        </a:rPr>
                        <a:t>100,0</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959">
                <a:tc>
                  <a:txBody>
                    <a:bodyPr/>
                    <a:lstStyle/>
                    <a:p>
                      <a:pPr>
                        <a:lnSpc>
                          <a:spcPct val="115000"/>
                        </a:lnSpc>
                        <a:spcAft>
                          <a:spcPts val="0"/>
                        </a:spcAft>
                      </a:pPr>
                      <a:r>
                        <a:rPr lang="ru-RU" sz="1000" dirty="0">
                          <a:solidFill>
                            <a:srgbClr val="000000"/>
                          </a:solidFill>
                          <a:effectLst/>
                          <a:latin typeface="+mn-lt"/>
                          <a:ea typeface="Times New Roman"/>
                          <a:cs typeface="Times New Roman"/>
                        </a:rPr>
                        <a:t>Уровень удовлетворенности граждан качеством предоставления государственных и муниципальных услуг</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85,0</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91,3</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8107">
                <a:tc>
                  <a:txBody>
                    <a:bodyPr/>
                    <a:lstStyle/>
                    <a:p>
                      <a:pPr>
                        <a:lnSpc>
                          <a:spcPct val="115000"/>
                        </a:lnSpc>
                        <a:spcAft>
                          <a:spcPts val="0"/>
                        </a:spcAft>
                      </a:pPr>
                      <a:r>
                        <a:rPr lang="ru-RU" sz="1000">
                          <a:solidFill>
                            <a:srgbClr val="000000"/>
                          </a:solidFill>
                          <a:effectLst/>
                          <a:latin typeface="+mn-lt"/>
                          <a:ea typeface="Times New Roman"/>
                          <a:cs typeface="Times New Roman"/>
                        </a:rPr>
                        <a:t>Доля государственных гражданских (муниципальных) служащих, государственных и муниципальных организаций, с которыми проведены антикоррупционные мероприятия</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rgbClr val="000000"/>
                          </a:solidFill>
                          <a:effectLst/>
                          <a:latin typeface="+mn-lt"/>
                          <a:ea typeface="Times New Roman"/>
                          <a:cs typeface="Times New Roman"/>
                        </a:rPr>
                        <a:t>40,0</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40,0</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6034">
                <a:tc>
                  <a:txBody>
                    <a:bodyPr/>
                    <a:lstStyle/>
                    <a:p>
                      <a:pPr>
                        <a:lnSpc>
                          <a:spcPct val="115000"/>
                        </a:lnSpc>
                        <a:spcAft>
                          <a:spcPts val="0"/>
                        </a:spcAft>
                      </a:pPr>
                      <a:r>
                        <a:rPr lang="ru-RU" sz="1000">
                          <a:solidFill>
                            <a:srgbClr val="000000"/>
                          </a:solidFill>
                          <a:effectLst/>
                          <a:latin typeface="+mn-lt"/>
                          <a:ea typeface="Times New Roman"/>
                          <a:cs typeface="Times New Roman"/>
                        </a:rPr>
                        <a:t>Доля органов государственной власти и органов местного самоуправления Республики Татарстан, обеспечивших прозрачность деятельности по осуществлению закупок товаров, работ, услуг для обеспечения государственных (муниципальных) нужд</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rgbClr val="000000"/>
                          </a:solidFill>
                          <a:effectLst/>
                          <a:latin typeface="+mn-lt"/>
                          <a:ea typeface="Times New Roman"/>
                          <a:cs typeface="Times New Roman"/>
                        </a:rPr>
                        <a:t>90,0</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90,0</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8620">
                <a:tc>
                  <a:txBody>
                    <a:bodyPr/>
                    <a:lstStyle/>
                    <a:p>
                      <a:pPr>
                        <a:lnSpc>
                          <a:spcPct val="115000"/>
                        </a:lnSpc>
                        <a:spcAft>
                          <a:spcPts val="0"/>
                        </a:spcAft>
                      </a:pPr>
                      <a:r>
                        <a:rPr lang="ru-RU" sz="1000" dirty="0">
                          <a:solidFill>
                            <a:srgbClr val="000000"/>
                          </a:solidFill>
                          <a:effectLst/>
                          <a:latin typeface="+mn-lt"/>
                          <a:ea typeface="Times New Roman"/>
                          <a:cs typeface="Times New Roman"/>
                        </a:rPr>
                        <a:t>Доля предпринимателей, попадавших в коррупционную ситуацию, процентов (по данным социологических исследований, проводимых Комитетом РТ по социально-экономическому мониторингу)</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rgbClr val="000000"/>
                          </a:solidFill>
                          <a:effectLst/>
                          <a:latin typeface="+mn-lt"/>
                          <a:ea typeface="Times New Roman"/>
                          <a:cs typeface="Times New Roman"/>
                        </a:rPr>
                        <a:t>14,3</a:t>
                      </a:r>
                      <a:endParaRPr lang="ru-RU" sz="100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rgbClr val="000000"/>
                          </a:solidFill>
                          <a:effectLst/>
                          <a:latin typeface="+mn-lt"/>
                          <a:ea typeface="Times New Roman"/>
                          <a:cs typeface="Times New Roman"/>
                        </a:rPr>
                        <a:t>5,8</a:t>
                      </a:r>
                      <a:endParaRPr lang="ru-RU" sz="10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68007" y="1116763"/>
            <a:ext cx="84474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 </a:t>
            </a:r>
            <a:r>
              <a:rPr kumimoji="0" lang="ru-RU" altLang="ru-RU"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выявление и устранение причин коррупции (профилактика коррупции), создание условий, препятствующих коррупции, формирование в обществе нетерпимого отношения к коррупции.</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26. </a:t>
            </a:r>
            <a:r>
              <a:rPr lang="ru-RU" altLang="ru-RU" sz="1600" b="1" dirty="0">
                <a:solidFill>
                  <a:schemeClr val="tx1"/>
                </a:solidFill>
                <a:latin typeface="Arial" panose="020B0604020202020204" pitchFamily="34" charset="0"/>
                <a:ea typeface="Calibri" panose="020F0502020204030204" pitchFamily="34" charset="0"/>
              </a:rPr>
              <a:t>Государственная  программа</a:t>
            </a:r>
            <a:endParaRPr lang="ru-RU" altLang="ru-RU" sz="7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Calibri" panose="020F0502020204030204" pitchFamily="34" charset="0"/>
              </a:rPr>
              <a:t>«Реализация антикоррупционной политики Республики </a:t>
            </a:r>
            <a:r>
              <a:rPr lang="ru-RU" altLang="ru-RU" sz="1600" b="1" dirty="0" smtClean="0">
                <a:solidFill>
                  <a:schemeClr val="tx1"/>
                </a:solidFill>
                <a:latin typeface="Arial" panose="020B0604020202020204" pitchFamily="34" charset="0"/>
                <a:ea typeface="Calibri" panose="020F0502020204030204" pitchFamily="34"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Calibri" panose="020F0502020204030204" pitchFamily="34" charset="0"/>
              </a:rPr>
              <a:t>на 2015 – 2020 годы»</a:t>
            </a:r>
            <a:endParaRPr lang="ru-RU" altLang="ru-RU" sz="700" dirty="0">
              <a:solidFill>
                <a:schemeClr val="tx1"/>
              </a:solidFill>
              <a:latin typeface="Arial" panose="020B0604020202020204" pitchFamily="34" charset="0"/>
            </a:endParaRPr>
          </a:p>
        </p:txBody>
      </p:sp>
      <p:sp>
        <p:nvSpPr>
          <p:cNvPr id="8" name="Прямоугольник 7"/>
          <p:cNvSpPr/>
          <p:nvPr/>
        </p:nvSpPr>
        <p:spPr>
          <a:xfrm>
            <a:off x="523194" y="5755232"/>
            <a:ext cx="8734425" cy="261610"/>
          </a:xfrm>
          <a:prstGeom prst="rect">
            <a:avLst/>
          </a:prstGeom>
        </p:spPr>
        <p:txBody>
          <a:bodyPr wrap="square">
            <a:spAutoFit/>
          </a:bodyPr>
          <a:lstStyle/>
          <a:p>
            <a:r>
              <a:rPr lang="ru-RU" sz="1100" b="1" i="1" dirty="0">
                <a:solidFill>
                  <a:schemeClr val="accent1"/>
                </a:solidFill>
              </a:rPr>
              <a:t>Ответственный исполнитель </a:t>
            </a:r>
            <a:r>
              <a:rPr lang="ru-RU" sz="1100" b="1" i="1" dirty="0" smtClean="0">
                <a:solidFill>
                  <a:schemeClr val="accent1"/>
                </a:solidFill>
              </a:rPr>
              <a:t>ГП:</a:t>
            </a:r>
            <a:r>
              <a:rPr lang="en-US" sz="1100" b="1" i="1" dirty="0" smtClean="0">
                <a:solidFill>
                  <a:schemeClr val="accent1"/>
                </a:solidFill>
              </a:rPr>
              <a:t> </a:t>
            </a:r>
            <a:r>
              <a:rPr lang="ru-RU" sz="1100" b="1" i="1" dirty="0" smtClean="0">
                <a:solidFill>
                  <a:schemeClr val="accent1"/>
                </a:solidFill>
              </a:rPr>
              <a:t>Министерство юстиции Республики Татарстан</a:t>
            </a:r>
            <a:endParaRPr lang="ru-RU" sz="11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1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100" b="1" i="1" dirty="0">
                <a:solidFill>
                  <a:schemeClr val="accent6"/>
                </a:solidFill>
              </a:rPr>
              <a:t>minjust.tatarstan.ru</a:t>
            </a:r>
            <a:endParaRPr lang="ru-RU" sz="1100" b="1" i="1" dirty="0">
              <a:solidFill>
                <a:schemeClr val="accent6"/>
              </a:solidFill>
            </a:endParaRPr>
          </a:p>
        </p:txBody>
      </p:sp>
    </p:spTree>
    <p:extLst>
      <p:ext uri="{BB962C8B-B14F-4D97-AF65-F5344CB8AC3E}">
        <p14:creationId xmlns:p14="http://schemas.microsoft.com/office/powerpoint/2010/main" val="688975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98841682"/>
              </p:ext>
            </p:extLst>
          </p:nvPr>
        </p:nvGraphicFramePr>
        <p:xfrm>
          <a:off x="612775" y="1949398"/>
          <a:ext cx="8220076" cy="720702"/>
        </p:xfrm>
        <a:graphic>
          <a:graphicData uri="http://schemas.openxmlformats.org/drawingml/2006/table">
            <a:tbl>
              <a:tblPr firstRow="1" firstCol="1" bandRow="1">
                <a:tableStyleId>{5940675A-B579-460E-94D1-54222C63F5DA}</a:tableStyleId>
              </a:tblPr>
              <a:tblGrid>
                <a:gridCol w="5857878"/>
                <a:gridCol w="1278887"/>
                <a:gridCol w="1083311"/>
              </a:tblGrid>
              <a:tr h="445181">
                <a:tc rowSpan="2">
                  <a:txBody>
                    <a:bodyPr/>
                    <a:lstStyle/>
                    <a:p>
                      <a:pPr algn="ctr">
                        <a:lnSpc>
                          <a:spcPct val="107000"/>
                        </a:lnSpc>
                        <a:spcAft>
                          <a:spcPts val="0"/>
                        </a:spcAft>
                      </a:pPr>
                      <a:r>
                        <a:rPr lang="ru-RU" sz="1400" b="1" dirty="0" smtClean="0">
                          <a:effectLst/>
                        </a:rPr>
                        <a:t>Объем финансирования государственной программы </a:t>
                      </a:r>
                    </a:p>
                    <a:p>
                      <a:pPr algn="ctr">
                        <a:lnSpc>
                          <a:spcPct val="107000"/>
                        </a:lnSpc>
                        <a:spcAft>
                          <a:spcPts val="0"/>
                        </a:spcAft>
                      </a:pPr>
                      <a:r>
                        <a:rPr lang="ru-RU" sz="1400" b="1" dirty="0" smtClean="0">
                          <a:effectLst/>
                        </a:rPr>
                        <a:t>(тыс. рублей)</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400" b="1" dirty="0" smtClean="0">
                          <a:effectLst/>
                        </a:rPr>
                        <a:t>2017 </a:t>
                      </a:r>
                      <a:r>
                        <a:rPr lang="ru-RU" sz="1400" b="1" dirty="0">
                          <a:effectLst/>
                        </a:rPr>
                        <a:t>год </a:t>
                      </a:r>
                    </a:p>
                    <a:p>
                      <a:pPr algn="ctr">
                        <a:lnSpc>
                          <a:spcPct val="107000"/>
                        </a:lnSpc>
                        <a:spcAft>
                          <a:spcPts val="0"/>
                        </a:spcAft>
                      </a:pPr>
                      <a:r>
                        <a:rPr lang="ru-RU" sz="1400" b="1" dirty="0">
                          <a:effectLst/>
                        </a:rPr>
                        <a:t>(план)</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400" b="1" dirty="0" smtClean="0">
                          <a:effectLst/>
                        </a:rPr>
                        <a:t>2017 </a:t>
                      </a:r>
                      <a:r>
                        <a:rPr lang="ru-RU" sz="1400" b="1" dirty="0">
                          <a:effectLst/>
                        </a:rPr>
                        <a:t>год </a:t>
                      </a:r>
                    </a:p>
                    <a:p>
                      <a:pPr algn="ctr">
                        <a:lnSpc>
                          <a:spcPct val="107000"/>
                        </a:lnSpc>
                        <a:spcAft>
                          <a:spcPts val="0"/>
                        </a:spcAft>
                      </a:pPr>
                      <a:r>
                        <a:rPr lang="ru-RU" sz="1400" b="1" dirty="0">
                          <a:effectLst/>
                        </a:rPr>
                        <a:t>(факт)</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64137">
                <a:tc vMerge="1">
                  <a:txBody>
                    <a:bodyPr/>
                    <a:lstStyle/>
                    <a:p>
                      <a:endParaRPr lang="ru-RU"/>
                    </a:p>
                  </a:txBody>
                  <a:tcPr/>
                </a:tc>
                <a:tc>
                  <a:txBody>
                    <a:bodyPr/>
                    <a:lstStyle/>
                    <a:p>
                      <a:pPr algn="ctr" fontAlgn="ctr"/>
                      <a:r>
                        <a:rPr lang="ru-RU" sz="1400" b="1" i="0" u="none" strike="noStrike" dirty="0" smtClean="0">
                          <a:solidFill>
                            <a:srgbClr val="000000"/>
                          </a:solidFill>
                          <a:effectLst/>
                          <a:latin typeface="+mn-lt"/>
                        </a:rPr>
                        <a:t>71 245,6</a:t>
                      </a:r>
                      <a:endParaRPr lang="ru-RU" sz="14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effectLst/>
                          <a:latin typeface="+mn-lt"/>
                        </a:rPr>
                        <a:t>71 245,6</a:t>
                      </a:r>
                      <a:endParaRPr lang="ru-RU" sz="14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612775" y="1215661"/>
            <a:ext cx="82200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ru-RU" altLang="ru-RU" sz="16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600" dirty="0" smtClean="0">
                <a:latin typeface="+mn-lt"/>
                <a:ea typeface="Calibri" panose="020F0502020204030204" pitchFamily="34" charset="0"/>
                <a:cs typeface="Times New Roman" panose="02020603050405020304" pitchFamily="18" charset="0"/>
              </a:rPr>
              <a:t>снижение </a:t>
            </a:r>
            <a:r>
              <a:rPr lang="ru-RU" altLang="ru-RU" sz="1600" dirty="0">
                <a:latin typeface="+mn-lt"/>
                <a:ea typeface="Calibri" panose="020F0502020204030204" pitchFamily="34" charset="0"/>
                <a:cs typeface="Times New Roman" panose="02020603050405020304" pitchFamily="18" charset="0"/>
              </a:rPr>
              <a:t>до приемлемого уровня риска воздействия опасных химических и биологических факторов на население и территорию Республики Татарстан</a:t>
            </a:r>
            <a:endParaRPr kumimoji="0" lang="ru-RU" altLang="ru-RU" sz="2400" i="0" u="none" strike="noStrike" cap="none" normalizeH="0" baseline="0" dirty="0" smtClean="0">
              <a:ln>
                <a:noFill/>
              </a:ln>
              <a:solidFill>
                <a:schemeClr val="tx1"/>
              </a:solidFill>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58893863"/>
              </p:ext>
            </p:extLst>
          </p:nvPr>
        </p:nvGraphicFramePr>
        <p:xfrm>
          <a:off x="615950" y="2926721"/>
          <a:ext cx="8220075" cy="2287830"/>
        </p:xfrm>
        <a:graphic>
          <a:graphicData uri="http://schemas.openxmlformats.org/drawingml/2006/table">
            <a:tbl>
              <a:tblPr>
                <a:tableStyleId>{5940675A-B579-460E-94D1-54222C63F5DA}</a:tableStyleId>
              </a:tblPr>
              <a:tblGrid>
                <a:gridCol w="5854586"/>
                <a:gridCol w="1289167"/>
                <a:gridCol w="1076322"/>
              </a:tblGrid>
              <a:tr h="170217">
                <a:tc>
                  <a:txBody>
                    <a:bodyPr/>
                    <a:lstStyle/>
                    <a:p>
                      <a:pPr algn="ctr" fontAlgn="ctr"/>
                      <a:r>
                        <a:rPr lang="ru-RU" sz="1400" b="1" u="none" strike="noStrike" dirty="0" smtClean="0">
                          <a:effectLst/>
                          <a:latin typeface="+mn-lt"/>
                        </a:rPr>
                        <a:t>Целевые показатели реализации государственной программы</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a:t>
                      </a:r>
                      <a:r>
                        <a:rPr lang="ru-RU" sz="1400" b="1" u="none" strike="noStrike" dirty="0" smtClean="0">
                          <a:effectLst/>
                        </a:rPr>
                        <a:t/>
                      </a:r>
                      <a:br>
                        <a:rPr lang="ru-RU" sz="1400" b="1" u="none" strike="noStrike" dirty="0" smtClean="0">
                          <a:effectLst/>
                        </a:rPr>
                      </a:br>
                      <a:r>
                        <a:rPr lang="ru-RU" sz="1400" b="1" u="none" strike="noStrike" dirty="0" smtClean="0">
                          <a:effectLst/>
                        </a:rPr>
                        <a:t>(</a:t>
                      </a:r>
                      <a:r>
                        <a:rPr lang="ru-RU" sz="1400" b="1" u="none" strike="noStrike" dirty="0">
                          <a:effectLst/>
                        </a:rPr>
                        <a:t>план)</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effectLst/>
                        </a:rPr>
                        <a:t>2017 </a:t>
                      </a:r>
                      <a:r>
                        <a:rPr lang="ru-RU" sz="1400" b="1" u="none" strike="noStrike" dirty="0">
                          <a:effectLst/>
                        </a:rPr>
                        <a:t>год </a:t>
                      </a:r>
                      <a:r>
                        <a:rPr lang="ru-RU" sz="1400" b="1" u="none" strike="noStrike" dirty="0" smtClean="0">
                          <a:effectLst/>
                        </a:rPr>
                        <a:t/>
                      </a:r>
                      <a:br>
                        <a:rPr lang="ru-RU" sz="1400" b="1" u="none" strike="noStrike" dirty="0" smtClean="0">
                          <a:effectLst/>
                        </a:rPr>
                      </a:br>
                      <a:r>
                        <a:rPr lang="ru-RU" sz="1400" b="1" u="none" strike="noStrike" dirty="0" smtClean="0">
                          <a:effectLst/>
                        </a:rPr>
                        <a:t>(</a:t>
                      </a:r>
                      <a:r>
                        <a:rPr lang="ru-RU" sz="1400" b="1" u="none" strike="noStrike" dirty="0">
                          <a:effectLst/>
                        </a:rPr>
                        <a:t>факт)</a:t>
                      </a:r>
                      <a:endParaRPr lang="ru-RU" sz="14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33341">
                <a:tc>
                  <a:txBody>
                    <a:bodyPr/>
                    <a:lstStyle/>
                    <a:p>
                      <a:pPr algn="l" fontAlgn="ctr"/>
                      <a:r>
                        <a:rPr lang="ru-RU" sz="1400" b="0" i="0" u="none" strike="noStrike" dirty="0">
                          <a:solidFill>
                            <a:srgbClr val="000000"/>
                          </a:solidFill>
                          <a:effectLst/>
                          <a:latin typeface="+mn-lt"/>
                        </a:rPr>
                        <a:t>Доля выполненных плановых мероприятий по предупреждению и ликвидации болезней животных, их лечению, защите населения от болезней, общих для человека и животных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333341">
                <a:tc>
                  <a:txBody>
                    <a:bodyPr/>
                    <a:lstStyle/>
                    <a:p>
                      <a:pPr algn="l" fontAlgn="ctr"/>
                      <a:r>
                        <a:rPr lang="ru-RU" sz="1400" b="0" i="0" u="none" strike="noStrike" dirty="0">
                          <a:solidFill>
                            <a:srgbClr val="000000"/>
                          </a:solidFill>
                          <a:effectLst/>
                          <a:latin typeface="+mn-lt"/>
                        </a:rPr>
                        <a:t>в том числе: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33341">
                <a:tc>
                  <a:txBody>
                    <a:bodyPr/>
                    <a:lstStyle/>
                    <a:p>
                      <a:pPr algn="l" fontAlgn="ctr"/>
                      <a:r>
                        <a:rPr lang="ru-RU" sz="1400" b="0" i="0" u="none" strike="noStrike" dirty="0">
                          <a:solidFill>
                            <a:srgbClr val="000000"/>
                          </a:solidFill>
                          <a:effectLst/>
                          <a:latin typeface="+mn-lt"/>
                        </a:rPr>
                        <a:t>Уровень готовности скотомогильников и биотермических ям требованиям по обеспечению биологической безопасности,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33341">
                <a:tc>
                  <a:txBody>
                    <a:bodyPr/>
                    <a:lstStyle/>
                    <a:p>
                      <a:pPr algn="l" fontAlgn="ctr"/>
                      <a:r>
                        <a:rPr lang="ru-RU" sz="1400" b="0" i="0" u="none" strike="noStrike">
                          <a:solidFill>
                            <a:srgbClr val="000000"/>
                          </a:solidFill>
                          <a:effectLst/>
                          <a:latin typeface="+mn-lt"/>
                        </a:rPr>
                        <a:t>Доля выполненных плановых мероприятий по регулированию численности безнадзорных животных,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400" b="0" i="0" u="none" strike="noStrike" dirty="0" smtClean="0">
                          <a:solidFill>
                            <a:srgbClr val="000000"/>
                          </a:solidFill>
                          <a:effectLst/>
                          <a:latin typeface="+mn-lt"/>
                        </a:rPr>
                        <a:t>100</a:t>
                      </a:r>
                      <a:endParaRPr lang="ru-RU" sz="14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984137406"/>
              </p:ext>
            </p:extLst>
          </p:nvPr>
        </p:nvGraphicFramePr>
        <p:xfrm>
          <a:off x="612775" y="5539740"/>
          <a:ext cx="7870826" cy="772541"/>
        </p:xfrm>
        <a:graphic>
          <a:graphicData uri="http://schemas.openxmlformats.org/drawingml/2006/table">
            <a:tbl>
              <a:tblPr>
                <a:tableStyleId>{5C22544A-7EE6-4342-B048-85BDC9FD1C3A}</a:tableStyleId>
              </a:tblPr>
              <a:tblGrid>
                <a:gridCol w="7870826"/>
              </a:tblGrid>
              <a:tr h="407738">
                <a:tc>
                  <a:txBody>
                    <a:bodyPr/>
                    <a:lstStyle/>
                    <a:p>
                      <a:pPr marL="0" indent="0" algn="l" defTabSz="914400" rtl="0" eaLnBrk="1" fontAlgn="ctr" latinLnBrk="0" hangingPunct="1">
                        <a:spcBef>
                          <a:spcPct val="20000"/>
                        </a:spcBef>
                        <a:buFont typeface="Arial" panose="020B0604020202020204" pitchFamily="34" charset="0"/>
                        <a:buNone/>
                      </a:pPr>
                      <a:r>
                        <a:rPr lang="ru-RU" sz="1100" b="1" i="1" kern="1200" dirty="0" smtClean="0">
                          <a:solidFill>
                            <a:schemeClr val="accent1"/>
                          </a:solidFill>
                          <a:latin typeface="+mn-lt"/>
                          <a:ea typeface="+mn-ea"/>
                          <a:cs typeface="+mn-cs"/>
                        </a:rPr>
                        <a:t>Ответственные исполнители </a:t>
                      </a:r>
                      <a:r>
                        <a:rPr lang="ru-RU" sz="1100" b="1" i="1" kern="1200" dirty="0">
                          <a:solidFill>
                            <a:schemeClr val="accent1"/>
                          </a:solidFill>
                          <a:latin typeface="+mn-lt"/>
                          <a:ea typeface="+mn-ea"/>
                          <a:cs typeface="+mn-cs"/>
                        </a:rPr>
                        <a:t>ГП: Министерство промышленности и торговли Республики Татарстан, Главное управление ветеринарии Республики Татарстан</a:t>
                      </a:r>
                    </a:p>
                  </a:txBody>
                  <a:tcPr marL="9525" marR="9525" marT="9525" marB="0" anchor="ctr">
                    <a:solidFill>
                      <a:schemeClr val="bg1"/>
                    </a:solidFill>
                  </a:tcPr>
                </a:tc>
              </a:tr>
              <a:tr h="364803">
                <a:tc>
                  <a:txBody>
                    <a:bodyPr/>
                    <a:lstStyle/>
                    <a:p>
                      <a:pPr marL="0" indent="0" algn="l" defTabSz="914400" rtl="0" eaLnBrk="1" fontAlgn="ctr" latinLnBrk="0" hangingPunct="1">
                        <a:spcBef>
                          <a:spcPct val="20000"/>
                        </a:spcBef>
                        <a:buFont typeface="Arial" panose="020B0604020202020204" pitchFamily="34" charset="0"/>
                        <a:buNone/>
                      </a:pPr>
                      <a:r>
                        <a:rPr lang="ru-RU" sz="1100" b="1" i="1" kern="1200" dirty="0">
                          <a:solidFill>
                            <a:schemeClr val="accent6"/>
                          </a:solidFill>
                          <a:latin typeface="+mn-lt"/>
                          <a:ea typeface="+mn-ea"/>
                          <a:cs typeface="+mn-cs"/>
                        </a:rPr>
                        <a:t>Официальный сайт, на котором размещена государственная программа и отчеты о ходе ее реализации, находится по адресу: http://</a:t>
                      </a:r>
                      <a:r>
                        <a:rPr lang="ru-RU" sz="1100" b="1" i="1" kern="1200" dirty="0" smtClean="0">
                          <a:solidFill>
                            <a:schemeClr val="accent6"/>
                          </a:solidFill>
                          <a:latin typeface="+mn-lt"/>
                          <a:ea typeface="+mn-ea"/>
                          <a:cs typeface="+mn-cs"/>
                        </a:rPr>
                        <a:t>prav.tatarstan.ru</a:t>
                      </a:r>
                      <a:endParaRPr lang="ru-RU" sz="1100" b="1" i="1" kern="1200" dirty="0">
                        <a:solidFill>
                          <a:schemeClr val="accent6"/>
                        </a:solidFill>
                        <a:latin typeface="+mn-lt"/>
                        <a:ea typeface="+mn-ea"/>
                        <a:cs typeface="+mn-cs"/>
                      </a:endParaRPr>
                    </a:p>
                  </a:txBody>
                  <a:tcPr marL="9525" marR="9525" marT="9525" marB="0" anchor="ctr">
                    <a:solidFill>
                      <a:schemeClr val="bg1"/>
                    </a:solidFill>
                  </a:tcPr>
                </a:tc>
              </a:tr>
            </a:tbl>
          </a:graphicData>
        </a:graphic>
      </p:graphicFrame>
      <p:sp>
        <p:nvSpPr>
          <p:cNvPr id="7" name="Скругленный прямоугольник 6"/>
          <p:cNvSpPr/>
          <p:nvPr/>
        </p:nvSpPr>
        <p:spPr>
          <a:xfrm>
            <a:off x="612775" y="177209"/>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27.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r>
              <a:rPr lang="ru-RU" altLang="ru-RU" sz="1600" b="1" dirty="0" smtClean="0">
                <a:ea typeface="Calibri" panose="020F0502020204030204" pitchFamily="34" charset="0"/>
                <a:cs typeface="Times New Roman" panose="02020603050405020304" pitchFamily="18" charset="0"/>
              </a:rPr>
              <a:t>«Система </a:t>
            </a:r>
            <a:r>
              <a:rPr lang="ru-RU" altLang="ru-RU" sz="1600" b="1" dirty="0">
                <a:ea typeface="Calibri" panose="020F0502020204030204" pitchFamily="34" charset="0"/>
                <a:cs typeface="Times New Roman" panose="02020603050405020304" pitchFamily="18" charset="0"/>
              </a:rPr>
              <a:t>химической и биологической безопасности Республики </a:t>
            </a:r>
            <a:r>
              <a:rPr lang="ru-RU" altLang="ru-RU" sz="1600" b="1" dirty="0" smtClean="0">
                <a:ea typeface="Calibri" panose="020F0502020204030204" pitchFamily="34" charset="0"/>
                <a:cs typeface="Times New Roman" panose="02020603050405020304" pitchFamily="18" charset="0"/>
              </a:rPr>
              <a:t>Татарстан на </a:t>
            </a:r>
            <a:r>
              <a:rPr lang="ru-RU" altLang="ru-RU" sz="1600" b="1" dirty="0">
                <a:ea typeface="Calibri" panose="020F0502020204030204" pitchFamily="34" charset="0"/>
                <a:cs typeface="Times New Roman" panose="02020603050405020304" pitchFamily="18" charset="0"/>
              </a:rPr>
              <a:t>2015 - 2020 </a:t>
            </a:r>
            <a:r>
              <a:rPr lang="ru-RU" altLang="ru-RU" sz="1600" b="1" dirty="0" smtClean="0">
                <a:ea typeface="Calibri" panose="020F0502020204030204" pitchFamily="34" charset="0"/>
                <a:cs typeface="Times New Roman" panose="02020603050405020304" pitchFamily="18" charset="0"/>
              </a:rPr>
              <a:t>годы»</a:t>
            </a:r>
            <a:endParaRPr lang="ru-RU" altLang="ru-RU" sz="700" dirty="0">
              <a:solidFill>
                <a:schemeClr val="tx1"/>
              </a:solidFill>
              <a:latin typeface="Arial" panose="020B0604020202020204" pitchFamily="34" charset="0"/>
            </a:endParaRPr>
          </a:p>
        </p:txBody>
      </p:sp>
    </p:spTree>
    <p:extLst>
      <p:ext uri="{BB962C8B-B14F-4D97-AF65-F5344CB8AC3E}">
        <p14:creationId xmlns:p14="http://schemas.microsoft.com/office/powerpoint/2010/main" val="1432170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fontScale="77500" lnSpcReduction="20000"/>
          </a:bodyPr>
          <a:lstStyle/>
          <a:p>
            <a:r>
              <a:rPr lang="ru-RU" dirty="0"/>
              <a:t>О</a:t>
            </a:r>
            <a:r>
              <a:rPr lang="ru-RU" dirty="0" smtClean="0"/>
              <a:t>сновные направления налоговой </a:t>
            </a:r>
            <a:r>
              <a:rPr lang="ru-RU" dirty="0"/>
              <a:t>политики Республики Татарстан </a:t>
            </a:r>
            <a:r>
              <a:rPr lang="ru-RU" dirty="0" smtClean="0"/>
              <a:t>в 2017 </a:t>
            </a:r>
            <a:r>
              <a:rPr lang="ru-RU" dirty="0"/>
              <a:t>году </a:t>
            </a:r>
          </a:p>
        </p:txBody>
      </p:sp>
      <p:sp>
        <p:nvSpPr>
          <p:cNvPr id="4" name="Прямоугольник 3"/>
          <p:cNvSpPr/>
          <p:nvPr/>
        </p:nvSpPr>
        <p:spPr>
          <a:xfrm>
            <a:off x="575607" y="711953"/>
            <a:ext cx="8296275" cy="5062924"/>
          </a:xfrm>
          <a:prstGeom prst="rect">
            <a:avLst/>
          </a:prstGeom>
        </p:spPr>
        <p:style>
          <a:lnRef idx="2">
            <a:schemeClr val="accent3"/>
          </a:lnRef>
          <a:fillRef idx="1">
            <a:schemeClr val="lt1"/>
          </a:fillRef>
          <a:effectRef idx="0">
            <a:schemeClr val="accent3"/>
          </a:effectRef>
          <a:fontRef idx="minor">
            <a:schemeClr val="dk1"/>
          </a:fontRef>
        </p:style>
        <p:txBody>
          <a:bodyPr wrap="square" lIns="72000" tIns="0" rIns="72000" bIns="0">
            <a:spAutoFit/>
          </a:bodyPr>
          <a:lstStyle/>
          <a:p>
            <a:pPr algn="just"/>
            <a:r>
              <a:rPr lang="ru-RU" sz="1050" dirty="0"/>
              <a:t> </a:t>
            </a:r>
            <a:r>
              <a:rPr lang="ru-RU" sz="1050" dirty="0" smtClean="0"/>
              <a:t>              Основные </a:t>
            </a:r>
            <a:r>
              <a:rPr lang="ru-RU" sz="1050" dirty="0"/>
              <a:t>направления налоговой политики Республики Татарстан в 2017 году осуществлялись на основании налоговой политики Российской Федерации и послания Президента Республики Татарстан Государственному Совету Республики Татарстан.</a:t>
            </a:r>
          </a:p>
          <a:p>
            <a:pPr algn="just"/>
            <a:r>
              <a:rPr lang="ru-RU" sz="1050" dirty="0"/>
              <a:t> </a:t>
            </a:r>
            <a:r>
              <a:rPr lang="ru-RU" sz="1050" dirty="0" smtClean="0"/>
              <a:t>              Одной </a:t>
            </a:r>
            <a:r>
              <a:rPr lang="ru-RU" sz="1050" dirty="0"/>
              <a:t>из основополагающих задач налогообложения является обеспечение доходов бюджетной системы. При этом необходимым условием развития экономики продолжает оставаться повышение ее конкурентоспособности, технологического обновления, модернизации производства и диверсификации. Задачами налоговой политики являются поддержка инвестиций в экономику, стимулирование инновационной деятельности. Кроме того, реализация социальной политики остается важным аспектом в области налогообложения. В целях обеспечения реального роста экономики республики, создания условий для инвестиционной деятельности и инновационного развития, налоговое законодательство Республики Татарстан в 2017 году было направлено на стимулирование перспективных направлений развития экономики. Для субъектов инвестиционной деятельности продолжит действовать пониженная ставка по налогу на прибыль и налогу на имущество организаций. Также продолжало действие льготное налогообложение для резидентов особой экономической зоны промышленно- производственного типа, созданной на территории </a:t>
            </a:r>
            <a:r>
              <a:rPr lang="ru-RU" sz="1050" dirty="0" err="1"/>
              <a:t>Елабужского</a:t>
            </a:r>
            <a:r>
              <a:rPr lang="ru-RU" sz="1050" dirty="0"/>
              <a:t> района Республики Татарстан, в целях повышения ее инвестиционной привлекательности. Льготное налогообложение установлено и для резидентов технико-внедренческой особой экономической зоны «</a:t>
            </a:r>
            <a:r>
              <a:rPr lang="ru-RU" sz="1050" dirty="0" err="1"/>
              <a:t>Иннополис</a:t>
            </a:r>
            <a:r>
              <a:rPr lang="ru-RU" sz="1050" dirty="0"/>
              <a:t>», созданной на территориях </a:t>
            </a:r>
            <a:r>
              <a:rPr lang="ru-RU" sz="1050" dirty="0" err="1"/>
              <a:t>Верхнеуслонского</a:t>
            </a:r>
            <a:r>
              <a:rPr lang="ru-RU" sz="1050" dirty="0"/>
              <a:t> и </a:t>
            </a:r>
            <a:r>
              <a:rPr lang="ru-RU" sz="1050" dirty="0" err="1"/>
              <a:t>Лаишевского</a:t>
            </a:r>
            <a:r>
              <a:rPr lang="ru-RU" sz="1050" dirty="0"/>
              <a:t> районов Республики Татарстан. Кроме того, с 2017 года установлены преференции по налогу на прибыль организациям-участникам специальных инвестиционных контрактов, а также для резидентов территорий опережающего социально-экономического развития, созданных на территориях </a:t>
            </a:r>
            <a:r>
              <a:rPr lang="ru-RU" sz="1050" dirty="0" err="1"/>
              <a:t>монопрофильных</a:t>
            </a:r>
            <a:r>
              <a:rPr lang="ru-RU" sz="1050" dirty="0"/>
              <a:t> муниципальных образований (моногородов) Республики Татарстан. Для создания стимулов по активной разработке месторождений </a:t>
            </a:r>
            <a:r>
              <a:rPr lang="ru-RU" sz="1050" dirty="0" err="1"/>
              <a:t>сверхвязкой</a:t>
            </a:r>
            <a:r>
              <a:rPr lang="ru-RU" sz="1050" dirty="0"/>
              <a:t> нефти продлена льгота по налогу на имущество организаций. Пролонгирована льгота в отношении имущества аэродромной инфраструктуры. В целях реализации мероприятий, предусмотренных Стратегией социально-экономического развития Республики Татарстан на период до 2030 года, по развитию скоростных транспортных коммуникаций, по формированию и продвижению широкого спектра маршрутов культурного туризма, установлена ставка в размере 0,1 процента в отношении воздушных судов и авиационных двигателей авиационных предприятий. Социальная направленность налоговой политики Республики Татарстан выражена в продлении льготы по уплате налога на имущество объектам социально-культурной сферы, а также садоводческим, огородническим и дачным некоммерческим объединениям граждан. Для дальнейшей поддержки развития предпринимательства в Республике Татарстан, сохранения количества предприятий- налогоплательщиков, а также рабочих мест, в 2017 году действовала пониженная ставка для субъектов малого предпринимательства, применяющих упрощенную систему налогообложения и выбравших объектом налогообложения «доходы, уменьшенные на величину расходов» в размере 10 процентов. Для организаций и индивидуальных предпринимателей, осуществляющих деятельность в отраслях промышленного производства и строительства, налоговая ставка действует в размере 5 процентов</a:t>
            </a:r>
            <a:r>
              <a:rPr lang="ru-RU" sz="1400" dirty="0"/>
              <a:t>.</a:t>
            </a:r>
            <a:endParaRPr lang="ru-RU" sz="1400" dirty="0">
              <a:effectLst/>
            </a:endParaRPr>
          </a:p>
        </p:txBody>
      </p:sp>
    </p:spTree>
    <p:extLst>
      <p:ext uri="{BB962C8B-B14F-4D97-AF65-F5344CB8AC3E}">
        <p14:creationId xmlns:p14="http://schemas.microsoft.com/office/powerpoint/2010/main" val="1907330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241838710"/>
              </p:ext>
            </p:extLst>
          </p:nvPr>
        </p:nvGraphicFramePr>
        <p:xfrm>
          <a:off x="537210" y="2054384"/>
          <a:ext cx="8477250" cy="3957034"/>
        </p:xfrm>
        <a:graphic>
          <a:graphicData uri="http://schemas.openxmlformats.org/drawingml/2006/table">
            <a:tbl>
              <a:tblPr firstRow="1" firstCol="1" bandRow="1">
                <a:tableStyleId>{5C22544A-7EE6-4342-B048-85BDC9FD1C3A}</a:tableStyleId>
              </a:tblPr>
              <a:tblGrid>
                <a:gridCol w="5905499"/>
                <a:gridCol w="1209675"/>
                <a:gridCol w="1362076"/>
              </a:tblGrid>
              <a:tr h="401161">
                <a:tc>
                  <a:txBody>
                    <a:bodyPr/>
                    <a:lstStyle/>
                    <a:p>
                      <a:pPr algn="ctr" fontAlgn="ctr"/>
                      <a:r>
                        <a:rPr lang="ru-RU" sz="1200" b="1" u="none" strike="noStrike" dirty="0" smtClean="0">
                          <a:solidFill>
                            <a:schemeClr val="tx1"/>
                          </a:solidFill>
                          <a:effectLst/>
                          <a:latin typeface="+mn-lt"/>
                        </a:rPr>
                        <a:t>Целевые показатели реализации государственной программы</a:t>
                      </a:r>
                      <a:endParaRPr lang="ru-RU" sz="12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effectLst/>
                          <a:latin typeface="+mn-lt"/>
                        </a:rPr>
                        <a:t>2017 </a:t>
                      </a:r>
                      <a:r>
                        <a:rPr lang="ru-RU" sz="1200" b="1" i="0" u="none" strike="noStrike" dirty="0">
                          <a:solidFill>
                            <a:srgbClr val="000000"/>
                          </a:solidFill>
                          <a:effectLst/>
                          <a:latin typeface="+mn-lt"/>
                        </a:rPr>
                        <a:t>г. (план)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effectLst/>
                          <a:latin typeface="+mn-lt"/>
                        </a:rPr>
                        <a:t>2017 </a:t>
                      </a:r>
                      <a:r>
                        <a:rPr lang="ru-RU" sz="1200" b="1" i="0" u="none" strike="noStrike" dirty="0">
                          <a:solidFill>
                            <a:srgbClr val="000000"/>
                          </a:solidFill>
                          <a:effectLst/>
                          <a:latin typeface="+mn-lt"/>
                        </a:rPr>
                        <a:t>г. (факт)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5517">
                <a:tc>
                  <a:txBody>
                    <a:bodyPr/>
                    <a:lstStyle/>
                    <a:p>
                      <a:pPr fontAlgn="ctr">
                        <a:lnSpc>
                          <a:spcPct val="115000"/>
                        </a:lnSpc>
                        <a:spcAft>
                          <a:spcPts val="0"/>
                        </a:spcAft>
                      </a:pPr>
                      <a:r>
                        <a:rPr lang="ru-RU" sz="900" b="0" kern="1200" dirty="0">
                          <a:solidFill>
                            <a:srgbClr val="000000"/>
                          </a:solidFill>
                          <a:effectLst/>
                          <a:latin typeface="+mn-lt"/>
                          <a:ea typeface="Times New Roman"/>
                          <a:cs typeface="Times New Roman"/>
                        </a:rPr>
                        <a:t>Удельный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вес</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муниципальных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образований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Республики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Татарстан</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внедривших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эффективные</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практики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неформального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образования</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карьерной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навигации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тренингов</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профессиональных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проб</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доступные</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для</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детей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молодежи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выпускных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возрастов</a:t>
                      </a:r>
                      <a:r>
                        <a:rPr lang="ru-RU" sz="900" b="0" kern="1200" dirty="0">
                          <a:solidFill>
                            <a:srgbClr val="000000"/>
                          </a:solidFill>
                          <a:effectLst/>
                          <a:latin typeface="+mn-lt"/>
                          <a:ea typeface="Times New Roman"/>
                          <a:cs typeface="Arial"/>
                        </a:rPr>
                        <a:t>, %</a:t>
                      </a:r>
                      <a:endParaRPr lang="ru-RU" sz="900" b="0" dirty="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a:effectLst/>
                          <a:latin typeface="+mn-lt"/>
                          <a:ea typeface="Times New Roman"/>
                          <a:cs typeface="Times New Roman"/>
                        </a:rPr>
                        <a:t>33</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a:effectLst/>
                          <a:latin typeface="+mn-lt"/>
                          <a:ea typeface="Times New Roman"/>
                          <a:cs typeface="Times New Roman"/>
                        </a:rPr>
                        <a:t>33</a:t>
                      </a:r>
                      <a:endParaRPr lang="ru-RU" sz="900" b="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fontAlgn="ctr">
                        <a:lnSpc>
                          <a:spcPct val="115000"/>
                        </a:lnSpc>
                        <a:spcAft>
                          <a:spcPts val="0"/>
                        </a:spcAft>
                      </a:pPr>
                      <a:r>
                        <a:rPr lang="ru-RU" sz="900" b="0" kern="1200" dirty="0">
                          <a:solidFill>
                            <a:srgbClr val="000000"/>
                          </a:solidFill>
                          <a:effectLst/>
                          <a:latin typeface="+mn-lt"/>
                          <a:ea typeface="Times New Roman"/>
                          <a:cs typeface="Times New Roman"/>
                        </a:rPr>
                        <a:t>Количество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предприятий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компаний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системно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участвующих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развитии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кадровых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проектов</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профориентации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дуального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обучения</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профессиональных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полигонов</a:t>
                      </a:r>
                      <a:r>
                        <a:rPr lang="ru-RU" sz="900" b="0" kern="1200" dirty="0">
                          <a:solidFill>
                            <a:srgbClr val="000000"/>
                          </a:solidFill>
                          <a:effectLst/>
                          <a:latin typeface="+mn-lt"/>
                          <a:ea typeface="Times New Roman"/>
                          <a:cs typeface="Arial"/>
                        </a:rPr>
                        <a:t>, </a:t>
                      </a:r>
                      <a:r>
                        <a:rPr lang="ru-RU" sz="900" b="0" kern="1200" dirty="0" err="1">
                          <a:solidFill>
                            <a:srgbClr val="000000"/>
                          </a:solidFill>
                          <a:effectLst/>
                          <a:latin typeface="+mn-lt"/>
                          <a:ea typeface="Times New Roman"/>
                          <a:cs typeface="Times New Roman"/>
                        </a:rPr>
                        <a:t>стажировочных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площадок</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для</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детей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молодежи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единиц</a:t>
                      </a:r>
                      <a:endParaRPr lang="ru-RU" sz="900" b="0" dirty="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a:effectLst/>
                          <a:latin typeface="+mn-lt"/>
                          <a:ea typeface="Times New Roman"/>
                          <a:cs typeface="Times New Roman"/>
                        </a:rPr>
                        <a:t>30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a:effectLst/>
                          <a:latin typeface="+mn-lt"/>
                          <a:ea typeface="Times New Roman"/>
                          <a:cs typeface="Times New Roman"/>
                        </a:rPr>
                        <a:t>32</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fontAlgn="ctr">
                        <a:lnSpc>
                          <a:spcPct val="115000"/>
                        </a:lnSpc>
                        <a:spcAft>
                          <a:spcPts val="0"/>
                        </a:spcAft>
                      </a:pPr>
                      <a:r>
                        <a:rPr lang="ru-RU" sz="900" b="0" kern="1200" dirty="0">
                          <a:solidFill>
                            <a:srgbClr val="000000"/>
                          </a:solidFill>
                          <a:effectLst/>
                          <a:latin typeface="+mn-lt"/>
                          <a:ea typeface="Times New Roman"/>
                          <a:cs typeface="Times New Roman"/>
                        </a:rPr>
                        <a:t>Количество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молодых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людей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вовлеченных</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совместные</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с</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компаниями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республики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проекты</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профильной</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подготовки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и</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кадрового</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притока</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выпускников</a:t>
                      </a:r>
                      <a:r>
                        <a:rPr lang="ru-RU" sz="900" b="0" kern="1200" dirty="0">
                          <a:solidFill>
                            <a:srgbClr val="000000"/>
                          </a:solidFill>
                          <a:effectLst/>
                          <a:latin typeface="+mn-lt"/>
                          <a:ea typeface="Times New Roman"/>
                          <a:cs typeface="Arial"/>
                        </a:rPr>
                        <a:t>, </a:t>
                      </a:r>
                      <a:r>
                        <a:rPr lang="ru-RU" sz="900" b="0" kern="1200" dirty="0">
                          <a:solidFill>
                            <a:srgbClr val="000000"/>
                          </a:solidFill>
                          <a:effectLst/>
                          <a:latin typeface="+mn-lt"/>
                          <a:ea typeface="Times New Roman"/>
                          <a:cs typeface="Times New Roman"/>
                        </a:rPr>
                        <a:t>человек</a:t>
                      </a:r>
                      <a:endParaRPr lang="ru-RU" sz="900" b="0" dirty="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smtClean="0">
                          <a:effectLst/>
                          <a:latin typeface="+mn-lt"/>
                          <a:ea typeface="Times New Roman"/>
                          <a:cs typeface="Times New Roman"/>
                        </a:rPr>
                        <a:t>12 000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smtClean="0">
                          <a:effectLst/>
                          <a:latin typeface="+mn-lt"/>
                          <a:ea typeface="Times New Roman"/>
                          <a:cs typeface="Times New Roman"/>
                        </a:rPr>
                        <a:t>12 309</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Количество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педагогов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специалистов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тренеров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обученных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сертифицированных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качестве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наставников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Программы</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действующих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территории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республики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человек</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a:effectLst/>
                          <a:latin typeface="+mn-lt"/>
                          <a:ea typeface="Times New Roman"/>
                          <a:cs typeface="Times New Roman"/>
                        </a:rPr>
                        <a:t>950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a:effectLst/>
                          <a:latin typeface="+mn-lt"/>
                          <a:ea typeface="Times New Roman"/>
                          <a:cs typeface="Times New Roman"/>
                        </a:rPr>
                        <a:t>950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Детско</a:t>
                      </a:r>
                      <a:r>
                        <a:rPr lang="ru-RU" sz="900" b="0" kern="1200">
                          <a:solidFill>
                            <a:srgbClr val="000000"/>
                          </a:solidFill>
                          <a:effectLst/>
                          <a:latin typeface="+mn-lt"/>
                          <a:ea typeface="Times New Roman"/>
                          <a:cs typeface="Arial"/>
                        </a:rPr>
                        <a:t>-</a:t>
                      </a:r>
                      <a:r>
                        <a:rPr lang="ru-RU" sz="900" b="0" kern="1200">
                          <a:solidFill>
                            <a:srgbClr val="000000"/>
                          </a:solidFill>
                          <a:effectLst/>
                          <a:latin typeface="+mn-lt"/>
                          <a:ea typeface="Times New Roman"/>
                          <a:cs typeface="Times New Roman"/>
                        </a:rPr>
                        <a:t>молодежная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аудитория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выпускного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возраста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вовлеченная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систему</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образовательной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карьерной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навигации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профессиональных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проб</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Республике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Татарстан</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человек</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smtClean="0">
                          <a:effectLst/>
                          <a:latin typeface="+mn-lt"/>
                          <a:ea typeface="Times New Roman"/>
                          <a:cs typeface="Times New Roman"/>
                        </a:rPr>
                        <a:t>7 900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smtClean="0">
                          <a:effectLst/>
                          <a:latin typeface="+mn-lt"/>
                          <a:ea typeface="Times New Roman"/>
                          <a:cs typeface="Times New Roman"/>
                        </a:rPr>
                        <a:t>7 939</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Детско</a:t>
                      </a:r>
                      <a:r>
                        <a:rPr lang="ru-RU" sz="900" b="0" kern="1200">
                          <a:solidFill>
                            <a:srgbClr val="000000"/>
                          </a:solidFill>
                          <a:effectLst/>
                          <a:latin typeface="+mn-lt"/>
                          <a:ea typeface="Times New Roman"/>
                          <a:cs typeface="Arial"/>
                        </a:rPr>
                        <a:t>-</a:t>
                      </a:r>
                      <a:r>
                        <a:rPr lang="ru-RU" sz="900" b="0" kern="1200">
                          <a:solidFill>
                            <a:srgbClr val="000000"/>
                          </a:solidFill>
                          <a:effectLst/>
                          <a:latin typeface="+mn-lt"/>
                          <a:ea typeface="Times New Roman"/>
                          <a:cs typeface="Times New Roman"/>
                        </a:rPr>
                        <a:t>молодежная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аудитория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устойчиво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вовлеченная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проектную</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деятельность</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развитию</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потенциала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решению</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задач</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развития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республики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площадках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Программы</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качестве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уникальных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участников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Программы</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человек</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dirty="0" smtClean="0">
                          <a:effectLst/>
                          <a:latin typeface="+mn-lt"/>
                          <a:ea typeface="Times New Roman"/>
                          <a:cs typeface="Times New Roman"/>
                        </a:rPr>
                        <a:t>20 500</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smtClean="0">
                          <a:effectLst/>
                          <a:latin typeface="+mn-lt"/>
                          <a:ea typeface="Times New Roman"/>
                          <a:cs typeface="Times New Roman"/>
                        </a:rPr>
                        <a:t>21 184</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Создание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инфраструктуры</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индивидуальной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образовательной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продюсерской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поддержки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доступной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для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участия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до</a:t>
                      </a:r>
                      <a:r>
                        <a:rPr lang="ru-RU" sz="900" b="0" kern="1200">
                          <a:solidFill>
                            <a:srgbClr val="000000"/>
                          </a:solidFill>
                          <a:effectLst/>
                          <a:latin typeface="+mn-lt"/>
                          <a:ea typeface="Times New Roman"/>
                          <a:cs typeface="Arial"/>
                        </a:rPr>
                        <a:t> 1600 </a:t>
                      </a:r>
                      <a:r>
                        <a:rPr lang="ru-RU" sz="900" b="0" kern="1200">
                          <a:solidFill>
                            <a:srgbClr val="000000"/>
                          </a:solidFill>
                          <a:effectLst/>
                          <a:latin typeface="+mn-lt"/>
                          <a:ea typeface="Times New Roman"/>
                          <a:cs typeface="Times New Roman"/>
                        </a:rPr>
                        <a:t>молодых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людей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обладающих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наивысшими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достижениями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человек</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a:effectLst/>
                          <a:latin typeface="+mn-lt"/>
                          <a:ea typeface="Times New Roman"/>
                          <a:cs typeface="Times New Roman"/>
                        </a:rPr>
                        <a:t>900</a:t>
                      </a:r>
                      <a:endParaRPr lang="ru-RU" sz="900" b="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a:effectLst/>
                          <a:latin typeface="+mn-lt"/>
                          <a:ea typeface="Times New Roman"/>
                          <a:cs typeface="Times New Roman"/>
                        </a:rPr>
                        <a:t>917</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Уровень</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положительной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узнаваемости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Программы</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аудиториях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адресатов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a:t>
                      </a:r>
                      <a:r>
                        <a:rPr lang="ru-RU" sz="900" b="0" kern="1200">
                          <a:solidFill>
                            <a:srgbClr val="000000"/>
                          </a:solidFill>
                          <a:effectLst/>
                          <a:latin typeface="+mn-lt"/>
                          <a:ea typeface="Times New Roman"/>
                          <a:cs typeface="Arial"/>
                        </a:rPr>
                        <a:t> 5-</a:t>
                      </a:r>
                      <a:r>
                        <a:rPr lang="ru-RU" sz="900" b="0" kern="1200">
                          <a:solidFill>
                            <a:srgbClr val="000000"/>
                          </a:solidFill>
                          <a:effectLst/>
                          <a:latin typeface="+mn-lt"/>
                          <a:ea typeface="Times New Roman"/>
                          <a:cs typeface="Times New Roman"/>
                        </a:rPr>
                        <a:t>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шкале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мониторинга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на</a:t>
                      </a:r>
                      <a:r>
                        <a:rPr lang="ru-RU" sz="900" b="0" kern="1200">
                          <a:solidFill>
                            <a:srgbClr val="000000"/>
                          </a:solidFill>
                          <a:effectLst/>
                          <a:latin typeface="+mn-lt"/>
                          <a:ea typeface="Times New Roman"/>
                          <a:cs typeface="Arial"/>
                        </a:rPr>
                        <a:t> 1000 </a:t>
                      </a:r>
                      <a:r>
                        <a:rPr lang="ru-RU" sz="900" b="0" kern="1200">
                          <a:solidFill>
                            <a:srgbClr val="000000"/>
                          </a:solidFill>
                          <a:effectLst/>
                          <a:latin typeface="+mn-lt"/>
                          <a:ea typeface="Times New Roman"/>
                          <a:cs typeface="Times New Roman"/>
                        </a:rPr>
                        <a:t>опрошенных</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a:effectLst/>
                          <a:latin typeface="+mn-lt"/>
                          <a:ea typeface="Times New Roman"/>
                          <a:cs typeface="Times New Roman"/>
                        </a:rPr>
                        <a:t>3,9</a:t>
                      </a:r>
                      <a:endParaRPr lang="ru-RU" sz="900" b="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a:effectLst/>
                          <a:latin typeface="+mn-lt"/>
                          <a:ea typeface="Times New Roman"/>
                          <a:cs typeface="Times New Roman"/>
                        </a:rPr>
                        <a:t>3,9</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fontAlgn="ctr">
                        <a:lnSpc>
                          <a:spcPct val="115000"/>
                        </a:lnSpc>
                        <a:spcAft>
                          <a:spcPts val="0"/>
                        </a:spcAft>
                      </a:pPr>
                      <a:r>
                        <a:rPr lang="ru-RU" sz="900" b="0" kern="1200">
                          <a:solidFill>
                            <a:srgbClr val="000000"/>
                          </a:solidFill>
                          <a:effectLst/>
                          <a:latin typeface="+mn-lt"/>
                          <a:ea typeface="Times New Roman"/>
                          <a:cs typeface="Times New Roman"/>
                        </a:rPr>
                        <a:t>Доля</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проектов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программ</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сфере</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поддержки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одаренных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детей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молодежи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прошедших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публичную</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экспертизу</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Межведомственного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координационного</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совета</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интегрированных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в</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республиканскую</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систему</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поддержки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одаренных</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детей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и</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талантливой</a:t>
                      </a:r>
                      <a:r>
                        <a:rPr lang="ru-RU" sz="900" b="0" kern="1200">
                          <a:solidFill>
                            <a:srgbClr val="000000"/>
                          </a:solidFill>
                          <a:effectLst/>
                          <a:latin typeface="+mn-lt"/>
                          <a:ea typeface="Times New Roman"/>
                          <a:cs typeface="Arial"/>
                        </a:rPr>
                        <a:t> </a:t>
                      </a:r>
                      <a:r>
                        <a:rPr lang="ru-RU" sz="900" b="0" kern="1200">
                          <a:solidFill>
                            <a:srgbClr val="000000"/>
                          </a:solidFill>
                          <a:effectLst/>
                          <a:latin typeface="+mn-lt"/>
                          <a:ea typeface="Times New Roman"/>
                          <a:cs typeface="Times New Roman"/>
                        </a:rPr>
                        <a:t>молодежи</a:t>
                      </a:r>
                      <a:r>
                        <a:rPr lang="ru-RU" sz="900" b="0" kern="1200">
                          <a:solidFill>
                            <a:srgbClr val="000000"/>
                          </a:solidFill>
                          <a:effectLst/>
                          <a:latin typeface="+mn-lt"/>
                          <a:ea typeface="Times New Roman"/>
                          <a:cs typeface="Arial"/>
                        </a:rPr>
                        <a:t> (% </a:t>
                      </a:r>
                      <a:r>
                        <a:rPr lang="ru-RU" sz="900" b="0" kern="1200">
                          <a:solidFill>
                            <a:srgbClr val="000000"/>
                          </a:solidFill>
                          <a:effectLst/>
                          <a:latin typeface="+mn-lt"/>
                          <a:ea typeface="Times New Roman"/>
                          <a:cs typeface="Times New Roman"/>
                        </a:rPr>
                        <a:t>от</a:t>
                      </a:r>
                      <a:r>
                        <a:rPr lang="ru-RU" sz="900" b="0" kern="1200">
                          <a:solidFill>
                            <a:srgbClr val="000000"/>
                          </a:solidFill>
                          <a:effectLst/>
                          <a:latin typeface="+mn-lt"/>
                          <a:ea typeface="Times New Roman"/>
                          <a:cs typeface="Arial"/>
                        </a:rPr>
                        <a:t> 100 </a:t>
                      </a:r>
                      <a:r>
                        <a:rPr lang="ru-RU" sz="900" b="0" kern="1200">
                          <a:solidFill>
                            <a:srgbClr val="000000"/>
                          </a:solidFill>
                          <a:effectLst/>
                          <a:latin typeface="+mn-lt"/>
                          <a:ea typeface="Times New Roman"/>
                          <a:cs typeface="Times New Roman"/>
                        </a:rPr>
                        <a:t>принятых</a:t>
                      </a:r>
                      <a:r>
                        <a:rPr lang="ru-RU" sz="900" b="0" kern="1200">
                          <a:solidFill>
                            <a:srgbClr val="000000"/>
                          </a:solidFill>
                          <a:effectLst/>
                          <a:latin typeface="+mn-lt"/>
                          <a:ea typeface="Times New Roman"/>
                          <a:cs typeface="Arial"/>
                        </a:rPr>
                        <a:t>)</a:t>
                      </a:r>
                      <a:endParaRPr lang="ru-RU" sz="900" b="0">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0">
                          <a:effectLst/>
                          <a:latin typeface="+mn-lt"/>
                          <a:ea typeface="Times New Roman"/>
                          <a:cs typeface="Times New Roman"/>
                        </a:rPr>
                        <a:t>15</a:t>
                      </a:r>
                      <a:endParaRPr lang="ru-RU" sz="900" b="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b="0" dirty="0">
                          <a:effectLst/>
                          <a:latin typeface="+mn-lt"/>
                          <a:ea typeface="Times New Roman"/>
                          <a:cs typeface="Times New Roman"/>
                        </a:rPr>
                        <a:t>15</a:t>
                      </a:r>
                      <a:endParaRPr lang="ru-RU" sz="900" b="0" dirty="0">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01015" y="808156"/>
            <a:ext cx="84772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lang="ru-RU" altLang="ru-RU" sz="1400" b="1"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развертывания преемственной системы развития интеллектуально-творческого потенциала детей, молодежи и стратегическое управление талантами в интересах инновационного развития Республики Татарстан</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28. Государственная </a:t>
            </a:r>
            <a:r>
              <a:rPr lang="ru-RU" sz="1600" b="1" dirty="0"/>
              <a:t>программа «Стратегическое управление талантами в Республике Татарстан на 2015 – 2020 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505365150"/>
              </p:ext>
            </p:extLst>
          </p:nvPr>
        </p:nvGraphicFramePr>
        <p:xfrm>
          <a:off x="521970" y="1485264"/>
          <a:ext cx="8477250" cy="548640"/>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t"/>
                      <a:r>
                        <a:rPr lang="ru-RU" sz="1200" b="1" i="0" u="none" strike="noStrike" dirty="0" smtClean="0">
                          <a:solidFill>
                            <a:srgbClr val="000000"/>
                          </a:solidFill>
                          <a:effectLst/>
                          <a:latin typeface="+mn-lt"/>
                        </a:rPr>
                        <a:t>119 050,0</a:t>
                      </a: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200" b="1" i="0" u="none" strike="noStrike" dirty="0" smtClean="0">
                          <a:solidFill>
                            <a:srgbClr val="000000"/>
                          </a:solidFill>
                          <a:effectLst/>
                          <a:latin typeface="+mn-lt"/>
                        </a:rPr>
                        <a:t>119 050,0</a:t>
                      </a: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22849281"/>
              </p:ext>
            </p:extLst>
          </p:nvPr>
        </p:nvGraphicFramePr>
        <p:xfrm>
          <a:off x="587374" y="6080760"/>
          <a:ext cx="7870826" cy="659130"/>
        </p:xfrm>
        <a:graphic>
          <a:graphicData uri="http://schemas.openxmlformats.org/drawingml/2006/table">
            <a:tbl>
              <a:tblPr>
                <a:tableStyleId>{5C22544A-7EE6-4342-B048-85BDC9FD1C3A}</a:tableStyleId>
              </a:tblPr>
              <a:tblGrid>
                <a:gridCol w="7870826"/>
              </a:tblGrid>
              <a:tr h="310515">
                <a:tc>
                  <a:txBody>
                    <a:bodyPr/>
                    <a:lstStyle/>
                    <a:p>
                      <a:pPr marL="0" indent="0" algn="l" defTabSz="914400" rtl="0" eaLnBrk="1" fontAlgn="ctr" latinLnBrk="0" hangingPunct="1">
                        <a:spcBef>
                          <a:spcPct val="20000"/>
                        </a:spcBef>
                        <a:buFont typeface="Arial" panose="020B0604020202020204" pitchFamily="34" charset="0"/>
                        <a:buNone/>
                      </a:pPr>
                      <a:r>
                        <a:rPr lang="ru-RU" sz="1050" b="1" i="1" kern="1200" dirty="0" smtClean="0">
                          <a:solidFill>
                            <a:schemeClr val="accent1"/>
                          </a:solidFill>
                          <a:latin typeface="+mn-lt"/>
                          <a:ea typeface="+mn-ea"/>
                          <a:cs typeface="+mn-cs"/>
                        </a:rPr>
                        <a:t>Ответственные исполнители ГП в 2017 году: </a:t>
                      </a:r>
                      <a:r>
                        <a:rPr lang="ru-RU" sz="1050" b="1" i="1" kern="1200" dirty="0">
                          <a:solidFill>
                            <a:schemeClr val="accent1"/>
                          </a:solidFill>
                          <a:latin typeface="+mn-lt"/>
                          <a:ea typeface="+mn-ea"/>
                          <a:cs typeface="+mn-cs"/>
                        </a:rPr>
                        <a:t>Министерство </a:t>
                      </a:r>
                      <a:r>
                        <a:rPr lang="ru-RU" sz="1050" b="1" i="1" kern="1200" dirty="0" smtClean="0">
                          <a:solidFill>
                            <a:schemeClr val="accent1"/>
                          </a:solidFill>
                          <a:latin typeface="+mn-lt"/>
                          <a:ea typeface="+mn-ea"/>
                          <a:cs typeface="+mn-cs"/>
                        </a:rPr>
                        <a:t>образования и науки Республики </a:t>
                      </a:r>
                      <a:r>
                        <a:rPr lang="ru-RU" sz="1050" b="1" i="1" kern="1200" dirty="0">
                          <a:solidFill>
                            <a:schemeClr val="accent1"/>
                          </a:solidFill>
                          <a:latin typeface="+mn-lt"/>
                          <a:ea typeface="+mn-ea"/>
                          <a:cs typeface="+mn-cs"/>
                        </a:rPr>
                        <a:t>Татарстан, </a:t>
                      </a:r>
                      <a:r>
                        <a:rPr lang="ru-RU" sz="1050" b="1" i="1" kern="1200" dirty="0" smtClean="0">
                          <a:solidFill>
                            <a:schemeClr val="accent1"/>
                          </a:solidFill>
                          <a:latin typeface="+mn-lt"/>
                          <a:ea typeface="+mn-ea"/>
                          <a:cs typeface="+mn-cs"/>
                        </a:rPr>
                        <a:t>Министерство по делам молодежи и спорту Республики </a:t>
                      </a:r>
                      <a:r>
                        <a:rPr lang="ru-RU" sz="1050" b="1" i="1" kern="1200" dirty="0">
                          <a:solidFill>
                            <a:schemeClr val="accent1"/>
                          </a:solidFill>
                          <a:latin typeface="+mn-lt"/>
                          <a:ea typeface="+mn-ea"/>
                          <a:cs typeface="+mn-cs"/>
                        </a:rPr>
                        <a:t>Татарстан</a:t>
                      </a:r>
                    </a:p>
                  </a:txBody>
                  <a:tcPr marL="9525" marR="9525" marT="9525" marB="0" anchor="ctr">
                    <a:solidFill>
                      <a:schemeClr val="bg1"/>
                    </a:solidFill>
                  </a:tcPr>
                </a:tc>
              </a:tr>
              <a:tr h="227643">
                <a:tc>
                  <a:txBody>
                    <a:bodyPr/>
                    <a:lstStyle/>
                    <a:p>
                      <a:pPr marL="0" indent="0" algn="l" defTabSz="914400" rtl="0" eaLnBrk="1" fontAlgn="ctr" latinLnBrk="0" hangingPunct="1">
                        <a:spcBef>
                          <a:spcPct val="20000"/>
                        </a:spcBef>
                        <a:buFont typeface="Arial" panose="020B0604020202020204" pitchFamily="34" charset="0"/>
                        <a:buNone/>
                      </a:pPr>
                      <a:r>
                        <a:rPr lang="ru-RU" sz="1050" b="1" i="1" kern="1200" dirty="0">
                          <a:solidFill>
                            <a:schemeClr val="accent6"/>
                          </a:solidFill>
                          <a:latin typeface="+mn-lt"/>
                          <a:ea typeface="+mn-ea"/>
                          <a:cs typeface="+mn-cs"/>
                        </a:rPr>
                        <a:t>Официальный сайт, на котором размещена государственная программа и отчеты о ходе ее реализации, находится по адресу: http://</a:t>
                      </a:r>
                      <a:r>
                        <a:rPr lang="ru-RU" sz="1050" b="1" i="1" kern="1200" dirty="0" smtClean="0">
                          <a:solidFill>
                            <a:schemeClr val="accent6"/>
                          </a:solidFill>
                          <a:latin typeface="+mn-lt"/>
                          <a:ea typeface="+mn-ea"/>
                          <a:cs typeface="+mn-cs"/>
                        </a:rPr>
                        <a:t>prav.tatarstan.ru</a:t>
                      </a:r>
                      <a:endParaRPr lang="ru-RU" sz="1050" b="1" i="1" kern="1200" dirty="0">
                        <a:solidFill>
                          <a:schemeClr val="accent6"/>
                        </a:solidFill>
                        <a:latin typeface="+mn-lt"/>
                        <a:ea typeface="+mn-ea"/>
                        <a:cs typeface="+mn-cs"/>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26379386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433658309"/>
              </p:ext>
            </p:extLst>
          </p:nvPr>
        </p:nvGraphicFramePr>
        <p:xfrm>
          <a:off x="542925" y="2199162"/>
          <a:ext cx="8477250" cy="3184368"/>
        </p:xfrm>
        <a:graphic>
          <a:graphicData uri="http://schemas.openxmlformats.org/drawingml/2006/table">
            <a:tbl>
              <a:tblPr firstRow="1" firstCol="1" bandRow="1">
                <a:tableStyleId>{5C22544A-7EE6-4342-B048-85BDC9FD1C3A}</a:tableStyleId>
              </a:tblPr>
              <a:tblGrid>
                <a:gridCol w="5905499"/>
                <a:gridCol w="1209675"/>
                <a:gridCol w="1362076"/>
              </a:tblGrid>
              <a:tr h="449086">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effectLst/>
                          <a:latin typeface="+mn-lt"/>
                        </a:rPr>
                        <a:t>2017 </a:t>
                      </a:r>
                      <a:r>
                        <a:rPr lang="ru-RU" sz="1200" b="1" i="0" u="none" strike="noStrike" dirty="0">
                          <a:solidFill>
                            <a:srgbClr val="000000"/>
                          </a:solidFill>
                          <a:effectLst/>
                          <a:latin typeface="+mn-lt"/>
                        </a:rPr>
                        <a:t>г. (план)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effectLst/>
                          <a:latin typeface="+mn-lt"/>
                        </a:rPr>
                        <a:t>2017 </a:t>
                      </a:r>
                      <a:r>
                        <a:rPr lang="ru-RU" sz="1200" b="1" i="0" u="none" strike="noStrike" dirty="0">
                          <a:solidFill>
                            <a:srgbClr val="000000"/>
                          </a:solidFill>
                          <a:effectLst/>
                          <a:latin typeface="+mn-lt"/>
                        </a:rPr>
                        <a:t>г. (факт)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3552">
                <a:tc>
                  <a:txBody>
                    <a:bodyPr/>
                    <a:lstStyle/>
                    <a:p>
                      <a:pPr algn="l" fontAlgn="ctr"/>
                      <a:r>
                        <a:rPr lang="ru-RU" sz="1000" b="0" i="0" u="none" strike="noStrike" dirty="0">
                          <a:solidFill>
                            <a:srgbClr val="000000"/>
                          </a:solidFill>
                          <a:effectLst/>
                          <a:latin typeface="+mn-lt"/>
                        </a:rPr>
                        <a:t>Доля государственных и муниципальных архивов, подключенных к системе, от их общего числа,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120">
                <a:tc>
                  <a:txBody>
                    <a:bodyPr/>
                    <a:lstStyle/>
                    <a:p>
                      <a:pPr algn="l" fontAlgn="ctr"/>
                      <a:r>
                        <a:rPr lang="ru-RU" sz="1000" b="0" i="0" u="none" strike="noStrike" dirty="0">
                          <a:solidFill>
                            <a:srgbClr val="000000"/>
                          </a:solidFill>
                          <a:effectLst/>
                          <a:latin typeface="+mn-lt"/>
                        </a:rPr>
                        <a:t>Количество посетителей электронного читального зала,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&gt;= 1 000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&gt;= 1 000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080">
                <a:tc>
                  <a:txBody>
                    <a:bodyPr/>
                    <a:lstStyle/>
                    <a:p>
                      <a:pPr algn="l" fontAlgn="ctr"/>
                      <a:r>
                        <a:rPr lang="ru-RU" sz="1000" b="0" i="0" u="none" strike="noStrike" dirty="0">
                          <a:solidFill>
                            <a:srgbClr val="000000"/>
                          </a:solidFill>
                          <a:effectLst/>
                          <a:latin typeface="+mn-lt"/>
                        </a:rPr>
                        <a:t>Доля запросов, исполненных архивами в установленные сроки, в общем объеме исполненных за год запросов,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4795">
                <a:tc>
                  <a:txBody>
                    <a:bodyPr/>
                    <a:lstStyle/>
                    <a:p>
                      <a:pPr algn="l" fontAlgn="ctr"/>
                      <a:r>
                        <a:rPr lang="ru-RU" sz="1000" b="0" i="0" u="none" strike="noStrike">
                          <a:solidFill>
                            <a:srgbClr val="000000"/>
                          </a:solidFill>
                          <a:effectLst/>
                          <a:latin typeface="+mn-lt"/>
                        </a:rPr>
                        <a:t>Доля подключенных к единой архивной информационной системе Республики Татарстан архивов от числа запланированных,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2410">
                <a:tc>
                  <a:txBody>
                    <a:bodyPr/>
                    <a:lstStyle/>
                    <a:p>
                      <a:pPr algn="l" fontAlgn="ctr"/>
                      <a:r>
                        <a:rPr lang="ru-RU" sz="1000" b="0" i="0" u="none" strike="noStrike" dirty="0">
                          <a:solidFill>
                            <a:srgbClr val="000000"/>
                          </a:solidFill>
                          <a:effectLst/>
                          <a:latin typeface="+mn-lt"/>
                        </a:rPr>
                        <a:t>Доля документов, прошедших научное описание, от общего числа требующих распознавания и описания,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405">
                <a:tc>
                  <a:txBody>
                    <a:bodyPr/>
                    <a:lstStyle/>
                    <a:p>
                      <a:pPr algn="l" fontAlgn="ctr"/>
                      <a:r>
                        <a:rPr lang="ru-RU" sz="1000" b="0" i="0" u="none" strike="noStrike" dirty="0">
                          <a:solidFill>
                            <a:srgbClr val="000000"/>
                          </a:solidFill>
                          <a:effectLst/>
                          <a:latin typeface="+mn-lt"/>
                        </a:rPr>
                        <a:t>Доля оцифрованных и индексированных описей и наименований дел,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8125">
                <a:tc>
                  <a:txBody>
                    <a:bodyPr/>
                    <a:lstStyle/>
                    <a:p>
                      <a:pPr algn="l" fontAlgn="ctr"/>
                      <a:r>
                        <a:rPr lang="ru-RU" sz="1000" b="0" i="0" u="none" strike="noStrike">
                          <a:solidFill>
                            <a:srgbClr val="000000"/>
                          </a:solidFill>
                          <a:effectLst/>
                          <a:latin typeface="+mn-lt"/>
                        </a:rPr>
                        <a:t>Доля оцифрованных особо ценных единиц хранения от общего числа особо ценных единиц хранения,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30,5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30,5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300">
                <a:tc>
                  <a:txBody>
                    <a:bodyPr/>
                    <a:lstStyle/>
                    <a:p>
                      <a:pPr algn="l" fontAlgn="ctr"/>
                      <a:r>
                        <a:rPr lang="ru-RU" sz="1000" b="0" i="0" u="none" strike="noStrike" dirty="0">
                          <a:solidFill>
                            <a:srgbClr val="000000"/>
                          </a:solidFill>
                          <a:effectLst/>
                          <a:latin typeface="+mn-lt"/>
                        </a:rPr>
                        <a:t>Доля оцифрованного контента, хранящегося в единой системе хранения данных,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6700">
                <a:tc>
                  <a:txBody>
                    <a:bodyPr/>
                    <a:lstStyle/>
                    <a:p>
                      <a:pPr algn="l" fontAlgn="ctr"/>
                      <a:r>
                        <a:rPr lang="ru-RU" sz="1000" b="0" i="0" u="none" strike="noStrike">
                          <a:solidFill>
                            <a:srgbClr val="000000"/>
                          </a:solidFill>
                          <a:effectLst/>
                          <a:latin typeface="+mn-lt"/>
                        </a:rPr>
                        <a:t>Доля оцифрованных единиц хранения от числа запланированных на текущий год,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5280">
                <a:tc>
                  <a:txBody>
                    <a:bodyPr/>
                    <a:lstStyle/>
                    <a:p>
                      <a:pPr algn="l" fontAlgn="ctr"/>
                      <a:r>
                        <a:rPr lang="ru-RU" sz="1000" b="0" i="0" u="none" strike="noStrike" dirty="0">
                          <a:solidFill>
                            <a:srgbClr val="000000"/>
                          </a:solidFill>
                          <a:effectLst/>
                          <a:latin typeface="+mn-lt"/>
                        </a:rPr>
                        <a:t>Количество мероприятий, направленных на популяризацию документального наследия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Calibri"/>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Calibri"/>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42925" y="929303"/>
            <a:ext cx="84772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lang="ru-RU" altLang="ru-RU" sz="1400" b="1"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удовлетворение </a:t>
            </a:r>
            <a:r>
              <a:rPr lang="ru-RU" altLang="ru-RU" sz="1200" dirty="0">
                <a:latin typeface="Arial" panose="020B0604020202020204" pitchFamily="34" charset="0"/>
                <a:ea typeface="Times New Roman" panose="02020603050405020304" pitchFamily="18" charset="0"/>
              </a:rPr>
              <a:t>текущих и формирование новых потребностей общества в получении информации, содержащейся в документах Архивного фонда Республики Татарстан и других архивных документах; повышение эффективности документационного обеспечения системы государственного управления</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29. Государственная </a:t>
            </a:r>
            <a:r>
              <a:rPr lang="ru-RU" sz="1600" b="1" dirty="0"/>
              <a:t>программа «Развитие архивного дела в Республике Татарстан на </a:t>
            </a:r>
            <a:r>
              <a:rPr lang="ru-RU" sz="1600" b="1" dirty="0" smtClean="0"/>
              <a:t>2016 - 2020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2753779198"/>
              </p:ext>
            </p:extLst>
          </p:nvPr>
        </p:nvGraphicFramePr>
        <p:xfrm>
          <a:off x="542925" y="1582292"/>
          <a:ext cx="8477250" cy="556260"/>
        </p:xfrm>
        <a:graphic>
          <a:graphicData uri="http://schemas.openxmlformats.org/drawingml/2006/table">
            <a:tbl>
              <a:tblPr firstRow="1" firstCol="1" bandRow="1">
                <a:tableStyleId>{5C22544A-7EE6-4342-B048-85BDC9FD1C3A}</a:tableStyleId>
              </a:tblPr>
              <a:tblGrid>
                <a:gridCol w="5905499"/>
                <a:gridCol w="1224916"/>
                <a:gridCol w="1346835"/>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200" b="1" i="0" u="none" strike="noStrike" dirty="0" smtClean="0">
                          <a:solidFill>
                            <a:srgbClr val="000000"/>
                          </a:solidFill>
                          <a:effectLst/>
                          <a:latin typeface="+mn-lt"/>
                        </a:rPr>
                        <a:t>264 939,7</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mn-lt"/>
                        </a:rPr>
                        <a:t>256 977,5</a:t>
                      </a:r>
                      <a:endParaRPr lang="ru-RU" sz="12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5625230"/>
            <a:ext cx="8477250" cy="492443"/>
          </a:xfrm>
          <a:prstGeom prst="rect">
            <a:avLst/>
          </a:prstGeom>
        </p:spPr>
        <p:txBody>
          <a:bodyPr wrap="square">
            <a:spAutoFit/>
          </a:bodyPr>
          <a:lstStyle/>
          <a:p>
            <a:r>
              <a:rPr lang="ru-RU" sz="1200" b="1" i="1" dirty="0">
                <a:solidFill>
                  <a:schemeClr val="accent1"/>
                </a:solidFill>
              </a:rPr>
              <a:t>Ответственный исполнитель </a:t>
            </a:r>
            <a:r>
              <a:rPr lang="ru-RU" sz="1200" b="1" i="1" dirty="0" smtClean="0">
                <a:solidFill>
                  <a:schemeClr val="accent1"/>
                </a:solidFill>
              </a:rPr>
              <a:t>ГП: Государственный </a:t>
            </a:r>
            <a:r>
              <a:rPr lang="ru-RU" sz="1200" b="1" i="1" dirty="0">
                <a:solidFill>
                  <a:schemeClr val="accent1"/>
                </a:solidFill>
              </a:rPr>
              <a:t>комитет Республики Татарстан по архивному делу</a:t>
            </a:r>
            <a:r>
              <a:rPr lang="ru-RU" sz="1400" b="1" i="1" dirty="0">
                <a:solidFill>
                  <a:schemeClr val="tx2"/>
                </a:solidFill>
              </a:rPr>
              <a:t>	</a:t>
            </a:r>
          </a:p>
        </p:txBody>
      </p:sp>
      <p:sp>
        <p:nvSpPr>
          <p:cNvPr id="8"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1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100" b="1" i="1" dirty="0">
                <a:solidFill>
                  <a:schemeClr val="accent6"/>
                </a:solidFill>
              </a:rPr>
              <a:t> http</a:t>
            </a:r>
            <a:r>
              <a:rPr lang="ru-RU" sz="1100" b="1" i="1" dirty="0" smtClean="0">
                <a:solidFill>
                  <a:schemeClr val="accent6"/>
                </a:solidFill>
              </a:rPr>
              <a:t>://</a:t>
            </a:r>
            <a:r>
              <a:rPr lang="en-US" sz="1100" b="1" i="1" dirty="0" smtClean="0">
                <a:solidFill>
                  <a:schemeClr val="accent6"/>
                </a:solidFill>
              </a:rPr>
              <a:t>arhiv.tatarstan.ru</a:t>
            </a:r>
            <a:endParaRPr lang="ru-RU" sz="1100" b="1" i="1" dirty="0">
              <a:solidFill>
                <a:schemeClr val="accent6"/>
              </a:solidFill>
            </a:endParaRPr>
          </a:p>
        </p:txBody>
      </p:sp>
    </p:spTree>
    <p:extLst>
      <p:ext uri="{BB962C8B-B14F-4D97-AF65-F5344CB8AC3E}">
        <p14:creationId xmlns:p14="http://schemas.microsoft.com/office/powerpoint/2010/main" val="240315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52250609"/>
              </p:ext>
            </p:extLst>
          </p:nvPr>
        </p:nvGraphicFramePr>
        <p:xfrm>
          <a:off x="542925" y="1582292"/>
          <a:ext cx="8477250" cy="556260"/>
        </p:xfrm>
        <a:graphic>
          <a:graphicData uri="http://schemas.openxmlformats.org/drawingml/2006/table">
            <a:tbl>
              <a:tblPr firstRow="1" firstCol="1" bandRow="1">
                <a:tableStyleId>{5C22544A-7EE6-4342-B048-85BDC9FD1C3A}</a:tableStyleId>
              </a:tblPr>
              <a:tblGrid>
                <a:gridCol w="6955155"/>
                <a:gridCol w="777240"/>
                <a:gridCol w="744855"/>
              </a:tblGrid>
              <a:tr h="353230">
                <a:tc rowSpan="2">
                  <a:txBody>
                    <a:bodyPr/>
                    <a:lstStyle/>
                    <a:p>
                      <a:pPr algn="ctr">
                        <a:spcAft>
                          <a:spcPts val="0"/>
                        </a:spcAft>
                      </a:pPr>
                      <a:r>
                        <a:rPr lang="ru-RU" sz="1200" dirty="0">
                          <a:solidFill>
                            <a:schemeClr val="tx1"/>
                          </a:solidFill>
                          <a:effectLst/>
                        </a:rPr>
                        <a:t>Объем финансирования государственной программы (тыс</a:t>
                      </a:r>
                      <a:r>
                        <a:rPr lang="ru-RU" sz="1200" dirty="0" smtClean="0">
                          <a:solidFill>
                            <a:schemeClr val="tx1"/>
                          </a:solidFill>
                          <a:effectLst/>
                        </a:rPr>
                        <a:t>. рублей</a:t>
                      </a:r>
                      <a:r>
                        <a:rPr lang="ru-RU" sz="1200" dirty="0">
                          <a:solidFill>
                            <a:schemeClr val="tx1"/>
                          </a:solidFill>
                          <a:effectLst/>
                        </a:rPr>
                        <a:t>)</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(план)</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smtClean="0">
                          <a:solidFill>
                            <a:schemeClr val="tx1"/>
                          </a:solidFill>
                          <a:effectLst/>
                        </a:rPr>
                        <a:t>2017 </a:t>
                      </a:r>
                      <a:r>
                        <a:rPr lang="ru-RU" sz="1200" dirty="0">
                          <a:solidFill>
                            <a:schemeClr val="tx1"/>
                          </a:solidFill>
                          <a:effectLst/>
                        </a:rPr>
                        <a:t>год</a:t>
                      </a:r>
                    </a:p>
                    <a:p>
                      <a:pPr algn="ctr">
                        <a:spcAft>
                          <a:spcPts val="0"/>
                        </a:spcAft>
                      </a:pPr>
                      <a:r>
                        <a:rPr lang="ru-RU" sz="1200" dirty="0">
                          <a:solidFill>
                            <a:schemeClr val="tx1"/>
                          </a:solidFill>
                          <a:effectLst/>
                        </a:rPr>
                        <a:t>(факт)</a:t>
                      </a:r>
                      <a:endParaRPr lang="ru-RU" sz="12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200" b="1" i="0" u="none" strike="noStrike" dirty="0" smtClean="0">
                          <a:solidFill>
                            <a:srgbClr val="000000"/>
                          </a:solidFill>
                          <a:effectLst/>
                          <a:latin typeface="+mn-lt"/>
                        </a:rPr>
                        <a:t>4 451,3</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mn-lt"/>
                        </a:rPr>
                        <a:t>50,0</a:t>
                      </a:r>
                      <a:endParaRPr lang="ru-RU" sz="1200" b="1" i="0" u="none" strike="noStrike" dirty="0">
                        <a:solidFill>
                          <a:srgbClr val="000000"/>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183833"/>
            <a:ext cx="8477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содействие </a:t>
            </a:r>
            <a:r>
              <a:rPr lang="ru-RU" altLang="ru-RU" sz="1200" dirty="0">
                <a:latin typeface="Arial" panose="020B0604020202020204" pitchFamily="34" charset="0"/>
                <a:ea typeface="Times New Roman" panose="02020603050405020304" pitchFamily="18" charset="0"/>
              </a:rPr>
              <a:t>социально-экономическому и демографическому развитию Республики Татарстан за счет добровольного переселения соотечественников, проживающих за рубежом</a:t>
            </a:r>
            <a:endParaRPr kumimoji="0" lang="ru-RU" altLang="ru-RU" sz="12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2047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30. </a:t>
            </a:r>
            <a:r>
              <a:rPr lang="ru-RU" sz="1600" b="1" dirty="0"/>
              <a:t>Государственная программа </a:t>
            </a:r>
            <a:r>
              <a:rPr lang="ru-RU" sz="1600" b="1" dirty="0" smtClean="0"/>
              <a:t>«Оказание </a:t>
            </a:r>
            <a:r>
              <a:rPr lang="ru-RU" sz="1600" b="1" dirty="0"/>
              <a:t>содействия добровольному переселению в Республику Татарстан соотечественников, проживающих за рубежом, на 2017 - 2018 </a:t>
            </a:r>
            <a:r>
              <a:rPr lang="ru-RU" sz="1600" b="1" dirty="0" smtClean="0"/>
              <a:t>годы» </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2201442752"/>
              </p:ext>
            </p:extLst>
          </p:nvPr>
        </p:nvGraphicFramePr>
        <p:xfrm>
          <a:off x="542925" y="2181397"/>
          <a:ext cx="8477250" cy="2763983"/>
        </p:xfrm>
        <a:graphic>
          <a:graphicData uri="http://schemas.openxmlformats.org/drawingml/2006/table">
            <a:tbl>
              <a:tblPr>
                <a:tableStyleId>{616DA210-FB5B-4158-B5E0-FEB733F419BA}</a:tableStyleId>
              </a:tblPr>
              <a:tblGrid>
                <a:gridCol w="6976382"/>
                <a:gridCol w="786493"/>
                <a:gridCol w="714375"/>
              </a:tblGrid>
              <a:tr h="216474">
                <a:tc>
                  <a:txBody>
                    <a:bodyPr/>
                    <a:lstStyle/>
                    <a:p>
                      <a:pPr algn="ctr" fontAlgn="ctr"/>
                      <a:r>
                        <a:rPr lang="ru-RU" sz="1200" b="1" i="0" u="none" strike="noStrike" dirty="0" smtClean="0">
                          <a:solidFill>
                            <a:srgbClr val="000000"/>
                          </a:solidFill>
                          <a:effectLst/>
                          <a:latin typeface="+mn-lt"/>
                        </a:rPr>
                        <a:t>Целевые показатели реализации государственной программы</a:t>
                      </a:r>
                      <a:endParaRPr lang="ru-RU" sz="1200" b="1"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a:t>
                      </a:r>
                      <a:br>
                        <a:rPr lang="ru-RU" sz="1200" b="1" u="none" strike="noStrike" dirty="0">
                          <a:effectLst/>
                        </a:rPr>
                      </a:br>
                      <a:r>
                        <a:rPr lang="ru-RU" sz="1200" b="1" u="none" strike="noStrike" dirty="0">
                          <a:effectLst/>
                        </a:rPr>
                        <a:t>(план)</a:t>
                      </a:r>
                      <a:endParaRPr lang="ru-RU" sz="1200" b="1" i="0" u="none" strike="noStrike" dirty="0">
                        <a:solidFill>
                          <a:srgbClr val="000000"/>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a:t>
                      </a:r>
                      <a:br>
                        <a:rPr lang="ru-RU" sz="1200" b="1" u="none" strike="noStrike" dirty="0">
                          <a:effectLst/>
                        </a:rPr>
                      </a:br>
                      <a:r>
                        <a:rPr lang="ru-RU" sz="1200" b="1" u="none" strike="noStrike" dirty="0">
                          <a:effectLst/>
                        </a:rPr>
                        <a:t>(факт)</a:t>
                      </a:r>
                      <a:endParaRPr lang="ru-RU" sz="1200" b="1" i="0" u="none" strike="noStrike" dirty="0">
                        <a:solidFill>
                          <a:srgbClr val="000000"/>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9303">
                <a:tc>
                  <a:txBody>
                    <a:bodyPr/>
                    <a:lstStyle/>
                    <a:p>
                      <a:pPr algn="just" fontAlgn="ctr"/>
                      <a:r>
                        <a:rPr lang="ru-RU" sz="1100" b="0" i="0" u="none" strike="noStrike" dirty="0">
                          <a:solidFill>
                            <a:srgbClr val="000000"/>
                          </a:solidFill>
                          <a:effectLst/>
                          <a:latin typeface="+mj-lt"/>
                        </a:rPr>
                        <a:t>Численность участников Государственной программы и членов их семей, прибывших на территорию Республики Татарстан и поставленных на учет в Министерстве внутренних дел по Республике </a:t>
                      </a:r>
                      <a:r>
                        <a:rPr lang="ru-RU" sz="1100" b="0" i="0" u="none" strike="noStrike" dirty="0" smtClean="0">
                          <a:solidFill>
                            <a:srgbClr val="000000"/>
                          </a:solidFill>
                          <a:effectLst/>
                          <a:latin typeface="+mj-lt"/>
                        </a:rPr>
                        <a:t>Татарстан, человек</a:t>
                      </a:r>
                      <a:endParaRPr lang="ru-RU" sz="1100" b="0" i="0" u="none" strike="noStrike" dirty="0">
                        <a:solidFill>
                          <a:srgbClr val="000000"/>
                        </a:solidFill>
                        <a:effectLst/>
                        <a:latin typeface="+mj-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endParaRPr lang="ru-RU" sz="1200" b="0" i="0" u="none" strike="noStrike" dirty="0">
                        <a:solidFill>
                          <a:srgbClr val="000000"/>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endParaRPr lang="ru-RU" sz="1200" b="0" i="0" u="none" strike="noStrike" dirty="0">
                        <a:solidFill>
                          <a:srgbClr val="000000"/>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j-lt"/>
                        </a:rPr>
                        <a:t>Количество участников Государственной программы, получивших финансовую помощь на компенсацию затрат на жилищное </a:t>
                      </a:r>
                      <a:r>
                        <a:rPr lang="ru-RU" sz="1100" b="0" i="0" u="none" strike="noStrike" dirty="0" smtClean="0">
                          <a:solidFill>
                            <a:srgbClr val="000000"/>
                          </a:solidFill>
                          <a:effectLst/>
                          <a:latin typeface="+mj-lt"/>
                        </a:rPr>
                        <a:t>обустройство, </a:t>
                      </a:r>
                      <a:r>
                        <a:rPr lang="ru-RU" sz="1100" b="0" i="0" u="none" strike="noStrike" kern="1200" dirty="0" smtClean="0">
                          <a:solidFill>
                            <a:srgbClr val="000000"/>
                          </a:solidFill>
                          <a:effectLst/>
                          <a:latin typeface="+mn-lt"/>
                          <a:ea typeface="+mn-ea"/>
                          <a:cs typeface="+mn-cs"/>
                        </a:rPr>
                        <a:t>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50</a:t>
                      </a:r>
                      <a:endParaRPr lang="ru-RU" sz="1200" b="0"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mn-lt"/>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9303">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j-lt"/>
                        </a:rPr>
                        <a:t>Доля участников Государственной программы и членов их семей, которым оказано содействие в трудоустройстве от общего числа трудоспособных участников Государственной программы и членов их </a:t>
                      </a:r>
                      <a:r>
                        <a:rPr lang="ru-RU" sz="1100" b="0" i="0" u="none" strike="noStrike" dirty="0" smtClean="0">
                          <a:solidFill>
                            <a:srgbClr val="000000"/>
                          </a:solidFill>
                          <a:effectLst/>
                          <a:latin typeface="+mj-lt"/>
                        </a:rPr>
                        <a:t>семей, </a:t>
                      </a:r>
                      <a:r>
                        <a:rPr lang="ru-RU" sz="1100" b="0" i="0" u="none" strike="noStrike" kern="1200" dirty="0" smtClean="0">
                          <a:solidFill>
                            <a:srgbClr val="000000"/>
                          </a:solidFill>
                          <a:effectLst/>
                          <a:latin typeface="+mn-lt"/>
                          <a:ea typeface="+mn-ea"/>
                          <a:cs typeface="+mn-cs"/>
                        </a:rPr>
                        <a:t>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70</a:t>
                      </a:r>
                      <a:endParaRPr lang="ru-RU" sz="1200" b="0"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mn-lt"/>
                        </a:rPr>
                        <a:t>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1140">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j-lt"/>
                        </a:rPr>
                        <a:t>Количество участников Государственной программы и членов их семей, приступивших к обучению по основным программам профессионального обучения и дополнительным профессиональным программам по направлению органов службы </a:t>
                      </a:r>
                      <a:r>
                        <a:rPr lang="ru-RU" sz="1100" b="0" i="0" u="none" strike="noStrike" dirty="0" smtClean="0">
                          <a:solidFill>
                            <a:srgbClr val="000000"/>
                          </a:solidFill>
                          <a:effectLst/>
                          <a:latin typeface="+mj-lt"/>
                        </a:rPr>
                        <a:t>занятости, </a:t>
                      </a:r>
                      <a:r>
                        <a:rPr lang="ru-RU" sz="1100" b="0" i="0" u="none" strike="noStrike" kern="1200" dirty="0" smtClean="0">
                          <a:solidFill>
                            <a:srgbClr val="000000"/>
                          </a:solidFill>
                          <a:effectLst/>
                          <a:latin typeface="+mn-lt"/>
                          <a:ea typeface="+mn-ea"/>
                          <a:cs typeface="+mn-cs"/>
                        </a:rPr>
                        <a:t>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25</a:t>
                      </a:r>
                      <a:endParaRPr lang="ru-RU" sz="1200" b="0"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4015">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j-lt"/>
                        </a:rPr>
                        <a:t>Количество участников Государственной программы и членов их семей, прошедших медицинское освидетельствование для получения разрешения на временное проживание и вида на жительство в Российской </a:t>
                      </a:r>
                      <a:r>
                        <a:rPr lang="ru-RU" sz="1100" b="0" i="0" u="none" strike="noStrike" dirty="0" smtClean="0">
                          <a:solidFill>
                            <a:srgbClr val="000000"/>
                          </a:solidFill>
                          <a:effectLst/>
                          <a:latin typeface="+mj-lt"/>
                        </a:rPr>
                        <a:t>Федерации, </a:t>
                      </a:r>
                      <a:r>
                        <a:rPr lang="ru-RU" sz="1100" b="0" i="0" u="none" strike="noStrike" kern="1200" dirty="0" smtClean="0">
                          <a:solidFill>
                            <a:srgbClr val="000000"/>
                          </a:solidFill>
                          <a:effectLst/>
                          <a:latin typeface="+mn-lt"/>
                          <a:ea typeface="+mn-ea"/>
                          <a:cs typeface="+mn-cs"/>
                        </a:rPr>
                        <a:t>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mn-lt"/>
                        </a:rPr>
                        <a:t>75</a:t>
                      </a:r>
                      <a:endParaRPr lang="ru-RU" sz="1200" b="0"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mn-lt"/>
                        </a:rPr>
                        <a:t>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29998" y="5524399"/>
            <a:ext cx="8477250" cy="492443"/>
          </a:xfrm>
          <a:prstGeom prst="rect">
            <a:avLst/>
          </a:prstGeom>
        </p:spPr>
        <p:txBody>
          <a:bodyPr wrap="square">
            <a:spAutoFit/>
          </a:bodyPr>
          <a:lstStyle/>
          <a:p>
            <a:r>
              <a:rPr lang="ru-RU" sz="1100" b="1" i="1" dirty="0">
                <a:solidFill>
                  <a:schemeClr val="accent1"/>
                </a:solidFill>
              </a:rPr>
              <a:t>Ответственный исполнитель </a:t>
            </a:r>
            <a:r>
              <a:rPr lang="ru-RU" sz="1100" b="1" i="1" dirty="0" smtClean="0">
                <a:solidFill>
                  <a:schemeClr val="accent1"/>
                </a:solidFill>
              </a:rPr>
              <a:t>ГП: Министерство труда, занятости и социальной защиты Республики </a:t>
            </a:r>
            <a:r>
              <a:rPr lang="ru-RU" sz="1100" b="1" i="1" dirty="0">
                <a:solidFill>
                  <a:schemeClr val="accent1"/>
                </a:solidFill>
              </a:rPr>
              <a:t>Татарстан </a:t>
            </a:r>
            <a:r>
              <a:rPr lang="ru-RU" sz="1400" b="1" i="1" dirty="0">
                <a:solidFill>
                  <a:schemeClr val="tx2"/>
                </a:solidFill>
              </a:rPr>
              <a:t>	</a:t>
            </a:r>
          </a:p>
        </p:txBody>
      </p:sp>
      <p:sp>
        <p:nvSpPr>
          <p:cNvPr id="7"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1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100" b="1" i="1" dirty="0">
                <a:solidFill>
                  <a:schemeClr val="accent6"/>
                </a:solidFill>
              </a:rPr>
              <a:t>http://</a:t>
            </a:r>
            <a:r>
              <a:rPr lang="en-US" sz="1100" b="1" i="1" dirty="0" smtClean="0">
                <a:solidFill>
                  <a:schemeClr val="accent6"/>
                </a:solidFill>
              </a:rPr>
              <a:t>mtsz.tatarstan.ru</a:t>
            </a:r>
            <a:endParaRPr lang="ru-RU" sz="1100" b="1" i="1" dirty="0">
              <a:solidFill>
                <a:schemeClr val="accent6"/>
              </a:solidFill>
            </a:endParaRPr>
          </a:p>
        </p:txBody>
      </p:sp>
    </p:spTree>
    <p:extLst>
      <p:ext uri="{BB962C8B-B14F-4D97-AF65-F5344CB8AC3E}">
        <p14:creationId xmlns:p14="http://schemas.microsoft.com/office/powerpoint/2010/main" val="4028610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85470" y="374405"/>
            <a:ext cx="8088112" cy="466335"/>
          </a:xfrm>
        </p:spPr>
        <p:txBody>
          <a:bodyPr>
            <a:normAutofit fontScale="55000" lnSpcReduction="20000"/>
          </a:bodyPr>
          <a:lstStyle/>
          <a:p>
            <a:r>
              <a:rPr lang="ru-RU" dirty="0"/>
              <a:t>Сведения о реализации в </a:t>
            </a:r>
            <a:r>
              <a:rPr lang="ru-RU" dirty="0" smtClean="0"/>
              <a:t>2017 </a:t>
            </a:r>
            <a:r>
              <a:rPr lang="ru-RU" dirty="0"/>
              <a:t>году общественно </a:t>
            </a:r>
            <a:r>
              <a:rPr lang="ru-RU" dirty="0" smtClean="0"/>
              <a:t>значимых</a:t>
            </a:r>
            <a:br>
              <a:rPr lang="ru-RU" dirty="0" smtClean="0"/>
            </a:br>
            <a:r>
              <a:rPr lang="ru-RU" dirty="0" smtClean="0"/>
              <a:t> </a:t>
            </a:r>
            <a:r>
              <a:rPr lang="ru-RU" dirty="0"/>
              <a:t>проектов для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1426126622"/>
              </p:ext>
            </p:extLst>
          </p:nvPr>
        </p:nvGraphicFramePr>
        <p:xfrm>
          <a:off x="576580" y="927621"/>
          <a:ext cx="8514080" cy="4419144"/>
        </p:xfrm>
        <a:graphic>
          <a:graphicData uri="http://schemas.openxmlformats.org/drawingml/2006/table">
            <a:tbl>
              <a:tblPr>
                <a:tableStyleId>{616DA210-FB5B-4158-B5E0-FEB733F419BA}</a:tableStyleId>
              </a:tblPr>
              <a:tblGrid>
                <a:gridCol w="3705285"/>
                <a:gridCol w="1455041"/>
                <a:gridCol w="3353754"/>
              </a:tblGrid>
              <a:tr h="492455">
                <a:tc>
                  <a:txBody>
                    <a:bodyPr/>
                    <a:lstStyle/>
                    <a:p>
                      <a:pPr algn="ctr" fontAlgn="ctr"/>
                      <a:r>
                        <a:rPr lang="ru-RU" sz="1200" b="1" u="none" strike="noStrike" dirty="0">
                          <a:effectLst/>
                        </a:rPr>
                        <a:t>Наименование проекта</a:t>
                      </a:r>
                      <a:endParaRPr lang="ru-RU" sz="12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Объем финансирования, тыс</a:t>
                      </a:r>
                      <a:r>
                        <a:rPr lang="ru-RU" sz="1200" b="1" u="none" strike="noStrike" dirty="0" smtClean="0">
                          <a:effectLst/>
                        </a:rPr>
                        <a:t>. рублей</a:t>
                      </a:r>
                      <a:endParaRPr lang="ru-RU" sz="12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Результат от реализации проекта</a:t>
                      </a:r>
                      <a:endParaRPr lang="ru-RU" sz="120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11850">
                <a:tc>
                  <a:txBody>
                    <a:bodyPr/>
                    <a:lstStyle/>
                    <a:p>
                      <a:pPr algn="l" fontAlgn="ctr"/>
                      <a:r>
                        <a:rPr lang="ru-RU" sz="800" b="0" i="0" u="none" strike="noStrike" dirty="0">
                          <a:solidFill>
                            <a:srgbClr val="000000"/>
                          </a:solidFill>
                          <a:effectLst/>
                          <a:latin typeface="+mn-lt"/>
                        </a:rPr>
                        <a:t>Капитальный ремонт общеобразовательных учреждений и дошкольных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dirty="0">
                          <a:solidFill>
                            <a:srgbClr val="000000"/>
                          </a:solidFill>
                          <a:effectLst/>
                          <a:latin typeface="+mn-lt"/>
                        </a:rPr>
                        <a:t>2 579 620,0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mn-lt"/>
                        </a:rPr>
                        <a:t>Отремонтировано 110 дошкольных образовательных организаций, 29 школ,  7 коррекционных </a:t>
                      </a:r>
                      <a:r>
                        <a:rPr lang="ru-RU" sz="800" b="0" i="0" u="none" strike="noStrike" dirty="0" smtClean="0">
                          <a:solidFill>
                            <a:srgbClr val="000000"/>
                          </a:solidFill>
                          <a:effectLst/>
                          <a:latin typeface="+mn-lt"/>
                        </a:rPr>
                        <a:t>школ</a:t>
                      </a:r>
                      <a:endParaRPr lang="ru-RU" sz="8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0015">
                <a:tc>
                  <a:txBody>
                    <a:bodyPr/>
                    <a:lstStyle/>
                    <a:p>
                      <a:pPr algn="l" fontAlgn="ctr"/>
                      <a:r>
                        <a:rPr lang="ru-RU" sz="800" b="0" i="0" u="none" strike="noStrike" dirty="0">
                          <a:solidFill>
                            <a:srgbClr val="000000"/>
                          </a:solidFill>
                          <a:effectLst/>
                          <a:latin typeface="+mn-lt"/>
                        </a:rPr>
                        <a:t>Строительство спортивных сооружений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1 692 480,0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Построено 5 спортзалов и 8 бассейнов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830">
                <a:tc>
                  <a:txBody>
                    <a:bodyPr/>
                    <a:lstStyle/>
                    <a:p>
                      <a:pPr algn="l" fontAlgn="ctr"/>
                      <a:r>
                        <a:rPr lang="ru-RU" sz="800" b="0" i="0" u="none" strike="noStrike">
                          <a:solidFill>
                            <a:srgbClr val="000000"/>
                          </a:solidFill>
                          <a:effectLst/>
                          <a:latin typeface="+mn-lt"/>
                        </a:rPr>
                        <a:t>Программа обеспечения населения чистой водой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600 150,0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Построено,  реконструировано и  отремонтирован 141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780">
                <a:tc>
                  <a:txBody>
                    <a:bodyPr/>
                    <a:lstStyle/>
                    <a:p>
                      <a:pPr algn="l" fontAlgn="ctr"/>
                      <a:r>
                        <a:rPr lang="ru-RU" sz="800" b="0" i="0" u="none" strike="noStrike" dirty="0">
                          <a:solidFill>
                            <a:srgbClr val="000000"/>
                          </a:solidFill>
                          <a:effectLst/>
                          <a:latin typeface="+mn-lt"/>
                        </a:rPr>
                        <a:t>Программа строительства сельских клубов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282 380,0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 31 сельский клуб</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020">
                <a:tc>
                  <a:txBody>
                    <a:bodyPr/>
                    <a:lstStyle/>
                    <a:p>
                      <a:pPr algn="l" fontAlgn="ctr"/>
                      <a:r>
                        <a:rPr lang="ru-RU" sz="800" b="0" i="0" u="none" strike="noStrike">
                          <a:solidFill>
                            <a:srgbClr val="000000"/>
                          </a:solidFill>
                          <a:effectLst/>
                          <a:latin typeface="+mn-lt"/>
                        </a:rPr>
                        <a:t>Программа строительства универсальных спортивных площадок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427 440,0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Построено 131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l" fontAlgn="ctr"/>
                      <a:r>
                        <a:rPr lang="ru-RU" sz="800" b="0" i="0" u="none" strike="noStrike" dirty="0">
                          <a:solidFill>
                            <a:srgbClr val="000000"/>
                          </a:solidFill>
                          <a:effectLst/>
                          <a:latin typeface="+mn-lt"/>
                        </a:rPr>
                        <a:t>Программа совершенствования первичной медико-санитарной помощи населению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330 000,0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Построено и отремонтровано 77 объектов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3355">
                <a:tc>
                  <a:txBody>
                    <a:bodyPr/>
                    <a:lstStyle/>
                    <a:p>
                      <a:pPr algn="l" fontAlgn="ctr"/>
                      <a:r>
                        <a:rPr lang="ru-RU" sz="800" b="0" i="0" u="none" strike="noStrike">
                          <a:solidFill>
                            <a:srgbClr val="000000"/>
                          </a:solidFill>
                          <a:effectLst/>
                          <a:latin typeface="+mn-lt"/>
                        </a:rPr>
                        <a:t>Программа капитального ремонта детских оздоровительных лагерей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Построено и отремонтировано 11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301">
                <a:tc>
                  <a:txBody>
                    <a:bodyPr/>
                    <a:lstStyle/>
                    <a:p>
                      <a:pPr algn="l" fontAlgn="ctr"/>
                      <a:r>
                        <a:rPr lang="ru-RU" sz="800" b="0" i="0" u="none" strike="noStrike" dirty="0">
                          <a:solidFill>
                            <a:srgbClr val="000000"/>
                          </a:solidFill>
                          <a:effectLst/>
                          <a:latin typeface="+mn-lt"/>
                        </a:rPr>
                        <a:t>Программа капитального ремонта объектов культурного назначения (сельские клубы)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342 490,0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44 сельских клуба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381">
                <a:tc>
                  <a:txBody>
                    <a:bodyPr/>
                    <a:lstStyle/>
                    <a:p>
                      <a:pPr algn="l" fontAlgn="ctr"/>
                      <a:r>
                        <a:rPr lang="ru-RU" sz="800" b="0" i="0" u="none" strike="noStrike">
                          <a:solidFill>
                            <a:srgbClr val="000000"/>
                          </a:solidFill>
                          <a:effectLst/>
                          <a:latin typeface="+mn-lt"/>
                        </a:rPr>
                        <a:t>Программа капитального ремонта подростковых клубов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29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8678">
                <a:tc>
                  <a:txBody>
                    <a:bodyPr/>
                    <a:lstStyle/>
                    <a:p>
                      <a:pPr algn="l" fontAlgn="ctr"/>
                      <a:r>
                        <a:rPr lang="ru-RU" sz="800" b="0" i="0" u="none" strike="noStrike">
                          <a:solidFill>
                            <a:srgbClr val="000000"/>
                          </a:solidFill>
                          <a:effectLst/>
                          <a:latin typeface="+mn-lt"/>
                        </a:rPr>
                        <a:t>Программа капитального ремонта ресурсных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681 380,0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10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880">
                <a:tc>
                  <a:txBody>
                    <a:bodyPr/>
                    <a:lstStyle/>
                    <a:p>
                      <a:pPr algn="l" fontAlgn="ctr"/>
                      <a:r>
                        <a:rPr lang="ru-RU" sz="800" b="0" i="0" u="none" strike="noStrike">
                          <a:solidFill>
                            <a:srgbClr val="000000"/>
                          </a:solidFill>
                          <a:effectLst/>
                          <a:latin typeface="+mn-lt"/>
                        </a:rPr>
                        <a:t>Программа капитального ремонта зданий учреждений социального обслуживания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121 300,0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28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8595">
                <a:tc>
                  <a:txBody>
                    <a:bodyPr/>
                    <a:lstStyle/>
                    <a:p>
                      <a:pPr algn="l" fontAlgn="ctr"/>
                      <a:r>
                        <a:rPr lang="ru-RU" sz="800" b="0" i="0" u="none" strike="noStrike">
                          <a:solidFill>
                            <a:srgbClr val="000000"/>
                          </a:solidFill>
                          <a:effectLst/>
                          <a:latin typeface="+mn-lt"/>
                        </a:rPr>
                        <a:t>Мероприятия по созданию и обустройству парков и скверов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1 856 000,0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создано и обустроено 68 парков и скверов и водоохранных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531">
                <a:tc>
                  <a:txBody>
                    <a:bodyPr/>
                    <a:lstStyle/>
                    <a:p>
                      <a:pPr algn="l" fontAlgn="ctr"/>
                      <a:r>
                        <a:rPr lang="ru-RU" sz="800" b="0" i="0" u="none" strike="noStrike">
                          <a:solidFill>
                            <a:srgbClr val="000000"/>
                          </a:solidFill>
                          <a:effectLst/>
                          <a:latin typeface="+mn-lt"/>
                        </a:rPr>
                        <a:t>Программа капиатльного ремонта общего имущества в многоквартирных домах, расположенных на территории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1 372 610,0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1129 многоквартирных домов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531">
                <a:tc>
                  <a:txBody>
                    <a:bodyPr/>
                    <a:lstStyle/>
                    <a:p>
                      <a:pPr algn="l" fontAlgn="ctr"/>
                      <a:r>
                        <a:rPr lang="ru-RU" sz="800" b="0" i="0" u="none" strike="noStrike">
                          <a:solidFill>
                            <a:srgbClr val="000000"/>
                          </a:solidFill>
                          <a:effectLst/>
                          <a:latin typeface="+mn-lt"/>
                        </a:rPr>
                        <a:t>Программа капитального ремонта амбулаторно-поликлинических учреждений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3 922 700,0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74 амбулаторно-поликлинических учреждения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381">
                <a:tc>
                  <a:txBody>
                    <a:bodyPr/>
                    <a:lstStyle/>
                    <a:p>
                      <a:pPr algn="l" fontAlgn="ctr"/>
                      <a:r>
                        <a:rPr lang="ru-RU" sz="800" b="0" i="0" u="none" strike="noStrike">
                          <a:solidFill>
                            <a:srgbClr val="000000"/>
                          </a:solidFill>
                          <a:effectLst/>
                          <a:latin typeface="+mn-lt"/>
                        </a:rPr>
                        <a:t>Программа капитального ремонта коровников на 100 и 200 голов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470 660,0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Отремонтировано 335 коровников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531">
                <a:tc>
                  <a:txBody>
                    <a:bodyPr/>
                    <a:lstStyle/>
                    <a:p>
                      <a:pPr algn="l" fontAlgn="ctr"/>
                      <a:r>
                        <a:rPr lang="ru-RU" sz="800" b="0" i="0" u="none" strike="noStrike">
                          <a:solidFill>
                            <a:srgbClr val="000000"/>
                          </a:solidFill>
                          <a:effectLst/>
                          <a:latin typeface="+mn-lt"/>
                        </a:rPr>
                        <a:t>Программа водообеспечения и устройства площадок ТБО в садовых некоммерческих товариществах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150 000,0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mn-lt"/>
                        </a:rPr>
                        <a:t>Реализовано в 7 районах республики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531">
                <a:tc>
                  <a:txBody>
                    <a:bodyPr/>
                    <a:lstStyle/>
                    <a:p>
                      <a:pPr algn="l" fontAlgn="ctr"/>
                      <a:r>
                        <a:rPr lang="ru-RU" sz="800" b="0" i="0" u="none" strike="noStrike">
                          <a:solidFill>
                            <a:srgbClr val="000000"/>
                          </a:solidFill>
                          <a:effectLst/>
                          <a:latin typeface="+mn-lt"/>
                        </a:rPr>
                        <a:t>Программа перехода на индивидуальные системы отопления, установка блочно-модульных котельных и строительство сетей газоснабжения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162 200,0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mn-lt"/>
                        </a:rPr>
                        <a:t>Переведено на индивидуальные системы отопления 3 417 квартир</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4395">
                <a:tc>
                  <a:txBody>
                    <a:bodyPr/>
                    <a:lstStyle/>
                    <a:p>
                      <a:pPr algn="l" fontAlgn="ctr"/>
                      <a:r>
                        <a:rPr lang="ru-RU" sz="800" b="0" i="0" u="none" strike="noStrike">
                          <a:solidFill>
                            <a:srgbClr val="000000"/>
                          </a:solidFill>
                          <a:effectLst/>
                          <a:latin typeface="+mn-lt"/>
                        </a:rPr>
                        <a:t>Программа восстановления освещения в населенных пунктах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800" b="0" i="0" u="none" strike="noStrike">
                          <a:solidFill>
                            <a:srgbClr val="000000"/>
                          </a:solidFill>
                          <a:effectLst/>
                          <a:latin typeface="+mn-lt"/>
                        </a:rPr>
                        <a:t>225 000,0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mn-lt"/>
                        </a:rPr>
                        <a:t>установлено 11166 светильников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411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212271" y="114300"/>
            <a:ext cx="8743950" cy="962438"/>
          </a:xfrm>
        </p:spPr>
        <p:txBody>
          <a:bodyPr>
            <a:normAutofit/>
          </a:bodyPr>
          <a:lstStyle/>
          <a:p>
            <a:r>
              <a:rPr lang="ru-RU" sz="1700" dirty="0"/>
              <a:t>Расходы консолидированного бюджета </a:t>
            </a:r>
            <a:r>
              <a:rPr lang="ru-RU" sz="1700" dirty="0" smtClean="0"/>
              <a:t>Республики </a:t>
            </a:r>
            <a:r>
              <a:rPr lang="ru-RU" sz="1700" dirty="0"/>
              <a:t>Татарстан на </a:t>
            </a:r>
            <a:r>
              <a:rPr lang="ru-RU" sz="1700" dirty="0" smtClean="0"/>
              <a:t>реализацию Указов </a:t>
            </a:r>
            <a:r>
              <a:rPr lang="ru-RU" sz="1700" dirty="0"/>
              <a:t>Президента РФ от 7 мая 2012 года (млн</a:t>
            </a:r>
            <a:r>
              <a:rPr lang="ru-RU" sz="1700" dirty="0" smtClean="0"/>
              <a:t>. рублей) в 2017 году</a:t>
            </a:r>
            <a:endParaRPr lang="ru-RU" sz="1700" dirty="0"/>
          </a:p>
        </p:txBody>
      </p:sp>
      <p:graphicFrame>
        <p:nvGraphicFramePr>
          <p:cNvPr id="7" name="Таблица 6"/>
          <p:cNvGraphicFramePr>
            <a:graphicFrameLocks noGrp="1"/>
          </p:cNvGraphicFramePr>
          <p:nvPr>
            <p:extLst>
              <p:ext uri="{D42A27DB-BD31-4B8C-83A1-F6EECF244321}">
                <p14:modId xmlns:p14="http://schemas.microsoft.com/office/powerpoint/2010/main" val="978329261"/>
              </p:ext>
            </p:extLst>
          </p:nvPr>
        </p:nvGraphicFramePr>
        <p:xfrm>
          <a:off x="687349" y="689499"/>
          <a:ext cx="8161538" cy="5416822"/>
        </p:xfrm>
        <a:graphic>
          <a:graphicData uri="http://schemas.openxmlformats.org/drawingml/2006/table">
            <a:tbl>
              <a:tblPr firstRow="1" firstCol="1" bandRow="1">
                <a:tableStyleId>{5940675A-B579-460E-94D1-54222C63F5DA}</a:tableStyleId>
              </a:tblPr>
              <a:tblGrid>
                <a:gridCol w="4146574"/>
                <a:gridCol w="2424023"/>
                <a:gridCol w="1590941"/>
              </a:tblGrid>
              <a:tr h="711890">
                <a:tc>
                  <a:txBody>
                    <a:bodyPr/>
                    <a:lstStyle/>
                    <a:p>
                      <a:pPr algn="ctr">
                        <a:lnSpc>
                          <a:spcPct val="115000"/>
                        </a:lnSpc>
                        <a:spcAft>
                          <a:spcPts val="0"/>
                        </a:spcAft>
                      </a:pPr>
                      <a:r>
                        <a:rPr lang="ru-RU" sz="1400" b="1" dirty="0">
                          <a:effectLst/>
                          <a:latin typeface="+mn-lt"/>
                        </a:rPr>
                        <a:t>Указ</a:t>
                      </a:r>
                      <a:endParaRPr lang="ru-RU" sz="1400" b="1"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dirty="0">
                          <a:effectLst/>
                          <a:latin typeface="+mn-lt"/>
                        </a:rPr>
                        <a:t>Расходы</a:t>
                      </a:r>
                      <a:endParaRPr lang="ru-RU" sz="1400" b="1"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dirty="0">
                          <a:effectLst/>
                          <a:latin typeface="+mn-lt"/>
                        </a:rPr>
                        <a:t>в </a:t>
                      </a:r>
                      <a:r>
                        <a:rPr lang="ru-RU" sz="1400" b="1" dirty="0" smtClean="0">
                          <a:effectLst/>
                          <a:latin typeface="+mn-lt"/>
                        </a:rPr>
                        <a:t>том числе федеральный </a:t>
                      </a:r>
                      <a:r>
                        <a:rPr lang="ru-RU" sz="1400" b="1" dirty="0">
                          <a:effectLst/>
                          <a:latin typeface="+mn-lt"/>
                        </a:rPr>
                        <a:t>бюджет</a:t>
                      </a:r>
                      <a:endParaRPr lang="ru-RU" sz="1400" b="1"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80621">
                <a:tc>
                  <a:txBody>
                    <a:bodyPr/>
                    <a:lstStyle/>
                    <a:p>
                      <a:pPr algn="l" fontAlgn="b"/>
                      <a:r>
                        <a:rPr lang="ru-RU" sz="1600" u="none" strike="noStrike" dirty="0">
                          <a:effectLst/>
                          <a:latin typeface="+mn-lt"/>
                        </a:rPr>
                        <a:t>Указ №597 </a:t>
                      </a:r>
                      <a:r>
                        <a:rPr lang="ru-RU" sz="1600" u="none" strike="noStrike" dirty="0" smtClean="0">
                          <a:effectLst/>
                          <a:latin typeface="+mn-lt"/>
                        </a:rPr>
                        <a:t>«О </a:t>
                      </a:r>
                      <a:r>
                        <a:rPr lang="ru-RU" sz="1600" u="none" strike="noStrike" dirty="0">
                          <a:effectLst/>
                          <a:latin typeface="+mn-lt"/>
                        </a:rPr>
                        <a:t>мероприятиях по реализации </a:t>
                      </a:r>
                      <a:r>
                        <a:rPr lang="ru-RU" sz="1600" u="none" strike="noStrike" dirty="0" smtClean="0">
                          <a:effectLst/>
                          <a:latin typeface="+mn-lt"/>
                        </a:rPr>
                        <a:t>государственной </a:t>
                      </a:r>
                      <a:r>
                        <a:rPr lang="ru-RU" sz="1600" u="none" strike="noStrike" dirty="0">
                          <a:effectLst/>
                          <a:latin typeface="+mn-lt"/>
                        </a:rPr>
                        <a:t>социальной </a:t>
                      </a:r>
                      <a:r>
                        <a:rPr lang="ru-RU" sz="1600" u="none" strike="noStrike" dirty="0" smtClean="0">
                          <a:effectLst/>
                          <a:latin typeface="+mn-lt"/>
                        </a:rPr>
                        <a:t>политики»*</a:t>
                      </a:r>
                      <a:endParaRPr lang="ru-RU" sz="16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600" u="none" strike="noStrike" kern="1200" dirty="0" smtClean="0">
                          <a:solidFill>
                            <a:schemeClr val="tx1"/>
                          </a:solidFill>
                          <a:effectLst/>
                          <a:latin typeface="+mn-lt"/>
                          <a:ea typeface="+mn-ea"/>
                          <a:cs typeface="+mn-cs"/>
                        </a:rPr>
                        <a:t>32 498,79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latin typeface="+mn-lt"/>
                        </a:rPr>
                        <a:t>1 011,12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4177">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ru-RU" sz="1600" i="1" u="none" strike="noStrike" dirty="0" smtClean="0">
                          <a:solidFill>
                            <a:schemeClr val="accent4">
                              <a:lumMod val="50000"/>
                            </a:schemeClr>
                          </a:solidFill>
                          <a:effectLst/>
                          <a:latin typeface="+mn-lt"/>
                        </a:rPr>
                        <a:t>в том числе в 2017г.</a:t>
                      </a:r>
                      <a:endParaRPr lang="ru-RU" sz="1600" b="0" i="1" u="none" strike="noStrike" dirty="0" smtClean="0">
                        <a:solidFill>
                          <a:schemeClr val="accent4">
                            <a:lumMod val="50000"/>
                          </a:schemeClr>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1600" i="1" u="none" strike="noStrike" kern="1200" dirty="0" smtClean="0">
                          <a:solidFill>
                            <a:schemeClr val="accent4">
                              <a:lumMod val="50000"/>
                            </a:schemeClr>
                          </a:solidFill>
                          <a:effectLst/>
                          <a:latin typeface="+mn-lt"/>
                          <a:ea typeface="+mn-ea"/>
                          <a:cs typeface="+mn-cs"/>
                        </a:rPr>
                        <a:t>4 445,78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ru-RU" sz="1600" b="0" i="1" u="none" strike="noStrike" dirty="0" smtClean="0">
                          <a:solidFill>
                            <a:schemeClr val="accent4">
                              <a:lumMod val="50000"/>
                            </a:schemeClr>
                          </a:solidFill>
                          <a:effectLst/>
                          <a:latin typeface="+mn-lt"/>
                        </a:rPr>
                        <a:t>1 011,12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8807">
                <a:tc>
                  <a:txBody>
                    <a:bodyPr/>
                    <a:lstStyle/>
                    <a:p>
                      <a:pPr>
                        <a:lnSpc>
                          <a:spcPct val="115000"/>
                        </a:lnSpc>
                        <a:spcAft>
                          <a:spcPts val="0"/>
                        </a:spcAft>
                      </a:pPr>
                      <a:r>
                        <a:rPr lang="ru-RU" sz="1600" dirty="0">
                          <a:effectLst/>
                          <a:latin typeface="+mn-lt"/>
                        </a:rPr>
                        <a:t>Указ №598 «О совершенствовании государственной политики в сфере здравоохранения»</a:t>
                      </a:r>
                      <a:endParaRPr lang="ru-RU" sz="1600" dirty="0">
                        <a:effectLst/>
                        <a:latin typeface="+mn-lt"/>
                        <a:ea typeface="Calibri" panose="020F0502020204030204" pitchFamily="34" charset="0"/>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ru-RU" sz="1600" b="0" i="0" u="none" strike="noStrike" kern="1200" dirty="0" smtClean="0">
                          <a:solidFill>
                            <a:srgbClr val="000000"/>
                          </a:solidFill>
                          <a:effectLst/>
                          <a:latin typeface="+mn-lt"/>
                          <a:ea typeface="+mn-ea"/>
                          <a:cs typeface="+mn-cs"/>
                        </a:rPr>
                        <a:t>45 107,1</a:t>
                      </a:r>
                      <a:endParaRPr lang="ru-RU" sz="1600" b="0" i="0" u="none" strike="noStrike" kern="1200" dirty="0">
                        <a:solidFill>
                          <a:srgbClr val="000000"/>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lnSpc>
                          <a:spcPct val="115000"/>
                        </a:lnSpc>
                        <a:spcAft>
                          <a:spcPts val="0"/>
                        </a:spcAft>
                      </a:pPr>
                      <a:r>
                        <a:rPr lang="ru-RU" sz="1600" b="0" i="0" u="none" strike="noStrike" kern="1200" dirty="0" smtClean="0">
                          <a:solidFill>
                            <a:srgbClr val="000000"/>
                          </a:solidFill>
                          <a:effectLst/>
                          <a:latin typeface="+mn-lt"/>
                          <a:ea typeface="+mn-ea"/>
                          <a:cs typeface="+mn-cs"/>
                        </a:rPr>
                        <a:t>-</a:t>
                      </a:r>
                      <a:endParaRPr lang="ru-RU" sz="1600" b="0" i="0" u="none" strike="noStrike" kern="1200" dirty="0">
                        <a:solidFill>
                          <a:srgbClr val="000000"/>
                        </a:solidFill>
                        <a:effectLst/>
                        <a:latin typeface="+mn-lt"/>
                        <a:ea typeface="+mn-ea"/>
                        <a:cs typeface="+mn-cs"/>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80621">
                <a:tc>
                  <a:txBody>
                    <a:bodyPr/>
                    <a:lstStyle/>
                    <a:p>
                      <a:pPr algn="l" fontAlgn="b"/>
                      <a:r>
                        <a:rPr lang="ru-RU" sz="1600" u="none" strike="noStrike" dirty="0">
                          <a:effectLst/>
                          <a:latin typeface="+mn-lt"/>
                        </a:rPr>
                        <a:t>Указ №599 </a:t>
                      </a:r>
                      <a:r>
                        <a:rPr lang="ru-RU" sz="1600" u="none" strike="noStrike" dirty="0" smtClean="0">
                          <a:effectLst/>
                          <a:latin typeface="+mn-lt"/>
                        </a:rPr>
                        <a:t>«О </a:t>
                      </a:r>
                      <a:r>
                        <a:rPr lang="ru-RU" sz="1600" u="none" strike="noStrike" dirty="0">
                          <a:effectLst/>
                          <a:latin typeface="+mn-lt"/>
                        </a:rPr>
                        <a:t>мерах по реализации </a:t>
                      </a:r>
                      <a:r>
                        <a:rPr lang="ru-RU" sz="1600" u="none" strike="noStrike" dirty="0" smtClean="0">
                          <a:effectLst/>
                          <a:latin typeface="+mn-lt"/>
                        </a:rPr>
                        <a:t>государственной  </a:t>
                      </a:r>
                      <a:r>
                        <a:rPr lang="ru-RU" sz="1600" u="none" strike="noStrike" dirty="0">
                          <a:effectLst/>
                          <a:latin typeface="+mn-lt"/>
                        </a:rPr>
                        <a:t>политики в области образования и </a:t>
                      </a:r>
                      <a:r>
                        <a:rPr lang="ru-RU" sz="1600" u="none" strike="noStrike" dirty="0" smtClean="0">
                          <a:effectLst/>
                          <a:latin typeface="+mn-lt"/>
                        </a:rPr>
                        <a:t>науки»</a:t>
                      </a:r>
                      <a:endParaRPr lang="ru-RU" sz="16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solidFill>
                            <a:srgbClr val="000000"/>
                          </a:solidFill>
                          <a:effectLst/>
                          <a:latin typeface="+mn-lt"/>
                        </a:rPr>
                        <a:t>2 107,32</a:t>
                      </a:r>
                      <a:endParaRPr lang="ru-RU" sz="16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solidFill>
                            <a:srgbClr val="000000"/>
                          </a:solidFill>
                          <a:effectLst/>
                          <a:latin typeface="+mn-lt"/>
                        </a:rPr>
                        <a:t>-</a:t>
                      </a:r>
                      <a:endParaRPr lang="ru-RU" sz="16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7080">
                <a:tc>
                  <a:txBody>
                    <a:bodyPr/>
                    <a:lstStyle/>
                    <a:p>
                      <a:pPr algn="l" fontAlgn="b"/>
                      <a:r>
                        <a:rPr lang="ru-RU" sz="1600" u="none" strike="noStrike" dirty="0">
                          <a:effectLst/>
                          <a:latin typeface="+mn-lt"/>
                        </a:rPr>
                        <a:t>Указ № 602 «Об обеспечении межнационального согласия»</a:t>
                      </a:r>
                      <a:endParaRPr lang="ru-RU" sz="1600" b="0" i="0" u="none" strike="noStrike" dirty="0">
                        <a:solidFill>
                          <a:srgbClr val="000000"/>
                        </a:solidFill>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solidFill>
                            <a:srgbClr val="000000"/>
                          </a:solidFill>
                          <a:effectLst/>
                          <a:latin typeface="+mn-lt"/>
                        </a:rPr>
                        <a:t>49,48</a:t>
                      </a:r>
                      <a:endParaRPr lang="ru-RU" sz="16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600" b="0" i="0" u="none" strike="noStrike" dirty="0" smtClean="0">
                          <a:solidFill>
                            <a:srgbClr val="000000"/>
                          </a:solidFill>
                          <a:effectLst/>
                          <a:latin typeface="+mn-lt"/>
                        </a:rPr>
                        <a:t>9,11</a:t>
                      </a:r>
                      <a:endParaRPr lang="ru-RU" sz="1600" b="0"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60118">
                <a:tc>
                  <a:txBody>
                    <a:bodyPr/>
                    <a:lstStyle/>
                    <a:p>
                      <a:pPr algn="l">
                        <a:lnSpc>
                          <a:spcPct val="115000"/>
                        </a:lnSpc>
                        <a:spcAft>
                          <a:spcPts val="0"/>
                        </a:spcAft>
                      </a:pPr>
                      <a:r>
                        <a:rPr lang="ru-RU" sz="1600" dirty="0">
                          <a:effectLst/>
                          <a:latin typeface="+mn-lt"/>
                        </a:rPr>
                        <a:t>Указ №606 «О мерах по реализации демографической политики РФ»</a:t>
                      </a:r>
                      <a:endParaRPr lang="ru-RU" sz="1600" dirty="0">
                        <a:effectLst/>
                        <a:latin typeface="+mn-lt"/>
                        <a:ea typeface="Calibri" panose="020F0502020204030204" pitchFamily="34" charset="0"/>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lnSpc>
                          <a:spcPct val="115000"/>
                        </a:lnSpc>
                        <a:spcAft>
                          <a:spcPts val="0"/>
                        </a:spcAft>
                      </a:pPr>
                      <a:r>
                        <a:rPr lang="ru-RU" sz="1600" b="0" i="0" u="none" strike="noStrike" kern="1200" dirty="0" smtClean="0">
                          <a:solidFill>
                            <a:srgbClr val="000000"/>
                          </a:solidFill>
                          <a:effectLst/>
                          <a:latin typeface="+mn-lt"/>
                          <a:ea typeface="+mn-ea"/>
                          <a:cs typeface="+mn-cs"/>
                        </a:rPr>
                        <a:t>6 840,52</a:t>
                      </a: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smtClean="0">
                          <a:effectLst/>
                          <a:latin typeface="+mn-lt"/>
                        </a:rPr>
                        <a:t>1 247,6</a:t>
                      </a:r>
                      <a:endParaRPr lang="ru-RU" sz="1800"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5358">
                <a:tc gridSpan="3">
                  <a:txBody>
                    <a:bodyPr/>
                    <a:lstStyle/>
                    <a:p>
                      <a:pPr algn="l">
                        <a:lnSpc>
                          <a:spcPct val="115000"/>
                        </a:lnSpc>
                        <a:spcAft>
                          <a:spcPts val="0"/>
                        </a:spcAft>
                      </a:pPr>
                      <a:r>
                        <a:rPr lang="ru-RU" sz="900" dirty="0" smtClean="0">
                          <a:effectLst/>
                          <a:latin typeface="+mn-lt"/>
                          <a:ea typeface="Calibri" panose="020F0502020204030204" pitchFamily="34" charset="0"/>
                          <a:cs typeface="Times New Roman" panose="02020603050405020304" pitchFamily="18" charset="0"/>
                        </a:rPr>
                        <a:t>*</a:t>
                      </a:r>
                      <a:r>
                        <a:rPr lang="ru-RU" sz="900" baseline="0" dirty="0" smtClean="0">
                          <a:effectLst/>
                          <a:latin typeface="+mn-lt"/>
                          <a:ea typeface="Calibri" panose="020F0502020204030204" pitchFamily="34" charset="0"/>
                          <a:cs typeface="Times New Roman" panose="02020603050405020304" pitchFamily="18" charset="0"/>
                        </a:rPr>
                        <a:t>В 2017 году прирост составил 4 445,78 млн. рублей, при этом средства федерального бюджета – 1 011,12 млн. рублей. Общий прирост к 2012 году в 2017 году составил  </a:t>
                      </a:r>
                      <a:r>
                        <a:rPr kumimoji="0" lang="ru-RU" sz="900" b="0" i="0" u="none" strike="noStrike" kern="1200" cap="none" spc="0" normalizeH="0" baseline="0" noProof="0" dirty="0" smtClean="0">
                          <a:ln>
                            <a:noFill/>
                          </a:ln>
                          <a:solidFill>
                            <a:prstClr val="black"/>
                          </a:solidFill>
                          <a:effectLst/>
                          <a:uLnTx/>
                          <a:uFillTx/>
                          <a:latin typeface="+mn-lt"/>
                          <a:ea typeface="+mn-ea"/>
                          <a:cs typeface="+mn-cs"/>
                        </a:rPr>
                        <a:t>32 498,79 млн. рублей.</a:t>
                      </a:r>
                      <a:endParaRPr lang="ru-RU" sz="900" dirty="0">
                        <a:effectLst/>
                        <a:latin typeface="+mn-lt"/>
                        <a:ea typeface="Calibri" panose="020F0502020204030204" pitchFamily="34" charset="0"/>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900"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800" dirty="0">
                        <a:effectLst/>
                        <a:latin typeface="+mn-lt"/>
                        <a:ea typeface="Calibri" panose="020F0502020204030204" pitchFamily="34" charset="0"/>
                        <a:cs typeface="Times New Roman" panose="02020603050405020304" pitchFamily="18" charset="0"/>
                      </a:endParaRPr>
                    </a:p>
                  </a:txBody>
                  <a:tcPr marL="57583" marR="5758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3009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857128"/>
          </a:xfrm>
        </p:spPr>
        <p:txBody>
          <a:bodyPr>
            <a:normAutofit fontScale="85000" lnSpcReduction="10000"/>
          </a:bodyPr>
          <a:lstStyle/>
          <a:p>
            <a:r>
              <a:rPr lang="ru-RU" dirty="0"/>
              <a:t>Рост расходов на оплату труда за счет бюджета Республики Татарстан в </a:t>
            </a:r>
            <a:r>
              <a:rPr lang="ru-RU" dirty="0" smtClean="0"/>
              <a:t>2010 – 2017 </a:t>
            </a:r>
            <a:r>
              <a:rPr lang="ru-RU" dirty="0"/>
              <a:t>годах *</a:t>
            </a:r>
          </a:p>
          <a:p>
            <a:endParaRPr lang="ru-RU" dirty="0"/>
          </a:p>
        </p:txBody>
      </p:sp>
      <p:graphicFrame>
        <p:nvGraphicFramePr>
          <p:cNvPr id="4" name="Содержимое 5"/>
          <p:cNvGraphicFramePr>
            <a:graphicFrameLocks noGrp="1"/>
          </p:cNvGraphicFramePr>
          <p:nvPr>
            <p:ph sz="quarter" idx="13"/>
            <p:extLst>
              <p:ext uri="{D42A27DB-BD31-4B8C-83A1-F6EECF244321}">
                <p14:modId xmlns:p14="http://schemas.microsoft.com/office/powerpoint/2010/main" val="3568952498"/>
              </p:ext>
            </p:extLst>
          </p:nvPr>
        </p:nvGraphicFramePr>
        <p:xfrm>
          <a:off x="514349" y="1009453"/>
          <a:ext cx="8410575" cy="4321098"/>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1"/>
          <p:cNvSpPr txBox="1">
            <a:spLocks/>
          </p:cNvSpPr>
          <p:nvPr/>
        </p:nvSpPr>
        <p:spPr>
          <a:xfrm>
            <a:off x="610057" y="5436838"/>
            <a:ext cx="8284712"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ru-RU" dirty="0" smtClean="0">
                <a:solidFill>
                  <a:schemeClr val="tx1"/>
                </a:solidFill>
              </a:rPr>
              <a:t>Рост к 2017 году в 2,5 раза</a:t>
            </a:r>
            <a:endParaRPr lang="ru-RU" dirty="0">
              <a:solidFill>
                <a:schemeClr val="tx1"/>
              </a:solidFill>
            </a:endParaRPr>
          </a:p>
        </p:txBody>
      </p:sp>
      <p:sp>
        <p:nvSpPr>
          <p:cNvPr id="6" name="TextBox 5"/>
          <p:cNvSpPr txBox="1"/>
          <p:nvPr/>
        </p:nvSpPr>
        <p:spPr>
          <a:xfrm>
            <a:off x="610057" y="6076528"/>
            <a:ext cx="8007732" cy="369332"/>
          </a:xfrm>
          <a:prstGeom prst="rect">
            <a:avLst/>
          </a:prstGeom>
          <a:noFill/>
        </p:spPr>
        <p:txBody>
          <a:bodyPr wrap="square" rtlCol="0">
            <a:spAutoFit/>
          </a:bodyPr>
          <a:lstStyle/>
          <a:p>
            <a:r>
              <a:rPr lang="ru-RU" i="1" dirty="0" smtClean="0"/>
              <a:t>*</a:t>
            </a:r>
            <a:r>
              <a:rPr lang="en-US" i="1" dirty="0" smtClean="0"/>
              <a:t> </a:t>
            </a:r>
            <a:r>
              <a:rPr lang="ru-RU" i="1" dirty="0" smtClean="0"/>
              <a:t>включая ФОМС</a:t>
            </a:r>
            <a:endParaRPr lang="ru-RU" i="1" dirty="0">
              <a:solidFill>
                <a:srgbClr val="FF0000"/>
              </a:solidFill>
            </a:endParaRPr>
          </a:p>
        </p:txBody>
      </p:sp>
    </p:spTree>
    <p:extLst>
      <p:ext uri="{BB962C8B-B14F-4D97-AF65-F5344CB8AC3E}">
        <p14:creationId xmlns:p14="http://schemas.microsoft.com/office/powerpoint/2010/main" val="15595846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344487"/>
          </a:xfrm>
        </p:spPr>
        <p:txBody>
          <a:bodyPr>
            <a:normAutofit fontScale="77500" lnSpcReduction="20000"/>
          </a:bodyPr>
          <a:lstStyle/>
          <a:p>
            <a:r>
              <a:rPr lang="ru-RU" dirty="0">
                <a:latin typeface="+mn-lt"/>
              </a:rPr>
              <a:t>Параметры повышения заработной платы</a:t>
            </a:r>
          </a:p>
        </p:txBody>
      </p:sp>
      <p:sp>
        <p:nvSpPr>
          <p:cNvPr id="5" name="Прямоугольник 4"/>
          <p:cNvSpPr/>
          <p:nvPr/>
        </p:nvSpPr>
        <p:spPr>
          <a:xfrm>
            <a:off x="514350" y="6086042"/>
            <a:ext cx="7951694" cy="592470"/>
          </a:xfrm>
          <a:prstGeom prst="rect">
            <a:avLst/>
          </a:prstGeom>
        </p:spPr>
        <p:txBody>
          <a:bodyPr wrap="square">
            <a:spAutoFit/>
          </a:bodyPr>
          <a:lstStyle/>
          <a:p>
            <a:pPr algn="just">
              <a:lnSpc>
                <a:spcPts val="1300"/>
              </a:lnSpc>
              <a:spcAft>
                <a:spcPts val="0"/>
              </a:spcAft>
            </a:pPr>
            <a:r>
              <a:rPr lang="ru-RU" sz="1400" i="1" dirty="0">
                <a:ea typeface="Times New Roman" panose="02020603050405020304" pitchFamily="18" charset="0"/>
              </a:rPr>
              <a:t>* –  к средней заработной плате в сфере общего образования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средней заработной плате учителей в Республике </a:t>
            </a:r>
            <a:r>
              <a:rPr lang="ru-RU" sz="1400" i="1" dirty="0" smtClean="0">
                <a:ea typeface="Times New Roman" panose="02020603050405020304" pitchFamily="18" charset="0"/>
              </a:rPr>
              <a:t>Татарстан;</a:t>
            </a:r>
          </a:p>
          <a:p>
            <a:pPr marL="571500" indent="-571500" algn="just">
              <a:lnSpc>
                <a:spcPts val="1300"/>
              </a:lnSpc>
              <a:spcAft>
                <a:spcPts val="0"/>
              </a:spcAft>
            </a:pPr>
            <a:r>
              <a:rPr lang="ru-RU" sz="1400" i="1" dirty="0" smtClean="0">
                <a:effectLst/>
                <a:ea typeface="Times New Roman" panose="02020603050405020304" pitchFamily="18" charset="0"/>
              </a:rPr>
              <a:t>***- достижению к уровню средней заработной платы в РТ в 4 квартале 2017 года.</a:t>
            </a:r>
            <a:endParaRPr lang="ru-RU" sz="1400" i="1" dirty="0">
              <a:effectLst/>
              <a:ea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64287197"/>
              </p:ext>
            </p:extLst>
          </p:nvPr>
        </p:nvGraphicFramePr>
        <p:xfrm>
          <a:off x="514350" y="390525"/>
          <a:ext cx="8534399" cy="5772463"/>
        </p:xfrm>
        <a:graphic>
          <a:graphicData uri="http://schemas.openxmlformats.org/drawingml/2006/table">
            <a:tbl>
              <a:tblPr firstRow="1" firstCol="1" bandRow="1">
                <a:tableStyleId>{5940675A-B579-460E-94D1-54222C63F5DA}</a:tableStyleId>
              </a:tblPr>
              <a:tblGrid>
                <a:gridCol w="3835686"/>
                <a:gridCol w="986441"/>
                <a:gridCol w="1237424"/>
                <a:gridCol w="1255649"/>
                <a:gridCol w="1219199"/>
              </a:tblGrid>
              <a:tr h="586212">
                <a:tc rowSpan="2">
                  <a:txBody>
                    <a:bodyPr/>
                    <a:lstStyle/>
                    <a:p>
                      <a:pPr algn="ctr">
                        <a:lnSpc>
                          <a:spcPct val="107000"/>
                        </a:lnSpc>
                        <a:spcAft>
                          <a:spcPts val="800"/>
                        </a:spcAft>
                      </a:pPr>
                      <a:r>
                        <a:rPr lang="ru-RU" sz="1400" b="1" dirty="0">
                          <a:effectLst/>
                        </a:rPr>
                        <a:t>Показатели</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gridSpan="2">
                  <a:txBody>
                    <a:bodyPr/>
                    <a:lstStyle/>
                    <a:p>
                      <a:pPr algn="ctr">
                        <a:lnSpc>
                          <a:spcPct val="107000"/>
                        </a:lnSpc>
                        <a:spcAft>
                          <a:spcPts val="800"/>
                        </a:spcAft>
                      </a:pPr>
                      <a:r>
                        <a:rPr lang="ru-RU" sz="1400" b="1" dirty="0" smtClean="0">
                          <a:effectLst/>
                        </a:rPr>
                        <a:t>Прогнозные </a:t>
                      </a:r>
                      <a:r>
                        <a:rPr lang="ru-RU" sz="1400" b="1" dirty="0">
                          <a:effectLst/>
                        </a:rPr>
                        <a:t>параметры на </a:t>
                      </a:r>
                      <a:r>
                        <a:rPr lang="ru-RU" sz="1400" b="1" dirty="0" smtClean="0">
                          <a:effectLst/>
                        </a:rPr>
                        <a:t>2017 </a:t>
                      </a:r>
                      <a:r>
                        <a:rPr lang="ru-RU" sz="1400" b="1" dirty="0">
                          <a:effectLst/>
                        </a:rPr>
                        <a:t>год </a:t>
                      </a:r>
                      <a:r>
                        <a:rPr lang="ru-RU" sz="1400" b="1" dirty="0" smtClean="0">
                          <a:effectLst/>
                        </a:rPr>
                        <a:t/>
                      </a:r>
                      <a:br>
                        <a:rPr lang="ru-RU" sz="1400" b="1" dirty="0" smtClean="0">
                          <a:effectLst/>
                        </a:rPr>
                      </a:b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tc gridSpan="2">
                  <a:txBody>
                    <a:bodyPr/>
                    <a:lstStyle/>
                    <a:p>
                      <a:pPr algn="ctr">
                        <a:lnSpc>
                          <a:spcPct val="107000"/>
                        </a:lnSpc>
                        <a:spcAft>
                          <a:spcPts val="800"/>
                        </a:spcAft>
                      </a:pPr>
                      <a:r>
                        <a:rPr lang="ru-RU" sz="1400" b="1" dirty="0">
                          <a:effectLst/>
                        </a:rPr>
                        <a:t>Достигнутые параметры на </a:t>
                      </a:r>
                      <a:r>
                        <a:rPr lang="ru-RU" sz="1400" b="1" dirty="0" smtClean="0">
                          <a:effectLst/>
                        </a:rPr>
                        <a:t>01.01.2018 </a:t>
                      </a:r>
                      <a:r>
                        <a:rPr lang="ru-RU" sz="1400" b="1" dirty="0">
                          <a:effectLst/>
                        </a:rPr>
                        <a:t>года </a:t>
                      </a:r>
                      <a:r>
                        <a:rPr lang="ru-RU" sz="1200" b="1" dirty="0">
                          <a:effectLst/>
                        </a:rPr>
                        <a:t>(с  учетом федеральных учреждений)</a:t>
                      </a:r>
                      <a:endParaRPr lang="ru-RU" sz="12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tr>
              <a:tr h="388513">
                <a:tc vMerge="1">
                  <a:txBody>
                    <a:bodyPr/>
                    <a:lstStyle/>
                    <a:p>
                      <a:endParaRPr lang="ru-RU"/>
                    </a:p>
                  </a:txBody>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a:effectLst/>
                        </a:rPr>
                        <a:t>% к </a:t>
                      </a:r>
                      <a:r>
                        <a:rPr lang="ru-RU" sz="1400" b="1" dirty="0" smtClean="0">
                          <a:effectLst/>
                        </a:rPr>
                        <a:t>средней </a:t>
                      </a:r>
                      <a:r>
                        <a:rPr lang="ru-RU" sz="1400" b="1" dirty="0">
                          <a:effectLst/>
                        </a:rPr>
                        <a:t>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a:effectLst/>
                        </a:rPr>
                        <a:t>% к средней 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r>
              <a:tr h="216990">
                <a:tc>
                  <a:txBody>
                    <a:bodyPr/>
                    <a:lstStyle/>
                    <a:p>
                      <a:pPr>
                        <a:lnSpc>
                          <a:spcPct val="107000"/>
                        </a:lnSpc>
                        <a:spcAft>
                          <a:spcPts val="800"/>
                        </a:spcAft>
                      </a:pPr>
                      <a:r>
                        <a:rPr lang="ru-RU" sz="1400" b="1" dirty="0">
                          <a:effectLst/>
                        </a:rPr>
                        <a:t>Размер средней заработной платы в </a:t>
                      </a:r>
                      <a:r>
                        <a:rPr lang="ru-RU" sz="1400" b="1" dirty="0" smtClean="0">
                          <a:effectLst/>
                        </a:rPr>
                        <a:t>РТ</a:t>
                      </a:r>
                      <a:endParaRPr lang="ru-RU" sz="1400" b="1" dirty="0">
                        <a:effectLst/>
                        <a:latin typeface="+mn-lt"/>
                        <a:ea typeface="Calibri" panose="020F0502020204030204" pitchFamily="34" charset="0"/>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ct val="107000"/>
                        </a:lnSpc>
                        <a:spcAft>
                          <a:spcPts val="800"/>
                        </a:spcAft>
                      </a:pPr>
                      <a:r>
                        <a:rPr lang="ru-RU" sz="1600" b="1" dirty="0" smtClean="0">
                          <a:effectLst/>
                          <a:latin typeface="+mn-lt"/>
                          <a:ea typeface="Calibri" panose="020F0502020204030204" pitchFamily="34" charset="0"/>
                          <a:cs typeface="Times New Roman" panose="02020603050405020304" pitchFamily="18" charset="0"/>
                        </a:rPr>
                        <a:t>29 156,0</a:t>
                      </a:r>
                      <a:endParaRPr lang="ru-RU" sz="16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c>
                  <a:txBody>
                    <a:bodyPr/>
                    <a:lstStyle/>
                    <a:p>
                      <a:pPr algn="ctr">
                        <a:lnSpc>
                          <a:spcPct val="107000"/>
                        </a:lnSpc>
                        <a:spcAft>
                          <a:spcPts val="800"/>
                        </a:spcAft>
                      </a:pPr>
                      <a:r>
                        <a:rPr lang="ru-RU" sz="1600" b="1" dirty="0" smtClean="0">
                          <a:effectLst/>
                          <a:latin typeface="+mn-lt"/>
                          <a:ea typeface="Calibri" panose="020F0502020204030204" pitchFamily="34" charset="0"/>
                          <a:cs typeface="Times New Roman" panose="02020603050405020304" pitchFamily="18" charset="0"/>
                        </a:rPr>
                        <a:t>29 267,8</a:t>
                      </a:r>
                      <a:endParaRPr lang="ru-RU" sz="16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r>
              <a:tr h="353824">
                <a:tc>
                  <a:txBody>
                    <a:bodyPr/>
                    <a:lstStyle/>
                    <a:p>
                      <a:pPr>
                        <a:lnSpc>
                          <a:spcPts val="1400"/>
                        </a:lnSpc>
                        <a:spcAft>
                          <a:spcPts val="800"/>
                        </a:spcAft>
                      </a:pPr>
                      <a:r>
                        <a:rPr lang="ru-RU" sz="1300" dirty="0">
                          <a:effectLst/>
                        </a:rPr>
                        <a:t>Педагогические работники образовательных учреждений общего образования</a:t>
                      </a:r>
                      <a:endParaRPr lang="ru-RU" sz="1300" dirty="0">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29 156,0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29 858,7</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102,0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dirty="0">
                          <a:effectLst/>
                        </a:rPr>
                        <a:t>Педагогические работники дошкольных </a:t>
                      </a:r>
                      <a:r>
                        <a:rPr lang="ru-RU" sz="1300" dirty="0" smtClean="0">
                          <a:effectLst/>
                        </a:rPr>
                        <a:t>учреждений *</a:t>
                      </a:r>
                      <a:endParaRPr lang="ru-RU" sz="1300" dirty="0">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26 293,4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26 639,6</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105,7</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ct val="107000"/>
                        </a:lnSpc>
                        <a:spcAft>
                          <a:spcPts val="800"/>
                        </a:spcAft>
                      </a:pPr>
                      <a:r>
                        <a:rPr lang="ru-RU" sz="1300" dirty="0">
                          <a:effectLst/>
                        </a:rPr>
                        <a:t>Педагогические работники учреждений дополнительного образования </a:t>
                      </a:r>
                      <a:r>
                        <a:rPr lang="ru-RU" sz="1300" dirty="0" smtClean="0">
                          <a:effectLst/>
                        </a:rPr>
                        <a:t>детей **</a:t>
                      </a:r>
                      <a:endParaRPr lang="ru-RU" sz="1300" dirty="0">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28 282,3</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95,0**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29 178,8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96,3</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461940">
                <a:tc>
                  <a:txBody>
                    <a:bodyPr/>
                    <a:lstStyle/>
                    <a:p>
                      <a:pPr>
                        <a:lnSpc>
                          <a:spcPts val="1400"/>
                        </a:lnSpc>
                        <a:spcAft>
                          <a:spcPts val="800"/>
                        </a:spcAft>
                      </a:pPr>
                      <a:r>
                        <a:rPr lang="ru-RU" sz="1300" dirty="0">
                          <a:effectLst/>
                        </a:rPr>
                        <a:t>Преподаватели и мастера производственного обучения образовательных учреждений </a:t>
                      </a:r>
                      <a:r>
                        <a:rPr lang="ru-RU" sz="1300" dirty="0" smtClean="0">
                          <a:effectLst/>
                        </a:rPr>
                        <a:t/>
                      </a:r>
                      <a:br>
                        <a:rPr lang="ru-RU" sz="1300" dirty="0" smtClean="0">
                          <a:effectLst/>
                        </a:rPr>
                      </a:br>
                      <a:r>
                        <a:rPr lang="ru-RU" sz="1300" dirty="0" smtClean="0">
                          <a:effectLst/>
                        </a:rPr>
                        <a:t>НПО и СПО</a:t>
                      </a:r>
                      <a:endParaRPr lang="ru-RU" sz="1300" dirty="0">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27</a:t>
                      </a:r>
                      <a:r>
                        <a:rPr lang="ru-RU" sz="1400" baseline="0" dirty="0" smtClean="0">
                          <a:effectLst/>
                          <a:latin typeface="+mn-lt"/>
                          <a:ea typeface="Calibri" panose="020F0502020204030204" pitchFamily="34" charset="0"/>
                          <a:cs typeface="Times New Roman" panose="02020603050405020304" pitchFamily="18" charset="0"/>
                        </a:rPr>
                        <a:t> 698,2</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95,0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29 498,8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100,8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kern="1200" dirty="0">
                          <a:solidFill>
                            <a:schemeClr val="tx1"/>
                          </a:solidFill>
                          <a:effectLst/>
                          <a:latin typeface="+mn-lt"/>
                          <a:ea typeface="+mn-ea"/>
                          <a:cs typeface="+mn-cs"/>
                        </a:rPr>
                        <a:t>Преподаватели образовательных учреждений высшего профессионального образования</a:t>
                      </a: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52 480,8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180,0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58 846,0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201,1</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nSpc>
                          <a:spcPct val="107000"/>
                        </a:lnSpc>
                        <a:spcAft>
                          <a:spcPts val="800"/>
                        </a:spcAft>
                      </a:pPr>
                      <a:r>
                        <a:rPr lang="ru-RU" sz="1300" kern="1200" dirty="0">
                          <a:solidFill>
                            <a:schemeClr val="tx1"/>
                          </a:solidFill>
                          <a:effectLst/>
                          <a:latin typeface="+mn-lt"/>
                          <a:ea typeface="+mn-ea"/>
                          <a:cs typeface="+mn-cs"/>
                        </a:rPr>
                        <a:t>Научные сотрудники</a:t>
                      </a: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52 480,8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180,0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53 571,7</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183,0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ct val="107000"/>
                        </a:lnSpc>
                        <a:spcAft>
                          <a:spcPts val="800"/>
                        </a:spcAft>
                      </a:pPr>
                      <a:r>
                        <a:rPr lang="ru-RU" sz="1300" kern="1200" dirty="0">
                          <a:solidFill>
                            <a:schemeClr val="tx1"/>
                          </a:solidFill>
                          <a:effectLst/>
                          <a:latin typeface="+mn-lt"/>
                          <a:ea typeface="+mn-ea"/>
                          <a:cs typeface="+mn-cs"/>
                        </a:rPr>
                        <a:t>Работники учреждений культуры, искусства и кинематографии</a:t>
                      </a: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26 240,4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26 744,3</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91,4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nSpc>
                          <a:spcPct val="107000"/>
                        </a:lnSpc>
                        <a:spcAft>
                          <a:spcPts val="800"/>
                        </a:spcAft>
                      </a:pPr>
                      <a:r>
                        <a:rPr lang="ru-RU" sz="1300" kern="1200" dirty="0">
                          <a:solidFill>
                            <a:schemeClr val="tx1"/>
                          </a:solidFill>
                          <a:effectLst/>
                          <a:latin typeface="+mn-lt"/>
                          <a:ea typeface="+mn-ea"/>
                          <a:cs typeface="+mn-cs"/>
                        </a:rPr>
                        <a:t>Социальные работники</a:t>
                      </a: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23 324,8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80,0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23 826,7</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81,4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kern="1200" dirty="0">
                          <a:solidFill>
                            <a:schemeClr val="tx1"/>
                          </a:solidFill>
                          <a:effectLst/>
                          <a:latin typeface="+mn-lt"/>
                          <a:ea typeface="+mn-ea"/>
                          <a:cs typeface="+mn-cs"/>
                        </a:rPr>
                        <a:t>Врачи и работники медицинских организаций, имеющие высшее медицинское образование</a:t>
                      </a: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43 032,5</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180,0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43 257,6</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147,8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kern="1200" dirty="0">
                          <a:solidFill>
                            <a:schemeClr val="tx1"/>
                          </a:solidFill>
                          <a:effectLst/>
                          <a:latin typeface="+mn-lt"/>
                          <a:ea typeface="+mn-ea"/>
                          <a:cs typeface="+mn-cs"/>
                        </a:rPr>
                        <a:t>Средний медицинский (фармацевтический) </a:t>
                      </a:r>
                      <a:r>
                        <a:rPr lang="ru-RU" sz="1300" kern="1200" dirty="0" smtClean="0">
                          <a:solidFill>
                            <a:schemeClr val="tx1"/>
                          </a:solidFill>
                          <a:effectLst/>
                          <a:latin typeface="+mn-lt"/>
                          <a:ea typeface="+mn-ea"/>
                          <a:cs typeface="+mn-cs"/>
                        </a:rPr>
                        <a:t>персонал***</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24 171,4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90,0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24 634,4</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84,2</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kern="1200" dirty="0">
                          <a:solidFill>
                            <a:schemeClr val="tx1"/>
                          </a:solidFill>
                          <a:effectLst/>
                          <a:latin typeface="+mn-lt"/>
                          <a:ea typeface="+mn-ea"/>
                          <a:cs typeface="+mn-cs"/>
                        </a:rPr>
                        <a:t>Младший медицинский (фармацевтический) </a:t>
                      </a:r>
                      <a:r>
                        <a:rPr lang="ru-RU" sz="1300" kern="1200" dirty="0" smtClean="0">
                          <a:solidFill>
                            <a:schemeClr val="tx1"/>
                          </a:solidFill>
                          <a:effectLst/>
                          <a:latin typeface="+mn-lt"/>
                          <a:ea typeface="+mn-ea"/>
                          <a:cs typeface="+mn-cs"/>
                        </a:rPr>
                        <a:t>персонал***</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17 622,8</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80,0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19 089,2</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65,2</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nSpc>
                          <a:spcPts val="1400"/>
                        </a:lnSpc>
                        <a:spcAft>
                          <a:spcPts val="800"/>
                        </a:spcAft>
                      </a:pPr>
                      <a:r>
                        <a:rPr lang="ru-RU" sz="1300" kern="1200" dirty="0">
                          <a:solidFill>
                            <a:schemeClr val="tx1"/>
                          </a:solidFill>
                          <a:effectLst/>
                          <a:latin typeface="+mn-lt"/>
                          <a:ea typeface="+mn-ea"/>
                          <a:cs typeface="+mn-cs"/>
                        </a:rPr>
                        <a:t>Педагогический  персонал учреждений для </a:t>
                      </a:r>
                      <a:r>
                        <a:rPr lang="ru-RU" sz="1300" kern="1200" dirty="0" smtClean="0">
                          <a:solidFill>
                            <a:schemeClr val="tx1"/>
                          </a:solidFill>
                          <a:effectLst/>
                          <a:latin typeface="+mn-lt"/>
                          <a:ea typeface="+mn-ea"/>
                          <a:cs typeface="+mn-cs"/>
                        </a:rPr>
                        <a:t>детей-сирот***</a:t>
                      </a:r>
                      <a:endParaRPr lang="ru-RU" sz="1300" kern="1200" dirty="0">
                        <a:solidFill>
                          <a:schemeClr val="tx1"/>
                        </a:solidFill>
                        <a:effectLst/>
                        <a:latin typeface="+mn-lt"/>
                        <a:ea typeface="+mn-ea"/>
                        <a:cs typeface="+mn-cs"/>
                      </a:endParaRPr>
                    </a:p>
                  </a:txBody>
                  <a:tcPr marL="72000" marR="72000" marT="0"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29 156,0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100,0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29 855,9</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effectLst/>
                          <a:latin typeface="+mn-lt"/>
                          <a:ea typeface="Calibri" panose="020F0502020204030204" pitchFamily="34" charset="0"/>
                          <a:cs typeface="Times New Roman" panose="02020603050405020304" pitchFamily="18" charset="0"/>
                        </a:rPr>
                        <a:t>102,0</a:t>
                      </a:r>
                      <a:endParaRPr lang="ru-RU" sz="1400"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bl>
          </a:graphicData>
        </a:graphic>
      </p:graphicFrame>
    </p:spTree>
    <p:extLst>
      <p:ext uri="{BB962C8B-B14F-4D97-AF65-F5344CB8AC3E}">
        <p14:creationId xmlns:p14="http://schemas.microsoft.com/office/powerpoint/2010/main" val="31131740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06997"/>
            <a:ext cx="8088112" cy="706438"/>
          </a:xfrm>
        </p:spPr>
        <p:txBody>
          <a:bodyPr>
            <a:normAutofit fontScale="62500" lnSpcReduction="20000"/>
          </a:bodyPr>
          <a:lstStyle/>
          <a:p>
            <a:r>
              <a:rPr lang="ru-RU" dirty="0"/>
              <a:t>Финансовая поддержка муниципальных образований из бюджета Республики Татарстан в </a:t>
            </a:r>
            <a:r>
              <a:rPr lang="ru-RU" dirty="0" smtClean="0"/>
              <a:t>2017 </a:t>
            </a:r>
            <a:r>
              <a:rPr lang="ru-RU" dirty="0"/>
              <a:t>году составила </a:t>
            </a:r>
            <a:r>
              <a:rPr lang="ru-RU" dirty="0" smtClean="0"/>
              <a:t/>
            </a:r>
            <a:br>
              <a:rPr lang="ru-RU" dirty="0" smtClean="0"/>
            </a:br>
            <a:r>
              <a:rPr lang="ru-RU" dirty="0" smtClean="0"/>
              <a:t>37 789 546,3 тыс</a:t>
            </a:r>
            <a:r>
              <a:rPr lang="ru-RU" dirty="0"/>
              <a:t>. </a:t>
            </a:r>
            <a:r>
              <a:rPr lang="ru-RU" dirty="0" smtClean="0"/>
              <a:t>рублей</a:t>
            </a:r>
            <a:endParaRPr lang="ru-RU" dirty="0"/>
          </a:p>
        </p:txBody>
      </p:sp>
      <p:sp>
        <p:nvSpPr>
          <p:cNvPr id="4" name="Прямоугольник 3"/>
          <p:cNvSpPr/>
          <p:nvPr/>
        </p:nvSpPr>
        <p:spPr>
          <a:xfrm>
            <a:off x="514350" y="752475"/>
            <a:ext cx="8553450" cy="2292935"/>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300" dirty="0">
                <a:solidFill>
                  <a:srgbClr val="000000"/>
                </a:solidFill>
              </a:rPr>
              <a:t>Распределение межбюджетных трансфертов между муниципальными образованиями осуществляется в соответствии с Бюджетным кодексом Российской Федерации, Бюджетным кодексом Республики Татарстан, Законом Республики Татарстан от 22.12.2005г № 132-ЗРТ "О 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 сельских поселений за счет средств бюджета Республики Татарстан". 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 Расчет субвенций муниципальным районам и городским округам осуществляется на основании утвержденных методик расчета, учитывающих потребителей бюджетных услуг и нормативы затрат по государственным полномочиям. Субсидии рассчитываются в соответствии с определенными условиями </a:t>
            </a:r>
            <a:r>
              <a:rPr lang="ru-RU" sz="1300" dirty="0" err="1">
                <a:solidFill>
                  <a:srgbClr val="000000"/>
                </a:solidFill>
              </a:rPr>
              <a:t>софинансирования</a:t>
            </a:r>
            <a:r>
              <a:rPr lang="ru-RU" sz="1300" dirty="0">
                <a:solidFill>
                  <a:srgbClr val="000000"/>
                </a:solidFill>
              </a:rPr>
              <a:t> расходных обязательств.</a:t>
            </a:r>
            <a:r>
              <a:rPr lang="ru-RU" sz="1300" dirty="0"/>
              <a:t> </a:t>
            </a:r>
          </a:p>
        </p:txBody>
      </p:sp>
      <p:graphicFrame>
        <p:nvGraphicFramePr>
          <p:cNvPr id="5" name="Диаграмма 4"/>
          <p:cNvGraphicFramePr/>
          <p:nvPr>
            <p:extLst>
              <p:ext uri="{D42A27DB-BD31-4B8C-83A1-F6EECF244321}">
                <p14:modId xmlns:p14="http://schemas.microsoft.com/office/powerpoint/2010/main" val="3525139811"/>
              </p:ext>
            </p:extLst>
          </p:nvPr>
        </p:nvGraphicFramePr>
        <p:xfrm>
          <a:off x="514350" y="2962275"/>
          <a:ext cx="8220075" cy="396254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800724" y="3186410"/>
            <a:ext cx="326707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solidFill>
                  <a:srgbClr val="000000"/>
                </a:solidFill>
              </a:rPr>
              <a:t>Дотации на выравнивание бюджетной обеспеченности муниципальных районов (городских округов) - 360 801,9 тыс. рублей.</a:t>
            </a:r>
            <a:r>
              <a:rPr lang="ru-RU" sz="1400" dirty="0" smtClean="0"/>
              <a:t> </a:t>
            </a:r>
            <a:endParaRPr lang="ru-RU" sz="1400" dirty="0"/>
          </a:p>
        </p:txBody>
      </p:sp>
      <p:sp>
        <p:nvSpPr>
          <p:cNvPr id="8" name="Прямоугольник 7"/>
          <p:cNvSpPr/>
          <p:nvPr/>
        </p:nvSpPr>
        <p:spPr>
          <a:xfrm>
            <a:off x="5800724" y="4281517"/>
            <a:ext cx="3267075"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solidFill>
                  <a:srgbClr val="000000"/>
                </a:solidFill>
              </a:rPr>
              <a:t>Дотации на выравнивание бюджетной обеспеченности поселений </a:t>
            </a:r>
            <a:r>
              <a:rPr lang="ru-RU" sz="1400" dirty="0" smtClean="0">
                <a:solidFill>
                  <a:srgbClr val="000000"/>
                </a:solidFill>
              </a:rPr>
              <a:t>в </a:t>
            </a:r>
            <a:r>
              <a:rPr lang="ru-RU" sz="1400" dirty="0">
                <a:solidFill>
                  <a:srgbClr val="000000"/>
                </a:solidFill>
              </a:rPr>
              <a:t>части, касающейся предоставления дотаций городским округам, </a:t>
            </a:r>
            <a:r>
              <a:rPr lang="ru-RU" sz="1400" dirty="0" smtClean="0">
                <a:solidFill>
                  <a:srgbClr val="000000"/>
                </a:solidFill>
              </a:rPr>
              <a:t>- 28 281,2 тыс</a:t>
            </a:r>
            <a:r>
              <a:rPr lang="ru-RU" sz="1400" dirty="0">
                <a:solidFill>
                  <a:srgbClr val="000000"/>
                </a:solidFill>
              </a:rPr>
              <a:t>. рублей (</a:t>
            </a:r>
            <a:r>
              <a:rPr lang="ru-RU" sz="1400" dirty="0" smtClean="0">
                <a:solidFill>
                  <a:srgbClr val="000000"/>
                </a:solidFill>
              </a:rPr>
              <a:t>распределено городскому округу </a:t>
            </a:r>
            <a:r>
              <a:rPr lang="ru-RU" sz="1400" dirty="0" err="1" smtClean="0">
                <a:solidFill>
                  <a:srgbClr val="000000"/>
                </a:solidFill>
              </a:rPr>
              <a:t>г.Набережные</a:t>
            </a:r>
            <a:r>
              <a:rPr lang="ru-RU" sz="1400" dirty="0" smtClean="0">
                <a:solidFill>
                  <a:srgbClr val="000000"/>
                </a:solidFill>
              </a:rPr>
              <a:t> Челны) </a:t>
            </a:r>
            <a:endParaRPr lang="ru-RU" sz="1400" dirty="0"/>
          </a:p>
        </p:txBody>
      </p:sp>
    </p:spTree>
    <p:extLst>
      <p:ext uri="{BB962C8B-B14F-4D97-AF65-F5344CB8AC3E}">
        <p14:creationId xmlns:p14="http://schemas.microsoft.com/office/powerpoint/2010/main" val="3104580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97230" y="561866"/>
            <a:ext cx="8088112" cy="334961"/>
          </a:xfrm>
        </p:spPr>
        <p:txBody>
          <a:bodyPr>
            <a:normAutofit fontScale="77500" lnSpcReduction="20000"/>
          </a:bodyPr>
          <a:lstStyle/>
          <a:p>
            <a:r>
              <a:rPr lang="ru-RU" dirty="0"/>
              <a:t>Субсидии местным </a:t>
            </a:r>
            <a:r>
              <a:rPr lang="ru-RU" dirty="0" smtClean="0"/>
              <a:t>бюджетам</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688117107"/>
              </p:ext>
            </p:extLst>
          </p:nvPr>
        </p:nvGraphicFramePr>
        <p:xfrm>
          <a:off x="499110" y="1115374"/>
          <a:ext cx="8543925" cy="5056826"/>
        </p:xfrm>
        <a:graphic>
          <a:graphicData uri="http://schemas.openxmlformats.org/drawingml/2006/table">
            <a:tbl>
              <a:tblPr>
                <a:tableStyleId>{616DA210-FB5B-4158-B5E0-FEB733F419BA}</a:tableStyleId>
              </a:tblPr>
              <a:tblGrid>
                <a:gridCol w="5829300"/>
                <a:gridCol w="1038225"/>
                <a:gridCol w="981075"/>
                <a:gridCol w="695325"/>
              </a:tblGrid>
              <a:tr h="260891">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план)</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(факт)</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 </a:t>
                      </a:r>
                      <a:r>
                        <a:rPr lang="ru-RU" sz="1200" b="1" u="none" strike="noStrike" dirty="0" smtClean="0">
                          <a:effectLst/>
                        </a:rPr>
                        <a:t>исп.</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01946">
                <a:tc>
                  <a:txBody>
                    <a:bodyPr/>
                    <a:lstStyle/>
                    <a:p>
                      <a:pPr algn="ctr" fontAlgn="b"/>
                      <a:r>
                        <a:rPr lang="ru-RU" sz="1200" b="1" u="none" strike="noStrike" dirty="0">
                          <a:effectLst/>
                        </a:rPr>
                        <a:t>Всего</a:t>
                      </a:r>
                      <a:endParaRPr lang="ru-RU" sz="1200" b="1" i="0" u="none" strike="noStrike" dirty="0">
                        <a:solidFill>
                          <a:srgbClr val="000000"/>
                        </a:solidFill>
                        <a:effectLst/>
                        <a:latin typeface="Arial Cyr" panose="020B060402020202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Arial Cyr" panose="020B0604020202020204" pitchFamily="34" charset="0"/>
                        </a:rPr>
                        <a:t>13 733 410,5</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Arial Cyr" panose="020B0604020202020204" pitchFamily="34" charset="0"/>
                        </a:rPr>
                        <a:t>13 724 720,6</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200" b="1" i="0" u="none" strike="noStrike" dirty="0" smtClean="0">
                          <a:solidFill>
                            <a:srgbClr val="000000"/>
                          </a:solidFill>
                          <a:effectLst/>
                          <a:latin typeface="Arial Cyr" panose="020B0604020202020204" pitchFamily="34" charset="0"/>
                        </a:rPr>
                        <a:t>99,9</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22984">
                <a:tc>
                  <a:txBody>
                    <a:bodyPr/>
                    <a:lstStyle/>
                    <a:p>
                      <a:pPr algn="just" fontAlgn="b"/>
                      <a:r>
                        <a:rPr lang="ru-RU" sz="1200" u="none" strike="noStrike" dirty="0">
                          <a:effectLst/>
                        </a:rPr>
                        <a:t>Субсидии бюджетам муниципальных районов на выравнивание бюджетной обеспеченности и предоставление иных межбюджетных трансфертов бюджетам поселений, входящих в состав муниципального района</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1 352 319,8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1 352 319,8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43564">
                <a:tc>
                  <a:txBody>
                    <a:bodyPr/>
                    <a:lstStyle/>
                    <a:p>
                      <a:pPr algn="just" fontAlgn="b"/>
                      <a:r>
                        <a:rPr lang="ru-RU" sz="1200" u="none" strike="noStrike" dirty="0">
                          <a:effectLst/>
                        </a:rPr>
                        <a:t>Субсидии бюджетам муниципальных районов и городских округов на организацию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организацию предоставления дополнительного образования детей в муниципальных образовательных организациях, создание условий для осуществления присмотра и ухода за детьми, содержания детей в муниципальных образовательных организациях, а также на организацию отдыха детей в каникулярное время</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8  598 689,8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8 598</a:t>
                      </a:r>
                      <a:r>
                        <a:rPr lang="ru-RU" sz="1200" b="0" i="0" u="none" strike="noStrike" baseline="0" dirty="0" smtClean="0">
                          <a:solidFill>
                            <a:srgbClr val="000000"/>
                          </a:solidFill>
                          <a:effectLst/>
                          <a:latin typeface="Arial Cyr" panose="020B0604020202020204" pitchFamily="34" charset="0"/>
                        </a:rPr>
                        <a:t> 689,8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1851">
                <a:tc>
                  <a:txBody>
                    <a:bodyPr/>
                    <a:lstStyle/>
                    <a:p>
                      <a:pPr algn="just" fontAlgn="b"/>
                      <a:r>
                        <a:rPr lang="ru-RU" sz="1200" u="none" strike="noStrike" dirty="0">
                          <a:effectLst/>
                        </a:rPr>
                        <a:t>Субсидии местным бюджетам на реализацию подпрограммы "Устойчивое развитие сельских территорий" Государственной программы "Развитие сельского хозяйства и регулирование рынков сельскохозяйственной продукции, сырья и продовольствия в Республике Татарстан на 2013 - 2020 годы"</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309 437,2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309 437,2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algn="just" fontAlgn="b"/>
                      <a:r>
                        <a:rPr lang="ru-RU" sz="1200" u="none" strike="noStrike" dirty="0">
                          <a:effectLst/>
                        </a:rPr>
                        <a:t>Субсидии местным бюджетам на реализацию государственной программы "Развитие молодежной политики, физической культуры и спорта в Республике Татарстан на 2014 - 2020 годы"</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919 411,4</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919 085,2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algn="just" fontAlgn="b"/>
                      <a:r>
                        <a:rPr lang="ru-RU" sz="1200" u="none" strike="noStrike" dirty="0">
                          <a:effectLst/>
                        </a:rPr>
                        <a:t>Субсидии местным бюджетам на реализацию подпрограммы "Реализация мероприятий Республиканской адресной программы по переселению граждан из аварийного жилищного фонда в 2014 - 2017 годах"</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717 358,3</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717 358,3</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fontAlgn="b"/>
                      <a:r>
                        <a:rPr lang="ru-RU" sz="1200" u="none" strike="noStrike" dirty="0">
                          <a:effectLst/>
                        </a:rPr>
                        <a:t>Субсидии на </a:t>
                      </a:r>
                      <a:r>
                        <a:rPr lang="ru-RU" sz="1200" u="none" strike="noStrike" dirty="0" err="1">
                          <a:effectLst/>
                        </a:rPr>
                        <a:t>софинансирование</a:t>
                      </a:r>
                      <a:r>
                        <a:rPr lang="ru-RU" sz="1200" u="none" strike="noStrike" dirty="0">
                          <a:effectLst/>
                        </a:rPr>
                        <a:t> капитальных вложений в объекты государственной (муниципальной) собственности Республики Татарстан</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426</a:t>
                      </a:r>
                      <a:r>
                        <a:rPr lang="ru-RU" sz="1200" b="0" i="0" u="none" strike="noStrike" baseline="0" dirty="0" smtClean="0">
                          <a:solidFill>
                            <a:srgbClr val="000000"/>
                          </a:solidFill>
                          <a:effectLst/>
                          <a:latin typeface="Arial Cyr" panose="020B0604020202020204" pitchFamily="34" charset="0"/>
                        </a:rPr>
                        <a:t> 436,7</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426 436,7</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7547204" y="739861"/>
            <a:ext cx="1456231" cy="313932"/>
          </a:xfrm>
          <a:prstGeom prst="rect">
            <a:avLst/>
          </a:prstGeom>
        </p:spPr>
        <p:txBody>
          <a:bodyPr wrap="none">
            <a:spAutoFit/>
          </a:bodyPr>
          <a:lstStyle/>
          <a:p>
            <a:pPr lvl="0" algn="ctr" defTabSz="685800">
              <a:lnSpc>
                <a:spcPct val="90000"/>
              </a:lnSpc>
              <a:spcBef>
                <a:spcPts val="750"/>
              </a:spcBef>
            </a:pPr>
            <a:r>
              <a:rPr lang="ru-RU" sz="1600" dirty="0">
                <a:solidFill>
                  <a:prstClr val="black"/>
                </a:solidFill>
                <a:latin typeface="Arial" panose="020B0604020202020204" pitchFamily="34" charset="0"/>
                <a:cs typeface="Arial" panose="020B0604020202020204" pitchFamily="34" charset="0"/>
              </a:rPr>
              <a:t>(тыс. рублей)</a:t>
            </a:r>
          </a:p>
        </p:txBody>
      </p:sp>
    </p:spTree>
    <p:extLst>
      <p:ext uri="{BB962C8B-B14F-4D97-AF65-F5344CB8AC3E}">
        <p14:creationId xmlns:p14="http://schemas.microsoft.com/office/powerpoint/2010/main" val="42939554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52719"/>
            <a:ext cx="8088112" cy="525462"/>
          </a:xfrm>
        </p:spPr>
        <p:txBody>
          <a:bodyPr>
            <a:normAutofit/>
          </a:bodyPr>
          <a:lstStyle/>
          <a:p>
            <a:r>
              <a:rPr lang="ru-RU" sz="2200" dirty="0"/>
              <a:t>Субсидии местным бюджетам </a:t>
            </a:r>
            <a:r>
              <a:rPr lang="ru-RU" sz="2200" dirty="0" smtClean="0"/>
              <a:t>(продолжение)</a:t>
            </a:r>
            <a:endParaRPr lang="ru-RU" sz="2200" dirty="0"/>
          </a:p>
        </p:txBody>
      </p:sp>
      <p:graphicFrame>
        <p:nvGraphicFramePr>
          <p:cNvPr id="4" name="Таблица 3"/>
          <p:cNvGraphicFramePr>
            <a:graphicFrameLocks noGrp="1"/>
          </p:cNvGraphicFramePr>
          <p:nvPr>
            <p:extLst>
              <p:ext uri="{D42A27DB-BD31-4B8C-83A1-F6EECF244321}">
                <p14:modId xmlns:p14="http://schemas.microsoft.com/office/powerpoint/2010/main" val="1131030434"/>
              </p:ext>
            </p:extLst>
          </p:nvPr>
        </p:nvGraphicFramePr>
        <p:xfrm>
          <a:off x="514350" y="722944"/>
          <a:ext cx="8543925" cy="3410906"/>
        </p:xfrm>
        <a:graphic>
          <a:graphicData uri="http://schemas.openxmlformats.org/drawingml/2006/table">
            <a:tbl>
              <a:tblPr>
                <a:tableStyleId>{616DA210-FB5B-4158-B5E0-FEB733F419BA}</a:tableStyleId>
              </a:tblPr>
              <a:tblGrid>
                <a:gridCol w="5829300"/>
                <a:gridCol w="1038225"/>
                <a:gridCol w="981075"/>
                <a:gridCol w="695325"/>
              </a:tblGrid>
              <a:tr h="260891">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a:t>
                      </a:r>
                      <a:r>
                        <a:rPr lang="ru-RU" sz="1200" b="1" u="none" strike="noStrike" dirty="0">
                          <a:effectLst/>
                        </a:rPr>
                        <a:t>план)</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effectLst/>
                        </a:rPr>
                        <a:t>2017 </a:t>
                      </a:r>
                      <a:r>
                        <a:rPr lang="ru-RU" sz="1200" b="1" u="none" strike="noStrike" dirty="0">
                          <a:effectLst/>
                        </a:rPr>
                        <a:t>год </a:t>
                      </a:r>
                      <a:r>
                        <a:rPr lang="ru-RU" sz="1200" b="1" u="none" strike="noStrike" dirty="0" smtClean="0">
                          <a:effectLst/>
                        </a:rPr>
                        <a:t/>
                      </a:r>
                      <a:br>
                        <a:rPr lang="ru-RU" sz="1200" b="1" u="none" strike="noStrike" dirty="0" smtClean="0">
                          <a:effectLst/>
                        </a:rPr>
                      </a:br>
                      <a:r>
                        <a:rPr lang="ru-RU" sz="1200" b="1" u="none" strike="noStrike" dirty="0" smtClean="0">
                          <a:effectLst/>
                        </a:rPr>
                        <a:t>(факт)</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effectLst/>
                        </a:rPr>
                        <a:t>% </a:t>
                      </a:r>
                      <a:r>
                        <a:rPr lang="ru-RU" sz="1200" b="1" u="none" strike="noStrike" dirty="0" smtClean="0">
                          <a:effectLst/>
                        </a:rPr>
                        <a:t>исп.</a:t>
                      </a:r>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01946">
                <a:tc>
                  <a:txBody>
                    <a:bodyPr/>
                    <a:lstStyle/>
                    <a:p>
                      <a:pPr algn="ctr" fontAlgn="b"/>
                      <a:r>
                        <a:rPr lang="ru-RU" sz="1200" b="1" u="none" strike="noStrike" dirty="0">
                          <a:effectLst/>
                        </a:rPr>
                        <a:t>Всего</a:t>
                      </a:r>
                      <a:endParaRPr lang="ru-RU" sz="1200" b="1" i="0" u="none" strike="noStrike" dirty="0">
                        <a:solidFill>
                          <a:srgbClr val="000000"/>
                        </a:solidFill>
                        <a:effectLst/>
                        <a:latin typeface="Arial Cyr" panose="020B060402020202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ru-RU" sz="1200" b="1"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80924">
                <a:tc>
                  <a:txBody>
                    <a:bodyPr/>
                    <a:lstStyle/>
                    <a:p>
                      <a:pPr algn="l" fontAlgn="ctr"/>
                      <a:r>
                        <a:rPr lang="ru-RU" sz="1200" u="none" strike="noStrike" dirty="0">
                          <a:effectLst/>
                        </a:rPr>
                        <a:t>Субсидии местным бюджетам на реализацию подпрограммы "Развитие автомобильного, городского электрического транспорта, в том числе метро, на 2014 - 2022 годы"</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850 743,8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850 743,8</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l" fontAlgn="ctr"/>
                      <a:r>
                        <a:rPr lang="ru-RU" sz="1200" u="none" strike="noStrike" dirty="0" smtClean="0">
                          <a:effectLst/>
                        </a:rPr>
                        <a:t>Мероприятия по</a:t>
                      </a:r>
                      <a:r>
                        <a:rPr lang="ru-RU" sz="1200" u="none" strike="noStrike" baseline="0" dirty="0" smtClean="0">
                          <a:effectLst/>
                        </a:rPr>
                        <a:t> государственной поддержке малого и среднего предпринимательства, включая крестьянские (фермерские) хозяйства</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111 111,1</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111 111,1</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0463">
                <a:tc>
                  <a:txBody>
                    <a:bodyPr/>
                    <a:lstStyle/>
                    <a:p>
                      <a:pPr algn="just" fontAlgn="b"/>
                      <a:r>
                        <a:rPr lang="ru-RU" sz="1200" u="none" strike="noStrike" dirty="0">
                          <a:effectLst/>
                        </a:rPr>
                        <a:t>Мероприятия в области образования, направленные на поддержку молодых специалистов</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51 109,6</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44 585,4</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87,2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algn="just" fontAlgn="b"/>
                      <a:r>
                        <a:rPr lang="ru-RU" sz="1200" u="none" strike="noStrike" dirty="0">
                          <a:effectLst/>
                        </a:rPr>
                        <a:t>Субсидии местным бюджетам на реализацию государственной программы "Обеспечение качественным жильем и услугами жилищно-коммунального хозяйства населения Республики Татарстан на 2014 - 2020 годы</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246 844,0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245 504,5</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99,5</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fontAlgn="b"/>
                      <a:r>
                        <a:rPr lang="ru-RU" sz="1200" u="none" strike="noStrike" dirty="0">
                          <a:effectLst/>
                        </a:rPr>
                        <a:t>Субсидии местным бюджетам на реализацию государственной программы "Развитие культуры Республики Татарстан на 2014 - 2020 годы"</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39 008,6</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38 508,6</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98,7</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fontAlgn="b"/>
                      <a:r>
                        <a:rPr lang="ru-RU" sz="1200" u="none" strike="noStrike" dirty="0">
                          <a:effectLst/>
                        </a:rPr>
                        <a:t>Межбюджетные трансферты, передаваемые бюджетам муниципальных образований для финансовой поддержки территориального общественного самоуправления</a:t>
                      </a:r>
                      <a:endParaRPr lang="ru-RU" sz="1200" b="0" i="0" u="none" strike="noStrike" dirty="0">
                        <a:solidFill>
                          <a:srgbClr val="000000"/>
                        </a:solidFill>
                        <a:effectLst/>
                        <a:latin typeface="Arial Cyr" panose="020B0604020202020204" pitchFamily="34"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110 940,2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110 940,2</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Arial Cyr" panose="020B0604020202020204" pitchFamily="34" charset="0"/>
                        </a:rPr>
                        <a:t>100,0</a:t>
                      </a:r>
                      <a:endParaRPr lang="ru-RU" sz="1200" b="0" i="0" u="none" strike="noStrike" dirty="0">
                        <a:solidFill>
                          <a:srgbClr val="000000"/>
                        </a:solidFill>
                        <a:effectLst/>
                        <a:latin typeface="Arial Cyr"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899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320358"/>
            <a:ext cx="8088112" cy="574747"/>
          </a:xfrm>
        </p:spPr>
        <p:txBody>
          <a:bodyPr>
            <a:normAutofit fontScale="77500" lnSpcReduction="20000"/>
          </a:bodyPr>
          <a:lstStyle/>
          <a:p>
            <a:r>
              <a:rPr lang="ru-RU" dirty="0" smtClean="0"/>
              <a:t>Основные </a:t>
            </a:r>
            <a:r>
              <a:rPr lang="ru-RU" dirty="0"/>
              <a:t>показатели консолидированного бюджета Республики Татарстан за </a:t>
            </a:r>
            <a:r>
              <a:rPr lang="ru-RU" dirty="0" smtClean="0"/>
              <a:t>2017 </a:t>
            </a:r>
            <a:r>
              <a:rPr lang="ru-RU" dirty="0"/>
              <a:t>год (тыс</a:t>
            </a:r>
            <a:r>
              <a:rPr lang="ru-RU" dirty="0" smtClean="0"/>
              <a:t>. рублей)</a:t>
            </a:r>
            <a:r>
              <a:rPr lang="ru-RU" dirty="0"/>
              <a:t>	</a:t>
            </a:r>
          </a:p>
          <a:p>
            <a:endParaRPr lang="ru-RU" dirty="0"/>
          </a:p>
        </p:txBody>
      </p:sp>
      <p:graphicFrame>
        <p:nvGraphicFramePr>
          <p:cNvPr id="5" name="Диаграмма 4"/>
          <p:cNvGraphicFramePr/>
          <p:nvPr>
            <p:extLst>
              <p:ext uri="{D42A27DB-BD31-4B8C-83A1-F6EECF244321}">
                <p14:modId xmlns:p14="http://schemas.microsoft.com/office/powerpoint/2010/main" val="4102588500"/>
              </p:ext>
            </p:extLst>
          </p:nvPr>
        </p:nvGraphicFramePr>
        <p:xfrm>
          <a:off x="752474" y="887485"/>
          <a:ext cx="8143875" cy="462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6746" y="5432497"/>
            <a:ext cx="8355330" cy="646331"/>
          </a:xfrm>
          <a:prstGeom prst="rect">
            <a:avLst/>
          </a:prstGeom>
          <a:noFill/>
        </p:spPr>
        <p:txBody>
          <a:bodyPr wrap="square" rtlCol="0">
            <a:spAutoFit/>
          </a:bodyPr>
          <a:lstStyle/>
          <a:p>
            <a:r>
              <a:rPr lang="ru-RU" i="1" dirty="0" smtClean="0">
                <a:solidFill>
                  <a:schemeClr val="accent1"/>
                </a:solidFill>
              </a:rPr>
              <a:t>Консолидированный бюджет РТ = Бюджет РТ + бюджеты муниципальных образований  (без учета безвозмездных поступлений из бюджета РТ)</a:t>
            </a:r>
            <a:endParaRPr lang="ru-RU" i="1" dirty="0">
              <a:solidFill>
                <a:schemeClr val="accent1"/>
              </a:solidFill>
            </a:endParaRPr>
          </a:p>
        </p:txBody>
      </p:sp>
    </p:spTree>
    <p:extLst>
      <p:ext uri="{BB962C8B-B14F-4D97-AF65-F5344CB8AC3E}">
        <p14:creationId xmlns:p14="http://schemas.microsoft.com/office/powerpoint/2010/main" val="18789581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172450" cy="574747"/>
          </a:xfrm>
        </p:spPr>
        <p:txBody>
          <a:bodyPr>
            <a:normAutofit fontScale="92500"/>
          </a:bodyPr>
          <a:lstStyle/>
          <a:p>
            <a:r>
              <a:rPr lang="ru-RU" sz="2200" dirty="0"/>
              <a:t>Государственный долг Республики </a:t>
            </a:r>
            <a:r>
              <a:rPr lang="ru-RU" sz="2200" dirty="0" smtClean="0"/>
              <a:t>Татарстан в 2017 </a:t>
            </a:r>
            <a:r>
              <a:rPr lang="ru-RU" sz="2200" dirty="0"/>
              <a:t>году</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464341014"/>
              </p:ext>
            </p:extLst>
          </p:nvPr>
        </p:nvGraphicFramePr>
        <p:xfrm>
          <a:off x="514350" y="501299"/>
          <a:ext cx="8517889" cy="2700147"/>
        </p:xfrm>
        <a:graphic>
          <a:graphicData uri="http://schemas.openxmlformats.org/drawingml/2006/table">
            <a:tbl>
              <a:tblPr firstRow="1" firstCol="1" lastRow="1" lastCol="1" bandRow="1" bandCol="1">
                <a:tableStyleId>{5940675A-B579-460E-94D1-54222C63F5DA}</a:tableStyleId>
              </a:tblPr>
              <a:tblGrid>
                <a:gridCol w="269578"/>
                <a:gridCol w="1979592"/>
                <a:gridCol w="1259840"/>
                <a:gridCol w="786765"/>
                <a:gridCol w="1194435"/>
                <a:gridCol w="863600"/>
                <a:gridCol w="1101067"/>
                <a:gridCol w="1063012"/>
              </a:tblGrid>
              <a:tr h="132176">
                <a:tc rowSpan="2">
                  <a:txBody>
                    <a:bodyPr/>
                    <a:lstStyle/>
                    <a:p>
                      <a:pPr algn="ctr">
                        <a:lnSpc>
                          <a:spcPct val="115000"/>
                        </a:lnSpc>
                        <a:spcAft>
                          <a:spcPts val="0"/>
                        </a:spcAft>
                      </a:pPr>
                      <a:r>
                        <a:rPr lang="ru-RU" sz="1400" b="0" dirty="0">
                          <a:effectLst/>
                          <a:latin typeface="+mn-lt"/>
                        </a:rPr>
                        <a:t> </a:t>
                      </a:r>
                      <a:endParaRPr lang="ru-RU" sz="14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200" b="0" dirty="0">
                          <a:effectLst/>
                          <a:latin typeface="+mn-lt"/>
                        </a:rPr>
                        <a:t>Вид обязательства</a:t>
                      </a:r>
                      <a:endParaRPr lang="ru-RU" sz="12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lnSpc>
                          <a:spcPct val="115000"/>
                        </a:lnSpc>
                        <a:spcAft>
                          <a:spcPts val="0"/>
                        </a:spcAft>
                      </a:pPr>
                      <a:r>
                        <a:rPr lang="ru-RU" sz="1200" b="0" dirty="0">
                          <a:effectLst/>
                        </a:rPr>
                        <a:t>на </a:t>
                      </a:r>
                      <a:r>
                        <a:rPr lang="ru-RU" sz="1200" b="0" dirty="0" smtClean="0">
                          <a:effectLst/>
                        </a:rPr>
                        <a:t>01.01.2017 </a:t>
                      </a:r>
                      <a:r>
                        <a:rPr lang="ru-RU" sz="1200" b="0" dirty="0">
                          <a:effectLst/>
                        </a:rPr>
                        <a:t>г.</a:t>
                      </a:r>
                      <a:endParaRPr lang="ru-RU" sz="800" b="0" dirty="0">
                        <a:effectLst/>
                        <a:latin typeface="Times New Roman" panose="02020603050405020304" pitchFamily="18" charset="0"/>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200" b="0" dirty="0">
                          <a:effectLst/>
                        </a:rPr>
                        <a:t>на </a:t>
                      </a:r>
                      <a:r>
                        <a:rPr lang="ru-RU" sz="1200" b="0" dirty="0" smtClean="0">
                          <a:effectLst/>
                        </a:rPr>
                        <a:t>01.01.2018 </a:t>
                      </a:r>
                      <a:r>
                        <a:rPr lang="ru-RU" sz="1200" b="0" dirty="0">
                          <a:effectLst/>
                        </a:rPr>
                        <a:t>г.</a:t>
                      </a:r>
                      <a:endParaRPr lang="ru-RU" sz="800" b="0" dirty="0">
                        <a:effectLst/>
                        <a:latin typeface="Times New Roman" panose="02020603050405020304" pitchFamily="18" charset="0"/>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ru-RU" sz="1100" b="0" dirty="0">
                          <a:effectLst/>
                          <a:latin typeface="+mn-lt"/>
                        </a:rPr>
                        <a:t>Отклонение,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lnSpc>
                          <a:spcPct val="115000"/>
                        </a:lnSpc>
                        <a:spcAft>
                          <a:spcPts val="0"/>
                        </a:spcAft>
                      </a:pPr>
                      <a:r>
                        <a:rPr lang="ru-RU" sz="1100" b="0" dirty="0">
                          <a:effectLst/>
                          <a:latin typeface="+mn-lt"/>
                        </a:rPr>
                        <a:t>Темп роста объема обязательств за 2015 год, %</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4531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0" dirty="0">
                          <a:effectLst/>
                          <a:latin typeface="+mn-lt"/>
                        </a:rPr>
                        <a:t>Объем долговых обязательств,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smtClean="0">
                          <a:effectLst/>
                          <a:latin typeface="+mn-lt"/>
                        </a:rPr>
                        <a:t>Удельный </a:t>
                      </a:r>
                      <a:r>
                        <a:rPr lang="ru-RU" sz="1100" b="0" dirty="0">
                          <a:effectLst/>
                          <a:latin typeface="+mn-lt"/>
                        </a:rPr>
                        <a:t>вес, %</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Объем долговых обязательств, млн</a:t>
                      </a:r>
                      <a:r>
                        <a:rPr lang="ru-RU" sz="1100" b="0" dirty="0" smtClean="0">
                          <a:effectLst/>
                          <a:latin typeface="+mn-lt"/>
                        </a:rPr>
                        <a:t>. рублей</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100" b="0" dirty="0" smtClean="0">
                          <a:effectLst/>
                          <a:latin typeface="+mn-lt"/>
                        </a:rPr>
                        <a:t>Удельный </a:t>
                      </a:r>
                      <a:r>
                        <a:rPr lang="ru-RU" sz="1100" b="0" dirty="0">
                          <a:effectLst/>
                          <a:latin typeface="+mn-lt"/>
                        </a:rPr>
                        <a:t>вес, %</a:t>
                      </a:r>
                      <a:endParaRPr lang="ru-RU" sz="1100" b="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r>
              <a:tr h="443563">
                <a:tc>
                  <a:txBody>
                    <a:bodyPr/>
                    <a:lstStyle/>
                    <a:p>
                      <a:pPr algn="ctr">
                        <a:lnSpc>
                          <a:spcPct val="115000"/>
                        </a:lnSpc>
                        <a:spcAft>
                          <a:spcPts val="0"/>
                        </a:spcAft>
                      </a:pPr>
                      <a:r>
                        <a:rPr lang="ru-RU" sz="1400">
                          <a:effectLst/>
                          <a:latin typeface="+mn-lt"/>
                        </a:rPr>
                        <a:t>1</a:t>
                      </a:r>
                      <a:endParaRPr lang="ru-RU" sz="140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Бюджетные кредиты, привлеченные в бюджет Республики Татарстан из федерального бюджета</a:t>
                      </a:r>
                      <a:endParaRPr lang="ru-RU" sz="11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84 860,9</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90,8</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84 870,4 </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90,9</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mn-lt"/>
                          <a:ea typeface="Times New Roman" panose="02020603050405020304" pitchFamily="18" charset="0"/>
                        </a:rPr>
                        <a:t>9,5</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mn-lt"/>
                          <a:ea typeface="Times New Roman" panose="02020603050405020304" pitchFamily="18" charset="0"/>
                        </a:rPr>
                        <a:t>100,01</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269">
                <a:tc>
                  <a:txBody>
                    <a:bodyPr/>
                    <a:lstStyle/>
                    <a:p>
                      <a:pPr algn="ctr">
                        <a:lnSpc>
                          <a:spcPct val="115000"/>
                        </a:lnSpc>
                        <a:spcAft>
                          <a:spcPts val="0"/>
                        </a:spcAft>
                      </a:pPr>
                      <a:r>
                        <a:rPr lang="ru-RU" sz="1400">
                          <a:effectLst/>
                          <a:latin typeface="+mn-lt"/>
                        </a:rPr>
                        <a:t>2</a:t>
                      </a:r>
                      <a:endParaRPr lang="ru-RU" sz="140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Государственные гарантии Республики Татарстан</a:t>
                      </a:r>
                      <a:endParaRPr lang="ru-RU" sz="11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8 559,1</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9,2</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8 446,1</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200" dirty="0" smtClean="0">
                          <a:effectLst/>
                          <a:latin typeface="+mn-lt"/>
                          <a:ea typeface="Times New Roman" panose="02020603050405020304" pitchFamily="18" charset="0"/>
                        </a:rPr>
                        <a:t>9,1</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mn-lt"/>
                          <a:ea typeface="Times New Roman" panose="02020603050405020304" pitchFamily="18" charset="0"/>
                        </a:rPr>
                        <a:t>-113</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mn-lt"/>
                          <a:ea typeface="Times New Roman" panose="02020603050405020304" pitchFamily="18" charset="0"/>
                        </a:rPr>
                        <a:t>98,67</a:t>
                      </a:r>
                      <a:endParaRPr lang="ru-RU" sz="1200"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269">
                <a:tc>
                  <a:txBody>
                    <a:bodyPr/>
                    <a:lstStyle/>
                    <a:p>
                      <a:pPr algn="ctr">
                        <a:lnSpc>
                          <a:spcPct val="115000"/>
                        </a:lnSpc>
                        <a:spcAft>
                          <a:spcPts val="0"/>
                        </a:spcAft>
                      </a:pPr>
                      <a:r>
                        <a:rPr lang="ru-RU" sz="1400" b="1" dirty="0">
                          <a:effectLst/>
                          <a:latin typeface="+mn-lt"/>
                        </a:rPr>
                        <a:t> </a:t>
                      </a:r>
                      <a:endParaRPr lang="ru-RU" sz="14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ru-RU" sz="1100" b="1" dirty="0">
                          <a:effectLst/>
                          <a:latin typeface="+mn-lt"/>
                        </a:rPr>
                        <a:t>Итого государственный долг Республики Татарстан</a:t>
                      </a:r>
                      <a:endParaRPr lang="ru-RU" sz="11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200" b="1" dirty="0" smtClean="0">
                          <a:effectLst/>
                          <a:latin typeface="+mn-lt"/>
                          <a:ea typeface="Times New Roman" panose="02020603050405020304" pitchFamily="18" charset="0"/>
                        </a:rPr>
                        <a:t>93 420,0</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200" b="1" dirty="0" smtClean="0">
                          <a:effectLst/>
                          <a:latin typeface="+mn-lt"/>
                          <a:ea typeface="Times New Roman" panose="02020603050405020304" pitchFamily="18" charset="0"/>
                        </a:rPr>
                        <a:t>100,0</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200" b="1" dirty="0" smtClean="0">
                          <a:effectLst/>
                          <a:latin typeface="+mn-lt"/>
                          <a:ea typeface="Times New Roman" panose="02020603050405020304" pitchFamily="18" charset="0"/>
                        </a:rPr>
                        <a:t>93 316,5</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200" b="1" dirty="0" smtClean="0">
                          <a:effectLst/>
                          <a:latin typeface="+mn-lt"/>
                          <a:ea typeface="Times New Roman" panose="02020603050405020304" pitchFamily="18" charset="0"/>
                        </a:rPr>
                        <a:t>100,0</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effectLst/>
                          <a:latin typeface="+mn-lt"/>
                          <a:ea typeface="Times New Roman" panose="02020603050405020304" pitchFamily="18" charset="0"/>
                        </a:rPr>
                        <a:t>-103,5</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effectLst/>
                          <a:latin typeface="+mn-lt"/>
                          <a:ea typeface="Times New Roman" panose="02020603050405020304" pitchFamily="18" charset="0"/>
                        </a:rPr>
                        <a:t>98,89</a:t>
                      </a:r>
                      <a:endParaRPr lang="ru-RU" sz="1200" b="1" dirty="0">
                        <a:effectLst/>
                        <a:latin typeface="+mn-lt"/>
                        <a:ea typeface="Times New Roman" panose="02020603050405020304" pitchFamily="18" charset="0"/>
                      </a:endParaRPr>
                    </a:p>
                  </a:txBody>
                  <a:tcPr marL="57896" marR="5789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5" name="Текст 2"/>
          <p:cNvSpPr txBox="1">
            <a:spLocks/>
          </p:cNvSpPr>
          <p:nvPr/>
        </p:nvSpPr>
        <p:spPr>
          <a:xfrm>
            <a:off x="341629" y="4775234"/>
            <a:ext cx="8517889" cy="20118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Расходы</a:t>
            </a:r>
            <a:r>
              <a:rPr lang="ru-RU" sz="2000" dirty="0"/>
              <a:t> </a:t>
            </a:r>
            <a:r>
              <a:rPr lang="ru-RU" sz="1600" dirty="0"/>
              <a:t>на обслуживание государственного долга </a:t>
            </a:r>
            <a:r>
              <a:rPr lang="ru-RU" sz="1600" dirty="0" smtClean="0"/>
              <a:t/>
            </a:r>
            <a:br>
              <a:rPr lang="ru-RU" sz="1600" dirty="0" smtClean="0"/>
            </a:br>
            <a:r>
              <a:rPr lang="ru-RU" sz="1600" dirty="0" smtClean="0"/>
              <a:t>Республики Татарстан</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509101837"/>
              </p:ext>
            </p:extLst>
          </p:nvPr>
        </p:nvGraphicFramePr>
        <p:xfrm>
          <a:off x="514350" y="5388429"/>
          <a:ext cx="8517889" cy="1005494"/>
        </p:xfrm>
        <a:graphic>
          <a:graphicData uri="http://schemas.openxmlformats.org/drawingml/2006/table">
            <a:tbl>
              <a:tblPr firstRow="1" firstCol="1" bandRow="1">
                <a:tableStyleId>{5940675A-B579-460E-94D1-54222C63F5DA}</a:tableStyleId>
              </a:tblPr>
              <a:tblGrid>
                <a:gridCol w="2858770"/>
                <a:gridCol w="1595120"/>
                <a:gridCol w="1534160"/>
                <a:gridCol w="1300480"/>
                <a:gridCol w="1229359"/>
              </a:tblGrid>
              <a:tr h="636814">
                <a:tc rowSpan="2">
                  <a:txBody>
                    <a:bodyPr/>
                    <a:lstStyle/>
                    <a:p>
                      <a:pPr>
                        <a:spcAft>
                          <a:spcPts val="0"/>
                        </a:spcAft>
                      </a:pPr>
                      <a:r>
                        <a:rPr lang="ru-RU" sz="1200" dirty="0">
                          <a:effectLst/>
                        </a:rPr>
                        <a:t>Расходы на обслуживание государственного долга Республики Татарстан, млн. рублей</a:t>
                      </a:r>
                      <a:endParaRPr lang="ru-RU" sz="800" dirty="0">
                        <a:effectLst/>
                        <a:latin typeface="Times New Roman" panose="02020603050405020304" pitchFamily="18" charset="0"/>
                        <a:ea typeface="Times New Roman" panose="02020603050405020304" pitchFamily="18" charset="0"/>
                      </a:endParaRPr>
                    </a:p>
                  </a:txBody>
                  <a:tcPr marL="57335" marR="573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effectLst/>
                        </a:rPr>
                        <a:t>2016 </a:t>
                      </a:r>
                      <a:r>
                        <a:rPr lang="ru-RU" sz="1400" dirty="0">
                          <a:effectLst/>
                        </a:rPr>
                        <a:t>год</a:t>
                      </a:r>
                      <a:endParaRPr lang="ru-RU" sz="9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effectLst/>
                        </a:rPr>
                        <a:t>2017 </a:t>
                      </a:r>
                      <a:r>
                        <a:rPr lang="ru-RU" sz="1400" dirty="0">
                          <a:effectLst/>
                        </a:rPr>
                        <a:t>год</a:t>
                      </a:r>
                      <a:endParaRPr lang="ru-RU" sz="9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effectLst/>
                        </a:rPr>
                        <a:t>Отклонение, млн</a:t>
                      </a:r>
                      <a:r>
                        <a:rPr lang="ru-RU" sz="1200" dirty="0" smtClean="0">
                          <a:effectLst/>
                        </a:rPr>
                        <a:t>. рублей</a:t>
                      </a:r>
                      <a:endParaRPr lang="ru-RU" sz="105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effectLst/>
                        </a:rPr>
                        <a:t>Темп роста объема обязательств за </a:t>
                      </a:r>
                      <a:r>
                        <a:rPr lang="ru-RU" sz="1200" dirty="0" smtClean="0">
                          <a:effectLst/>
                        </a:rPr>
                        <a:t>2017 </a:t>
                      </a:r>
                      <a:r>
                        <a:rPr lang="ru-RU" sz="1200" dirty="0">
                          <a:effectLst/>
                        </a:rPr>
                        <a:t>год, %</a:t>
                      </a:r>
                      <a:endParaRPr lang="ru-RU" sz="105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73974">
                <a:tc vMerge="1">
                  <a:txBody>
                    <a:bodyPr/>
                    <a:lstStyle/>
                    <a:p>
                      <a:endParaRPr lang="ru-RU"/>
                    </a:p>
                  </a:txBody>
                  <a:tcPr/>
                </a:tc>
                <a:tc>
                  <a:txBody>
                    <a:bodyPr/>
                    <a:lstStyle/>
                    <a:p>
                      <a:pPr algn="ctr">
                        <a:spcAft>
                          <a:spcPts val="0"/>
                        </a:spcAft>
                      </a:pPr>
                      <a:r>
                        <a:rPr lang="ru-RU" sz="1400" dirty="0" smtClean="0">
                          <a:effectLst/>
                        </a:rPr>
                        <a:t>86,3</a:t>
                      </a:r>
                      <a:endParaRPr lang="ru-RU" sz="9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400" kern="1200" dirty="0" smtClean="0">
                          <a:solidFill>
                            <a:schemeClr val="tx1"/>
                          </a:solidFill>
                          <a:effectLst/>
                          <a:latin typeface="+mn-lt"/>
                          <a:ea typeface="+mn-ea"/>
                          <a:cs typeface="+mn-cs"/>
                        </a:rPr>
                        <a:t>76,6</a:t>
                      </a:r>
                      <a:endParaRPr lang="ru-RU" sz="1400" kern="1200" dirty="0">
                        <a:solidFill>
                          <a:schemeClr val="tx1"/>
                        </a:solidFill>
                        <a:effectLst/>
                        <a:latin typeface="+mn-lt"/>
                        <a:ea typeface="+mn-ea"/>
                        <a:cs typeface="+mn-cs"/>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smtClean="0">
                          <a:effectLst/>
                        </a:rPr>
                        <a:t>-9,7</a:t>
                      </a:r>
                      <a:endParaRPr lang="ru-RU" sz="9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smtClean="0">
                          <a:effectLst/>
                        </a:rPr>
                        <a:t>88,76</a:t>
                      </a:r>
                      <a:endParaRPr lang="ru-RU" sz="9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TextBox 1"/>
          <p:cNvSpPr txBox="1"/>
          <p:nvPr/>
        </p:nvSpPr>
        <p:spPr>
          <a:xfrm>
            <a:off x="547007" y="3251049"/>
            <a:ext cx="85071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dirty="0"/>
              <a:t>Фактический объем государственного долга Республики Татарстан на </a:t>
            </a:r>
            <a:r>
              <a:rPr lang="ru-RU" sz="1200" dirty="0" smtClean="0"/>
              <a:t>01.01.2018 </a:t>
            </a:r>
            <a:r>
              <a:rPr lang="ru-RU" sz="1200" dirty="0"/>
              <a:t>г. не превысил установленный верхний предел государственного долга Республики Татарстан на </a:t>
            </a:r>
            <a:r>
              <a:rPr lang="ru-RU" sz="1200" dirty="0" smtClean="0"/>
              <a:t>01.01.2018 </a:t>
            </a:r>
            <a:r>
              <a:rPr lang="ru-RU" sz="1200" dirty="0"/>
              <a:t>г</a:t>
            </a:r>
            <a:r>
              <a:rPr lang="ru-RU" sz="1200" dirty="0" smtClean="0"/>
              <a:t>.</a:t>
            </a:r>
          </a:p>
          <a:p>
            <a:endParaRPr lang="ru-RU" sz="1200" dirty="0" smtClean="0"/>
          </a:p>
        </p:txBody>
      </p:sp>
      <p:sp>
        <p:nvSpPr>
          <p:cNvPr id="7" name="TextBox 6"/>
          <p:cNvSpPr txBox="1"/>
          <p:nvPr/>
        </p:nvSpPr>
        <p:spPr>
          <a:xfrm>
            <a:off x="620487" y="4792436"/>
            <a:ext cx="1376716" cy="369332"/>
          </a:xfrm>
          <a:prstGeom prst="rect">
            <a:avLst/>
          </a:prstGeom>
          <a:noFill/>
        </p:spPr>
        <p:txBody>
          <a:bodyPr wrap="square" rtlCol="0">
            <a:spAutoFit/>
          </a:bodyPr>
          <a:lstStyle/>
          <a:p>
            <a:endParaRPr lang="ru-RU" dirty="0"/>
          </a:p>
        </p:txBody>
      </p:sp>
      <p:sp>
        <p:nvSpPr>
          <p:cNvPr id="10" name="TextBox 9"/>
          <p:cNvSpPr txBox="1"/>
          <p:nvPr/>
        </p:nvSpPr>
        <p:spPr>
          <a:xfrm>
            <a:off x="543827" y="4053772"/>
            <a:ext cx="84695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dirty="0">
                <a:solidFill>
                  <a:schemeClr val="dk1"/>
                </a:solidFill>
              </a:rPr>
              <a:t>Фактический объем государственного долга Республики Татарстан в течение </a:t>
            </a:r>
            <a:r>
              <a:rPr lang="ru-RU" sz="1200" dirty="0" smtClean="0">
                <a:solidFill>
                  <a:schemeClr val="dk1"/>
                </a:solidFill>
              </a:rPr>
              <a:t>2017 </a:t>
            </a:r>
            <a:r>
              <a:rPr lang="ru-RU" sz="1200" dirty="0">
                <a:solidFill>
                  <a:schemeClr val="dk1"/>
                </a:solidFill>
              </a:rPr>
              <a:t>года не превышал установленный предельный объем государственного долга Республики Татарстан на </a:t>
            </a:r>
            <a:r>
              <a:rPr lang="ru-RU" sz="1200" dirty="0" smtClean="0">
                <a:solidFill>
                  <a:schemeClr val="dk1"/>
                </a:solidFill>
              </a:rPr>
              <a:t>2017 </a:t>
            </a:r>
            <a:r>
              <a:rPr lang="ru-RU" sz="1200" dirty="0">
                <a:solidFill>
                  <a:schemeClr val="dk1"/>
                </a:solidFill>
              </a:rPr>
              <a:t>год.</a:t>
            </a:r>
          </a:p>
          <a:p>
            <a:endParaRPr lang="ru-RU" sz="1200" dirty="0">
              <a:solidFill>
                <a:schemeClr val="dk1"/>
              </a:solidFill>
            </a:endParaRPr>
          </a:p>
        </p:txBody>
      </p:sp>
    </p:spTree>
    <p:extLst>
      <p:ext uri="{BB962C8B-B14F-4D97-AF65-F5344CB8AC3E}">
        <p14:creationId xmlns:p14="http://schemas.microsoft.com/office/powerpoint/2010/main" val="3409361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139445104"/>
              </p:ext>
            </p:extLst>
          </p:nvPr>
        </p:nvGraphicFramePr>
        <p:xfrm>
          <a:off x="538480" y="995464"/>
          <a:ext cx="8416208" cy="49685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p:cNvSpPr txBox="1"/>
          <p:nvPr/>
        </p:nvSpPr>
        <p:spPr>
          <a:xfrm>
            <a:off x="737166" y="5964017"/>
            <a:ext cx="753758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400" dirty="0" smtClean="0"/>
              <a:t>Несмотря на общее увеличение объема государственного долга Республики Татарстан, долговая нагрузка на бюджет Республики Татарстан последовательно снижается. </a:t>
            </a:r>
            <a:endParaRPr lang="ru-RU" sz="1400" dirty="0">
              <a:latin typeface="+mn-lt"/>
            </a:endParaRPr>
          </a:p>
        </p:txBody>
      </p:sp>
      <p:sp>
        <p:nvSpPr>
          <p:cNvPr id="6" name="Текст 1"/>
          <p:cNvSpPr>
            <a:spLocks noGrp="1"/>
          </p:cNvSpPr>
          <p:nvPr/>
        </p:nvSpPr>
        <p:spPr>
          <a:xfrm>
            <a:off x="538480" y="205740"/>
            <a:ext cx="7934960" cy="1076960"/>
          </a:xfrm>
          <a:prstGeom prst="rect">
            <a:avLst/>
          </a:prstGeom>
        </p:spPr>
        <p:txBody>
          <a:bodyPr/>
          <a:lstStyle>
            <a:lvl1pPr marL="342900" indent="-342900" algn="ctr" rtl="0" eaLnBrk="0" fontAlgn="base" hangingPunct="0">
              <a:spcBef>
                <a:spcPct val="20000"/>
              </a:spcBef>
              <a:spcAft>
                <a:spcPct val="0"/>
              </a:spcAft>
              <a:buFont typeface="Arial" charset="0"/>
              <a:buNone/>
              <a:defRPr sz="2400" b="1" i="0" kern="1200">
                <a:solidFill>
                  <a:schemeClr val="tx1">
                    <a:lumMod val="75000"/>
                    <a:lumOff val="25000"/>
                  </a:schemeClr>
                </a:solidFill>
                <a:effectLst/>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smtClean="0">
                <a:solidFill>
                  <a:schemeClr val="tx1"/>
                </a:solidFill>
                <a:latin typeface="+mn-lt"/>
              </a:rPr>
              <a:t>Динамика объема государственного долга Республики Татарстан и уровня долговой нагрузки на бюджет </a:t>
            </a:r>
            <a:br>
              <a:rPr lang="ru-RU" sz="2000" dirty="0" smtClean="0">
                <a:solidFill>
                  <a:schemeClr val="tx1"/>
                </a:solidFill>
                <a:latin typeface="+mn-lt"/>
              </a:rPr>
            </a:br>
            <a:r>
              <a:rPr lang="ru-RU" sz="2000" dirty="0" smtClean="0">
                <a:solidFill>
                  <a:schemeClr val="tx1"/>
                </a:solidFill>
                <a:latin typeface="+mn-lt"/>
              </a:rPr>
              <a:t>в 2012 – 2017 годах</a:t>
            </a:r>
            <a:endParaRPr lang="ru-RU" sz="2000" dirty="0">
              <a:solidFill>
                <a:schemeClr val="tx1"/>
              </a:solidFill>
              <a:latin typeface="+mn-lt"/>
            </a:endParaRPr>
          </a:p>
        </p:txBody>
      </p:sp>
    </p:spTree>
    <p:extLst>
      <p:ext uri="{BB962C8B-B14F-4D97-AF65-F5344CB8AC3E}">
        <p14:creationId xmlns:p14="http://schemas.microsoft.com/office/powerpoint/2010/main" val="14446004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725487"/>
          </a:xfrm>
        </p:spPr>
        <p:txBody>
          <a:bodyPr>
            <a:normAutofit fontScale="62500" lnSpcReduction="20000"/>
          </a:bodyPr>
          <a:lstStyle/>
          <a:p>
            <a:r>
              <a:rPr lang="ru-RU" dirty="0"/>
              <a:t>Республика Татарстан в сравнении с другими субъектами Российской Федерации по оценке кредитоспособности, проводимой международными рейтинговыми агентствами</a:t>
            </a:r>
          </a:p>
        </p:txBody>
      </p:sp>
      <p:sp>
        <p:nvSpPr>
          <p:cNvPr id="5" name="Текст 2"/>
          <p:cNvSpPr txBox="1">
            <a:spLocks/>
          </p:cNvSpPr>
          <p:nvPr/>
        </p:nvSpPr>
        <p:spPr>
          <a:xfrm>
            <a:off x="455716" y="3569720"/>
            <a:ext cx="8403771" cy="26455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100" dirty="0" smtClean="0"/>
              <a:t>Кредитные рейтинги субъектов РФ, которые проводят оценку у рейтингового агентства </a:t>
            </a:r>
            <a:r>
              <a:rPr lang="ru-RU" sz="1100" dirty="0" err="1" smtClean="0"/>
              <a:t>Fitch</a:t>
            </a:r>
            <a:r>
              <a:rPr lang="ru-RU" sz="1100" dirty="0" smtClean="0"/>
              <a:t> </a:t>
            </a:r>
            <a:r>
              <a:rPr lang="ru-RU" sz="1100" dirty="0" err="1" smtClean="0"/>
              <a:t>Ratings</a:t>
            </a:r>
            <a:r>
              <a:rPr lang="ru-RU" sz="1100" dirty="0" smtClean="0"/>
              <a:t> (на 06.06.2017)</a:t>
            </a:r>
            <a:endParaRPr lang="ru-RU" sz="1100" dirty="0"/>
          </a:p>
        </p:txBody>
      </p:sp>
      <p:sp>
        <p:nvSpPr>
          <p:cNvPr id="7" name="Текст 2"/>
          <p:cNvSpPr txBox="1">
            <a:spLocks/>
          </p:cNvSpPr>
          <p:nvPr/>
        </p:nvSpPr>
        <p:spPr>
          <a:xfrm>
            <a:off x="506729" y="770664"/>
            <a:ext cx="8352757" cy="28030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100" dirty="0" smtClean="0"/>
              <a:t>Кредитные рейтинги субъектов РФ, которые проводят оценку у рейтингового агентства </a:t>
            </a:r>
            <a:r>
              <a:rPr lang="ru-RU" sz="1100" dirty="0" err="1" smtClean="0"/>
              <a:t>Moody's</a:t>
            </a:r>
            <a:r>
              <a:rPr lang="ru-RU" sz="1100" dirty="0" smtClean="0"/>
              <a:t> (на 06.06.2017)</a:t>
            </a:r>
            <a:endParaRPr lang="ru-RU" sz="1100" dirty="0"/>
          </a:p>
        </p:txBody>
      </p:sp>
      <p:pic>
        <p:nvPicPr>
          <p:cNvPr id="8" name="table"/>
          <p:cNvPicPr>
            <a:picLocks noChangeAspect="1"/>
          </p:cNvPicPr>
          <p:nvPr/>
        </p:nvPicPr>
        <p:blipFill>
          <a:blip r:embed="rId2"/>
          <a:stretch>
            <a:fillRect/>
          </a:stretch>
        </p:blipFill>
        <p:spPr>
          <a:xfrm>
            <a:off x="506729" y="1050971"/>
            <a:ext cx="8233406" cy="2342716"/>
          </a:xfrm>
          <a:prstGeom prst="rect">
            <a:avLst/>
          </a:prstGeom>
        </p:spPr>
      </p:pic>
      <p:pic>
        <p:nvPicPr>
          <p:cNvPr id="9" name="table"/>
          <p:cNvPicPr>
            <a:picLocks noChangeAspect="1"/>
          </p:cNvPicPr>
          <p:nvPr/>
        </p:nvPicPr>
        <p:blipFill>
          <a:blip r:embed="rId3"/>
          <a:stretch>
            <a:fillRect/>
          </a:stretch>
        </p:blipFill>
        <p:spPr>
          <a:xfrm>
            <a:off x="481296" y="3834276"/>
            <a:ext cx="8378190" cy="2636958"/>
          </a:xfrm>
          <a:prstGeom prst="rect">
            <a:avLst/>
          </a:prstGeom>
        </p:spPr>
      </p:pic>
    </p:spTree>
    <p:extLst>
      <p:ext uri="{BB962C8B-B14F-4D97-AF65-F5344CB8AC3E}">
        <p14:creationId xmlns:p14="http://schemas.microsoft.com/office/powerpoint/2010/main" val="40364480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02301" y="-41094"/>
            <a:ext cx="8088112" cy="725487"/>
          </a:xfrm>
        </p:spPr>
        <p:txBody>
          <a:bodyPr>
            <a:normAutofit fontScale="62500" lnSpcReduction="20000"/>
          </a:bodyPr>
          <a:lstStyle/>
          <a:p>
            <a:r>
              <a:rPr lang="ru-RU" dirty="0"/>
              <a:t>Республика Татарстан в сравнении с другими субъектами Российской Федерации по оценке кредитоспособности, проводимой </a:t>
            </a:r>
            <a:r>
              <a:rPr lang="ru-RU" dirty="0" smtClean="0"/>
              <a:t>отечественными </a:t>
            </a:r>
            <a:r>
              <a:rPr lang="ru-RU" dirty="0"/>
              <a:t>рейтинговыми агентствами</a:t>
            </a:r>
          </a:p>
        </p:txBody>
      </p:sp>
      <p:sp>
        <p:nvSpPr>
          <p:cNvPr id="10" name="Текст 2"/>
          <p:cNvSpPr txBox="1">
            <a:spLocks/>
          </p:cNvSpPr>
          <p:nvPr/>
        </p:nvSpPr>
        <p:spPr>
          <a:xfrm>
            <a:off x="582476" y="600618"/>
            <a:ext cx="8352757" cy="280307"/>
          </a:xfrm>
          <a:prstGeom prst="rect">
            <a:avLst/>
          </a:prstGeom>
        </p:spPr>
        <p:txBody>
          <a:bodyPr vert="horz" lIns="91440" tIns="45720" rIns="91440" bIns="45720" rtlCol="0">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100" dirty="0" smtClean="0">
                <a:solidFill>
                  <a:schemeClr val="accent1"/>
                </a:solidFill>
              </a:rPr>
              <a:t>Кредитные рейтинги субъектов РФ, которые проводят оценку у рейтингового агентства АКРА (на 16.07.2018)</a:t>
            </a:r>
            <a:endParaRPr lang="ru-RU" sz="1100" dirty="0">
              <a:solidFill>
                <a:schemeClr val="accent1"/>
              </a:solidFill>
            </a:endParaRPr>
          </a:p>
        </p:txBody>
      </p:sp>
      <p:pic>
        <p:nvPicPr>
          <p:cNvPr id="11" name="table"/>
          <p:cNvPicPr>
            <a:picLocks noChangeAspect="1"/>
          </p:cNvPicPr>
          <p:nvPr/>
        </p:nvPicPr>
        <p:blipFill>
          <a:blip r:embed="rId2"/>
          <a:stretch>
            <a:fillRect/>
          </a:stretch>
        </p:blipFill>
        <p:spPr>
          <a:xfrm>
            <a:off x="502300" y="812345"/>
            <a:ext cx="8513108" cy="2810680"/>
          </a:xfrm>
          <a:prstGeom prst="rect">
            <a:avLst/>
          </a:prstGeom>
        </p:spPr>
      </p:pic>
      <p:sp>
        <p:nvSpPr>
          <p:cNvPr id="12" name="Текст 2"/>
          <p:cNvSpPr txBox="1">
            <a:spLocks/>
          </p:cNvSpPr>
          <p:nvPr/>
        </p:nvSpPr>
        <p:spPr>
          <a:xfrm>
            <a:off x="502299" y="3623025"/>
            <a:ext cx="8352757" cy="280307"/>
          </a:xfrm>
          <a:prstGeom prst="rect">
            <a:avLst/>
          </a:prstGeom>
        </p:spPr>
        <p:txBody>
          <a:bodyPr vert="horz" lIns="91440" tIns="45720" rIns="91440" bIns="45720" rtlCol="0">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100" dirty="0" smtClean="0">
                <a:solidFill>
                  <a:schemeClr val="accent1"/>
                </a:solidFill>
              </a:rPr>
              <a:t>Кредитные рейтинги субъектов РФ, которые проводят оценку у рейтингового агентства Эксперт РА  (на 16.07.2018)</a:t>
            </a:r>
            <a:endParaRPr lang="ru-RU" sz="1100" dirty="0">
              <a:solidFill>
                <a:schemeClr val="accent1"/>
              </a:solidFill>
            </a:endParaRPr>
          </a:p>
        </p:txBody>
      </p:sp>
      <p:pic>
        <p:nvPicPr>
          <p:cNvPr id="13" name="table"/>
          <p:cNvPicPr>
            <a:picLocks noChangeAspect="1"/>
          </p:cNvPicPr>
          <p:nvPr/>
        </p:nvPicPr>
        <p:blipFill>
          <a:blip r:embed="rId3"/>
          <a:stretch>
            <a:fillRect/>
          </a:stretch>
        </p:blipFill>
        <p:spPr>
          <a:xfrm>
            <a:off x="502299" y="3903332"/>
            <a:ext cx="8513108" cy="2796422"/>
          </a:xfrm>
          <a:prstGeom prst="rect">
            <a:avLst/>
          </a:prstGeom>
        </p:spPr>
      </p:pic>
    </p:spTree>
    <p:extLst>
      <p:ext uri="{BB962C8B-B14F-4D97-AF65-F5344CB8AC3E}">
        <p14:creationId xmlns:p14="http://schemas.microsoft.com/office/powerpoint/2010/main" val="9405820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5031939"/>
            <a:ext cx="4572000" cy="2031325"/>
          </a:xfrm>
          <a:prstGeom prst="rect">
            <a:avLst/>
          </a:prstGeom>
        </p:spPr>
        <p:txBody>
          <a:bodyPr>
            <a:spAutoFit/>
          </a:bodyPr>
          <a:lstStyle/>
          <a:p>
            <a:r>
              <a:rPr lang="ru-RU" sz="1400" b="1" dirty="0"/>
              <a:t>Адрес:</a:t>
            </a:r>
            <a:r>
              <a:rPr lang="ru-RU" sz="1400" dirty="0"/>
              <a:t/>
            </a:r>
            <a:br>
              <a:rPr lang="ru-RU" sz="1400" dirty="0"/>
            </a:br>
            <a:r>
              <a:rPr lang="ru-RU" sz="1400" dirty="0"/>
              <a:t>420015, г. Казань, ул. Пушкина, д. 37</a:t>
            </a:r>
          </a:p>
          <a:p>
            <a:r>
              <a:rPr lang="ru-RU" sz="1400" b="1" dirty="0"/>
              <a:t>Телефон:</a:t>
            </a:r>
            <a:r>
              <a:rPr lang="ru-RU" sz="1400" dirty="0"/>
              <a:t/>
            </a:r>
            <a:br>
              <a:rPr lang="ru-RU" sz="1400" dirty="0"/>
            </a:br>
            <a:r>
              <a:rPr lang="ru-RU" sz="1400" dirty="0"/>
              <a:t>+7 (843) 264-79-06, 264-37-45</a:t>
            </a:r>
          </a:p>
          <a:p>
            <a:r>
              <a:rPr lang="ru-RU" sz="1400" b="1" dirty="0"/>
              <a:t>Факс:</a:t>
            </a:r>
            <a:r>
              <a:rPr lang="ru-RU" sz="1400" dirty="0"/>
              <a:t/>
            </a:r>
            <a:br>
              <a:rPr lang="ru-RU" sz="1400" dirty="0"/>
            </a:br>
            <a:r>
              <a:rPr lang="ru-RU" sz="1400" dirty="0"/>
              <a:t>+7 (843) 264-78-01</a:t>
            </a:r>
          </a:p>
          <a:p>
            <a:r>
              <a:rPr lang="ru-RU" sz="1400" b="1" dirty="0"/>
              <a:t>E-</a:t>
            </a:r>
            <a:r>
              <a:rPr lang="ru-RU" sz="1400" b="1" dirty="0" err="1"/>
              <a:t>Mail</a:t>
            </a:r>
            <a:r>
              <a:rPr lang="ru-RU" sz="1400" b="1" dirty="0"/>
              <a:t>:</a:t>
            </a:r>
            <a:r>
              <a:rPr lang="ru-RU" sz="1400" dirty="0"/>
              <a:t/>
            </a:r>
            <a:br>
              <a:rPr lang="ru-RU" sz="1400" dirty="0"/>
            </a:br>
            <a:r>
              <a:rPr lang="ru-RU" sz="1400" dirty="0">
                <a:hlinkClick r:id="rId2"/>
              </a:rPr>
              <a:t>minfin@tatar.ru</a:t>
            </a:r>
            <a:r>
              <a:rPr lang="ru-RU" sz="1400" dirty="0"/>
              <a:t/>
            </a:r>
            <a:br>
              <a:rPr lang="ru-RU" sz="1400" dirty="0"/>
            </a:br>
            <a:endParaRPr lang="ru-RU" sz="1400" dirty="0"/>
          </a:p>
        </p:txBody>
      </p:sp>
      <p:sp>
        <p:nvSpPr>
          <p:cNvPr id="6" name="Прямоугольник 5"/>
          <p:cNvSpPr/>
          <p:nvPr/>
        </p:nvSpPr>
        <p:spPr>
          <a:xfrm>
            <a:off x="5357811" y="5732442"/>
            <a:ext cx="3159968" cy="400110"/>
          </a:xfrm>
          <a:prstGeom prst="rect">
            <a:avLst/>
          </a:prstGeom>
        </p:spPr>
        <p:txBody>
          <a:bodyPr wrap="none" anchor="ctr">
            <a:spAutoFit/>
          </a:bodyPr>
          <a:lstStyle/>
          <a:p>
            <a:r>
              <a:rPr lang="en-US" sz="2000" b="1" dirty="0" smtClean="0">
                <a:solidFill>
                  <a:schemeClr val="accent3"/>
                </a:solidFill>
              </a:rPr>
              <a:t>www.minfin.tatarstan.ru</a:t>
            </a:r>
            <a:endParaRPr lang="ru-RU" sz="2000" b="1" dirty="0">
              <a:solidFill>
                <a:schemeClr val="accent3"/>
              </a:solidFill>
            </a:endParaRPr>
          </a:p>
        </p:txBody>
      </p:sp>
      <p:pic>
        <p:nvPicPr>
          <p:cNvPr id="2" name="Рисунок 1"/>
          <p:cNvPicPr>
            <a:picLocks noChangeAspect="1"/>
          </p:cNvPicPr>
          <p:nvPr/>
        </p:nvPicPr>
        <p:blipFill rotWithShape="1">
          <a:blip r:embed="rId3"/>
          <a:srcRect t="14750"/>
          <a:stretch/>
        </p:blipFill>
        <p:spPr>
          <a:xfrm>
            <a:off x="828674" y="323849"/>
            <a:ext cx="8084637" cy="417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24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707136" y="453327"/>
            <a:ext cx="8088112" cy="883222"/>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Показатели консолидированного </a:t>
            </a:r>
            <a:r>
              <a:rPr lang="ru-RU" dirty="0" smtClean="0"/>
              <a:t>бюджета Республики </a:t>
            </a:r>
            <a:r>
              <a:rPr lang="ru-RU" dirty="0"/>
              <a:t>Татарстан за </a:t>
            </a:r>
            <a:r>
              <a:rPr lang="ru-RU" dirty="0" smtClean="0"/>
              <a:t>2017 </a:t>
            </a:r>
            <a:r>
              <a:rPr lang="ru-RU" dirty="0"/>
              <a:t>год в расчете на 1 </a:t>
            </a:r>
            <a:r>
              <a:rPr lang="ru-RU" dirty="0" smtClean="0"/>
              <a:t>жителя</a:t>
            </a:r>
            <a:br>
              <a:rPr lang="ru-RU" dirty="0" smtClean="0"/>
            </a:br>
            <a:r>
              <a:rPr lang="ru-RU" dirty="0" smtClean="0"/>
              <a:t> (</a:t>
            </a:r>
            <a:r>
              <a:rPr lang="ru-RU" dirty="0"/>
              <a:t>тыс. рублей)</a:t>
            </a:r>
            <a:r>
              <a:rPr lang="ru-RU" dirty="0" smtClean="0"/>
              <a:t>	</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81921552"/>
              </p:ext>
            </p:extLst>
          </p:nvPr>
        </p:nvGraphicFramePr>
        <p:xfrm>
          <a:off x="840104" y="1601341"/>
          <a:ext cx="7716637" cy="1873378"/>
        </p:xfrm>
        <a:graphic>
          <a:graphicData uri="http://schemas.openxmlformats.org/drawingml/2006/table">
            <a:tbl>
              <a:tblPr>
                <a:tableStyleId>{616DA210-FB5B-4158-B5E0-FEB733F419BA}</a:tableStyleId>
              </a:tblPr>
              <a:tblGrid>
                <a:gridCol w="5421320"/>
                <a:gridCol w="2295317"/>
              </a:tblGrid>
              <a:tr h="936689">
                <a:tc>
                  <a:txBody>
                    <a:bodyPr/>
                    <a:lstStyle/>
                    <a:p>
                      <a:pPr algn="ctr" fontAlgn="b"/>
                      <a:r>
                        <a:rPr lang="ru-RU" sz="2400" u="none" strike="noStrike" dirty="0">
                          <a:effectLst/>
                        </a:rPr>
                        <a:t>доходы в расчете на 1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3">
                        <a:lumMod val="20000"/>
                        <a:lumOff val="80000"/>
                      </a:schemeClr>
                    </a:solidFill>
                  </a:tcPr>
                </a:tc>
                <a:tc>
                  <a:txBody>
                    <a:bodyPr/>
                    <a:lstStyle/>
                    <a:p>
                      <a:pPr algn="ctr" fontAlgn="b"/>
                      <a:r>
                        <a:rPr lang="ru-RU" sz="3200" u="none" strike="noStrike" dirty="0" smtClean="0">
                          <a:effectLst/>
                        </a:rPr>
                        <a:t>74,0</a:t>
                      </a:r>
                      <a:endParaRPr lang="ru-RU" sz="3200" b="0" i="0" u="none" strike="noStrike" dirty="0">
                        <a:solidFill>
                          <a:srgbClr val="000000"/>
                        </a:solidFill>
                        <a:effectLst/>
                        <a:latin typeface="Times New Roman" panose="02020603050405020304" pitchFamily="18" charset="0"/>
                      </a:endParaRPr>
                    </a:p>
                  </a:txBody>
                  <a:tcPr marL="7620" marR="7620" marT="7620" marB="0" anchor="ctr"/>
                </a:tc>
              </a:tr>
              <a:tr h="936689">
                <a:tc>
                  <a:txBody>
                    <a:bodyPr/>
                    <a:lstStyle/>
                    <a:p>
                      <a:pPr algn="ctr" fontAlgn="b"/>
                      <a:r>
                        <a:rPr lang="ru-RU" sz="2400" u="none" strike="noStrike" dirty="0">
                          <a:effectLst/>
                        </a:rPr>
                        <a:t>расходы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2">
                        <a:lumMod val="20000"/>
                        <a:lumOff val="80000"/>
                      </a:schemeClr>
                    </a:solidFill>
                  </a:tcPr>
                </a:tc>
                <a:tc>
                  <a:txBody>
                    <a:bodyPr/>
                    <a:lstStyle/>
                    <a:p>
                      <a:pPr algn="ctr" fontAlgn="b"/>
                      <a:r>
                        <a:rPr lang="ru-RU" sz="3200" u="none" strike="noStrike" dirty="0" smtClean="0">
                          <a:effectLst/>
                        </a:rPr>
                        <a:t>67,5</a:t>
                      </a:r>
                      <a:endParaRPr lang="ru-RU" sz="3200" b="0" i="0" u="none" strike="noStrike" dirty="0">
                        <a:solidFill>
                          <a:srgbClr val="000000"/>
                        </a:solidFill>
                        <a:effectLst/>
                        <a:latin typeface="Times New Roman" panose="02020603050405020304" pitchFamily="18" charset="0"/>
                      </a:endParaRPr>
                    </a:p>
                  </a:txBody>
                  <a:tcPr marL="7620" marR="7620" marT="7620" marB="0" anchor="ctr"/>
                </a:tc>
              </a:tr>
            </a:tbl>
          </a:graphicData>
        </a:graphic>
      </p:graphicFrame>
      <p:sp>
        <p:nvSpPr>
          <p:cNvPr id="6" name="TextBox 5"/>
          <p:cNvSpPr txBox="1"/>
          <p:nvPr/>
        </p:nvSpPr>
        <p:spPr>
          <a:xfrm>
            <a:off x="840104" y="4096512"/>
            <a:ext cx="8088113" cy="707886"/>
          </a:xfrm>
          <a:prstGeom prst="rect">
            <a:avLst/>
          </a:prstGeom>
          <a:noFill/>
        </p:spPr>
        <p:txBody>
          <a:bodyPr wrap="square" rtlCol="0">
            <a:spAutoFit/>
          </a:bodyPr>
          <a:lstStyle/>
          <a:p>
            <a:r>
              <a:rPr lang="ru-RU" sz="2000" i="1" dirty="0" smtClean="0">
                <a:solidFill>
                  <a:schemeClr val="accent1"/>
                </a:solidFill>
              </a:rPr>
              <a:t>За последние 5 лет динамика доходов и расходов консолидированного бюджета РТ положительная</a:t>
            </a:r>
            <a:endParaRPr lang="ru-RU" sz="2000" i="1" dirty="0">
              <a:solidFill>
                <a:schemeClr val="accent1"/>
              </a:solidFill>
            </a:endParaRPr>
          </a:p>
        </p:txBody>
      </p:sp>
    </p:spTree>
    <p:extLst>
      <p:ext uri="{BB962C8B-B14F-4D97-AF65-F5344CB8AC3E}">
        <p14:creationId xmlns:p14="http://schemas.microsoft.com/office/powerpoint/2010/main" val="322834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Ф РТ 2015">
      <a:dk1>
        <a:sysClr val="windowText" lastClr="000000"/>
      </a:dk1>
      <a:lt1>
        <a:sysClr val="window" lastClr="FFFFFF"/>
      </a:lt1>
      <a:dk2>
        <a:srgbClr val="1F497D"/>
      </a:dk2>
      <a:lt2>
        <a:srgbClr val="EEECE1"/>
      </a:lt2>
      <a:accent1>
        <a:srgbClr val="0081C5"/>
      </a:accent1>
      <a:accent2>
        <a:srgbClr val="DA1B23"/>
      </a:accent2>
      <a:accent3>
        <a:srgbClr val="138815"/>
      </a:accent3>
      <a:accent4>
        <a:srgbClr val="A6A6A6"/>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36064</TotalTime>
  <Words>19448</Words>
  <Application>Microsoft Office PowerPoint</Application>
  <PresentationFormat>Экран (4:3)</PresentationFormat>
  <Paragraphs>3232</Paragraphs>
  <Slides>84</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84</vt:i4>
      </vt:variant>
    </vt:vector>
  </HeadingPairs>
  <TitlesOfParts>
    <vt:vector size="86" baseType="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Минфин РТ - Алсу Назиповна Хусаинова</cp:lastModifiedBy>
  <cp:revision>1046</cp:revision>
  <cp:lastPrinted>2018-07-30T14:11:09Z</cp:lastPrinted>
  <dcterms:created xsi:type="dcterms:W3CDTF">2015-08-31T08:00:32Z</dcterms:created>
  <dcterms:modified xsi:type="dcterms:W3CDTF">2018-07-31T10:36:49Z</dcterms:modified>
</cp:coreProperties>
</file>